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62" r:id="rId3"/>
  </p:sldMasterIdLst>
  <p:notesMasterIdLst>
    <p:notesMasterId r:id="rId5"/>
  </p:notesMasterIdLst>
  <p:handoutMasterIdLst>
    <p:handoutMasterId r:id="rId45"/>
  </p:handoutMasterIdLst>
  <p:sldIdLst>
    <p:sldId id="261" r:id="rId4"/>
    <p:sldId id="1522" r:id="rId6"/>
    <p:sldId id="263" r:id="rId7"/>
    <p:sldId id="1177" r:id="rId8"/>
    <p:sldId id="1527" r:id="rId9"/>
    <p:sldId id="1523" r:id="rId10"/>
    <p:sldId id="1563" r:id="rId11"/>
    <p:sldId id="1525" r:id="rId12"/>
    <p:sldId id="1649" r:id="rId13"/>
    <p:sldId id="1524" r:id="rId14"/>
    <p:sldId id="1465" r:id="rId15"/>
    <p:sldId id="1621" r:id="rId16"/>
    <p:sldId id="1578" r:id="rId17"/>
    <p:sldId id="1585" r:id="rId18"/>
    <p:sldId id="1651" r:id="rId19"/>
    <p:sldId id="1574" r:id="rId20"/>
    <p:sldId id="1564" r:id="rId21"/>
    <p:sldId id="1566" r:id="rId22"/>
    <p:sldId id="1650" r:id="rId23"/>
    <p:sldId id="1570" r:id="rId24"/>
    <p:sldId id="1569" r:id="rId25"/>
    <p:sldId id="1575" r:id="rId26"/>
    <p:sldId id="1568" r:id="rId27"/>
    <p:sldId id="1567" r:id="rId28"/>
    <p:sldId id="1576" r:id="rId29"/>
    <p:sldId id="1266" r:id="rId30"/>
    <p:sldId id="1190" r:id="rId31"/>
    <p:sldId id="1586" r:id="rId32"/>
    <p:sldId id="1609" r:id="rId33"/>
    <p:sldId id="1588" r:id="rId34"/>
    <p:sldId id="1622" r:id="rId35"/>
    <p:sldId id="1610" r:id="rId36"/>
    <p:sldId id="337" r:id="rId37"/>
    <p:sldId id="310" r:id="rId38"/>
    <p:sldId id="1581" r:id="rId39"/>
    <p:sldId id="1582" r:id="rId40"/>
    <p:sldId id="1222" r:id="rId41"/>
    <p:sldId id="1267" r:id="rId42"/>
    <p:sldId id="1589" r:id="rId43"/>
    <p:sldId id="1496"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wanwoo" initials="AlexLau"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C75EC"/>
    <a:srgbClr val="89C1FA"/>
    <a:srgbClr val="A6A6A6"/>
    <a:srgbClr val="2888F4"/>
    <a:srgbClr val="0C76EE"/>
    <a:srgbClr val="007ADD"/>
    <a:srgbClr val="57A6F7"/>
    <a:srgbClr val="F21414"/>
    <a:srgbClr val="D05A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55" autoAdjust="0"/>
    <p:restoredTop sz="91744" autoAdjust="0"/>
  </p:normalViewPr>
  <p:slideViewPr>
    <p:cSldViewPr snapToGrid="0" showGuides="1">
      <p:cViewPr varScale="1">
        <p:scale>
          <a:sx n="97" d="100"/>
          <a:sy n="97" d="100"/>
        </p:scale>
        <p:origin x="288" y="36"/>
      </p:cViewPr>
      <p:guideLst>
        <p:guide orient="horz" pos="2193"/>
        <p:guide pos="4210"/>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3A00D49-C74F-40DB-A7A8-048C097B9CD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时长：</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2018</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11</a:t>
            </a:r>
            <a:r>
              <a:rPr lang="zh-CN" altLang="zh-CN" sz="1200" kern="1200" dirty="0" smtClean="0">
                <a:solidFill>
                  <a:schemeClr val="tx1"/>
                </a:solidFill>
                <a:effectLst/>
                <a:latin typeface="+mn-lt"/>
                <a:ea typeface="+mn-ea"/>
                <a:cs typeface="+mn-cs"/>
              </a:rPr>
              <a:t>月，卡巴斯基发布的官方报告中重现了入侵银行系统的全过程，分为三步：</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第一阶段：网络犯罪分子潜入大楼，植入隐藏设备</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第二阶段：远程连接设备，扫描本地网络</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第三阶段：保留访问权限，创建恶意服务</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网络入侵后，开启了外部网络通道，可以进行网络攻击、信息窃取、远程撤防、对外提供黑客业务服务、甚至威胁到业务中心的网络</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2019</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月，乌鲁木齐分行在银保监局和网络安全专家的指导和配合下，针对安保系统网络安全做了一次攻防演习。</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攻击者通过户外裸露的摄像头私接</a:t>
            </a:r>
            <a:r>
              <a:rPr lang="en-US" altLang="zh-CN" sz="1200" kern="1200" dirty="0" smtClean="0">
                <a:solidFill>
                  <a:schemeClr val="tx1"/>
                </a:solidFill>
                <a:effectLst/>
                <a:latin typeface="+mn-lt"/>
                <a:ea typeface="+mn-ea"/>
                <a:cs typeface="+mn-cs"/>
              </a:rPr>
              <a:t>4G</a:t>
            </a:r>
            <a:r>
              <a:rPr lang="zh-CN" altLang="zh-CN" sz="1200" kern="1200" dirty="0" smtClean="0">
                <a:solidFill>
                  <a:schemeClr val="tx1"/>
                </a:solidFill>
                <a:effectLst/>
                <a:latin typeface="+mn-lt"/>
                <a:ea typeface="+mn-ea"/>
                <a:cs typeface="+mn-cs"/>
              </a:rPr>
              <a:t>路由器，接入银行安保网，在不到</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分钟时间内，先后攻击控制网内全部摄像机、远程打开门禁系统、远程撤防、进入网点机房，监控中心没有任何察觉</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当前安保网络存在重大的安全隐患，直接威胁到办公网和业务网的安全。</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实际上，在</a:t>
            </a:r>
            <a:r>
              <a:rPr lang="en-US" altLang="zh-CN" sz="1200" kern="1200" dirty="0" smtClean="0">
                <a:solidFill>
                  <a:schemeClr val="tx1"/>
                </a:solidFill>
                <a:effectLst/>
                <a:latin typeface="+mn-lt"/>
                <a:ea typeface="+mn-ea"/>
                <a:cs typeface="+mn-cs"/>
              </a:rPr>
              <a:t>2018</a:t>
            </a:r>
            <a:r>
              <a:rPr lang="zh-CN" altLang="zh-CN" sz="1200" kern="1200" dirty="0" smtClean="0">
                <a:solidFill>
                  <a:schemeClr val="tx1"/>
                </a:solidFill>
                <a:effectLst/>
                <a:latin typeface="+mn-lt"/>
                <a:ea typeface="+mn-ea"/>
                <a:cs typeface="+mn-cs"/>
              </a:rPr>
              <a:t>年</a:t>
            </a:r>
            <a:r>
              <a:rPr lang="en-US" altLang="zh-CN" sz="1200" kern="1200" dirty="0" smtClean="0">
                <a:solidFill>
                  <a:schemeClr val="tx1"/>
                </a:solidFill>
                <a:effectLst/>
                <a:latin typeface="+mn-lt"/>
                <a:ea typeface="+mn-ea"/>
                <a:cs typeface="+mn-cs"/>
              </a:rPr>
              <a:t>11</a:t>
            </a:r>
            <a:r>
              <a:rPr lang="zh-CN" altLang="zh-CN" sz="1200" kern="1200" dirty="0" smtClean="0">
                <a:solidFill>
                  <a:schemeClr val="tx1"/>
                </a:solidFill>
                <a:effectLst/>
                <a:latin typeface="+mn-lt"/>
                <a:ea typeface="+mn-ea"/>
                <a:cs typeface="+mn-cs"/>
              </a:rPr>
              <a:t>月，卡巴斯基发布的官方报告中重现了入侵银行系统的全过程，分为三步：</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第一阶段：网络犯罪分子潜入大楼，植入隐藏设备（或通过前端裸露在外的设备，直接连入网络）</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第二阶段：远程连接设备，扫描本地网络</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第三阶段：保留访问权限，创建恶意服务</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网络入侵后，开启了外部网络通道，可以进行网络攻击、信息窃取、远程撤防、对外提供黑客业务服务、甚至威胁到业务中心的网络，这些场景包括且不仅限于：</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视频监控设备下线或替换视频画面；</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门禁、对讲、报警系统失效；</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病毒植入入侵；</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植入僵尸病毒，利用前端设备一起向中心服务器发起数据流量攻击；</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07932BE-81A3-4C23-8D44-CDC775E07BE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30000+</a:t>
            </a:r>
            <a:r>
              <a:rPr lang="zh-CN" altLang="en-US" dirty="0"/>
              <a:t>指纹库，</a:t>
            </a:r>
            <a:r>
              <a:rPr lang="en-US" altLang="zh-CN" dirty="0"/>
              <a:t>IP/MAC</a:t>
            </a:r>
            <a:r>
              <a:rPr lang="zh-CN" altLang="en-US" dirty="0"/>
              <a:t>等静态指纹，还可以通过</a:t>
            </a:r>
            <a:r>
              <a:rPr lang="en-US" altLang="zh-CN" dirty="0"/>
              <a:t>TCP</a:t>
            </a:r>
            <a:r>
              <a:rPr lang="zh-CN" altLang="en-US" dirty="0"/>
              <a:t>、</a:t>
            </a:r>
            <a:r>
              <a:rPr lang="en-US" altLang="zh-CN" dirty="0"/>
              <a:t>RDP</a:t>
            </a:r>
            <a:r>
              <a:rPr lang="zh-CN" altLang="en-US" dirty="0"/>
              <a:t>等网络通用协议，物联网通用协议（视频</a:t>
            </a:r>
            <a:r>
              <a:rPr lang="en-US" altLang="zh-CN" dirty="0"/>
              <a:t>ONVIF</a:t>
            </a:r>
            <a:r>
              <a:rPr lang="zh-CN" altLang="en-US" dirty="0"/>
              <a:t>协议），基于</a:t>
            </a:r>
            <a:r>
              <a:rPr lang="en-US" altLang="zh-CN" dirty="0"/>
              <a:t>SDK</a:t>
            </a:r>
            <a:r>
              <a:rPr lang="zh-CN" altLang="en-US" dirty="0"/>
              <a:t>的私有协议识别设备身份。</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借助于</a:t>
            </a:r>
            <a:r>
              <a:rPr lang="en-US" altLang="zh-CN" dirty="0"/>
              <a:t>RFID</a:t>
            </a:r>
            <a:r>
              <a:rPr lang="zh-CN" altLang="en-US" dirty="0"/>
              <a:t>标签的方式，我们可以实现将非</a:t>
            </a:r>
            <a:r>
              <a:rPr lang="en-US" altLang="zh-CN" dirty="0"/>
              <a:t>IT</a:t>
            </a:r>
            <a:r>
              <a:rPr lang="zh-CN" altLang="en-US" dirty="0"/>
              <a:t>资产进行统一管理，同时对</a:t>
            </a:r>
            <a:r>
              <a:rPr lang="en-US" altLang="zh-CN" dirty="0"/>
              <a:t>IT</a:t>
            </a:r>
            <a:r>
              <a:rPr lang="zh-CN" altLang="en-US" dirty="0"/>
              <a:t>资产的</a:t>
            </a:r>
            <a:r>
              <a:rPr lang="en-US" altLang="zh-CN" dirty="0"/>
              <a:t>IT</a:t>
            </a:r>
            <a:r>
              <a:rPr lang="zh-CN" altLang="en-US" dirty="0"/>
              <a:t>信息以及非</a:t>
            </a:r>
            <a:r>
              <a:rPr lang="en-US" altLang="zh-CN" dirty="0"/>
              <a:t>IT</a:t>
            </a:r>
            <a:r>
              <a:rPr lang="zh-CN" altLang="en-US" dirty="0"/>
              <a:t>信息进行融合打通，实现自动化的资产入库调拨，来降低利用台账系统的人工介入导致时效性差的问题。</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时长：</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横向打开来看，网络防御的设计应该从“</a:t>
            </a:r>
            <a:r>
              <a:rPr lang="en-US" altLang="zh-CN" sz="1200" kern="1200" dirty="0" smtClean="0">
                <a:solidFill>
                  <a:schemeClr val="tx1"/>
                </a:solidFill>
                <a:effectLst/>
                <a:latin typeface="+mn-lt"/>
                <a:ea typeface="+mn-ea"/>
                <a:cs typeface="+mn-cs"/>
              </a:rPr>
              <a:t>DDAP</a:t>
            </a:r>
            <a:r>
              <a:rPr lang="zh-CN" altLang="zh-CN" sz="1200" kern="1200" dirty="0" smtClean="0">
                <a:solidFill>
                  <a:schemeClr val="tx1"/>
                </a:solidFill>
                <a:effectLst/>
                <a:latin typeface="+mn-lt"/>
                <a:ea typeface="+mn-ea"/>
                <a:cs typeface="+mn-cs"/>
              </a:rPr>
              <a:t>”维度进行防护、闭环。</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D-Discover</a:t>
            </a:r>
            <a:r>
              <a:rPr lang="zh-CN" altLang="zh-CN" sz="1200" kern="1200" dirty="0" smtClean="0">
                <a:solidFill>
                  <a:schemeClr val="tx1"/>
                </a:solidFill>
                <a:effectLst/>
                <a:latin typeface="+mn-lt"/>
                <a:ea typeface="+mn-ea"/>
                <a:cs typeface="+mn-cs"/>
              </a:rPr>
              <a:t>（探测发现）：探测发现识别设备的“真实身份”：</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设备的静态指纹</a:t>
            </a:r>
            <a:r>
              <a:rPr lang="zh-CN" altLang="zh-CN" sz="1200" kern="1200" dirty="0" smtClean="0">
                <a:solidFill>
                  <a:schemeClr val="tx1"/>
                </a:solidFill>
                <a:effectLst/>
                <a:latin typeface="+mn-lt"/>
                <a:ea typeface="+mn-ea"/>
                <a:cs typeface="+mn-cs"/>
              </a:rPr>
              <a:t>：设备厂商、固件版本、</a:t>
            </a:r>
            <a:r>
              <a:rPr lang="en-US" altLang="zh-CN" sz="1200" kern="1200" dirty="0" smtClean="0">
                <a:solidFill>
                  <a:schemeClr val="tx1"/>
                </a:solidFill>
                <a:effectLst/>
                <a:latin typeface="+mn-lt"/>
                <a:ea typeface="+mn-ea"/>
                <a:cs typeface="+mn-cs"/>
              </a:rPr>
              <a:t>IP</a:t>
            </a:r>
            <a:r>
              <a:rPr lang="zh-CN" altLang="zh-CN" sz="1200" kern="1200" dirty="0" smtClean="0">
                <a:solidFill>
                  <a:schemeClr val="tx1"/>
                </a:solidFill>
                <a:effectLst/>
                <a:latin typeface="+mn-lt"/>
                <a:ea typeface="+mn-ea"/>
                <a:cs typeface="+mn-cs"/>
              </a:rPr>
              <a:t>地址等设备静态属性</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设备动态指纹：</a:t>
            </a:r>
            <a:r>
              <a:rPr lang="zh-CN" altLang="zh-CN" sz="1200" kern="1200" dirty="0" smtClean="0">
                <a:solidFill>
                  <a:schemeClr val="tx1"/>
                </a:solidFill>
                <a:effectLst/>
                <a:latin typeface="+mn-lt"/>
                <a:ea typeface="+mn-ea"/>
                <a:cs typeface="+mn-cs"/>
              </a:rPr>
              <a:t>主动与协议交互、</a:t>
            </a:r>
            <a:r>
              <a:rPr lang="en-US" altLang="zh-CN" sz="1200" kern="1200" dirty="0" smtClean="0">
                <a:solidFill>
                  <a:schemeClr val="tx1"/>
                </a:solidFill>
                <a:effectLst/>
                <a:latin typeface="+mn-lt"/>
                <a:ea typeface="+mn-ea"/>
                <a:cs typeface="+mn-cs"/>
              </a:rPr>
              <a:t>SDK</a:t>
            </a:r>
            <a:r>
              <a:rPr lang="zh-CN" altLang="zh-CN" sz="1200" kern="1200" dirty="0" smtClean="0">
                <a:solidFill>
                  <a:schemeClr val="tx1"/>
                </a:solidFill>
                <a:effectLst/>
                <a:latin typeface="+mn-lt"/>
                <a:ea typeface="+mn-ea"/>
                <a:cs typeface="+mn-cs"/>
              </a:rPr>
              <a:t>私有协议交互</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应深入识别所有安保设备</a:t>
            </a:r>
            <a:r>
              <a:rPr lang="zh-CN" altLang="zh-CN" sz="1200" kern="1200" dirty="0" smtClean="0">
                <a:solidFill>
                  <a:schemeClr val="tx1"/>
                </a:solidFill>
                <a:effectLst/>
                <a:latin typeface="+mn-lt"/>
                <a:ea typeface="+mn-ea"/>
                <a:cs typeface="+mn-cs"/>
              </a:rPr>
              <a:t>：主动与协议交互、</a:t>
            </a:r>
            <a:r>
              <a:rPr lang="en-US" altLang="zh-CN" sz="1200" kern="1200" dirty="0" smtClean="0">
                <a:solidFill>
                  <a:schemeClr val="tx1"/>
                </a:solidFill>
                <a:effectLst/>
                <a:latin typeface="+mn-lt"/>
                <a:ea typeface="+mn-ea"/>
                <a:cs typeface="+mn-cs"/>
              </a:rPr>
              <a:t>SDK</a:t>
            </a:r>
            <a:r>
              <a:rPr lang="zh-CN" altLang="zh-CN" sz="1200" kern="1200" dirty="0" smtClean="0">
                <a:solidFill>
                  <a:schemeClr val="tx1"/>
                </a:solidFill>
                <a:effectLst/>
                <a:latin typeface="+mn-lt"/>
                <a:ea typeface="+mn-ea"/>
                <a:cs typeface="+mn-cs"/>
              </a:rPr>
              <a:t>私有协议交互</a:t>
            </a:r>
            <a:endParaRPr lang="en-US"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D-Detect</a:t>
            </a:r>
            <a:r>
              <a:rPr lang="zh-CN" altLang="zh-CN" sz="1200" kern="1200" dirty="0" smtClean="0">
                <a:solidFill>
                  <a:schemeClr val="tx1"/>
                </a:solidFill>
                <a:effectLst/>
                <a:latin typeface="+mn-lt"/>
                <a:ea typeface="+mn-ea"/>
                <a:cs typeface="+mn-cs"/>
              </a:rPr>
              <a:t>（流量检测）：检查设备的安全属性和监控设备的行为：</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设备安全属性的静态检查：</a:t>
            </a:r>
            <a:r>
              <a:rPr lang="zh-CN" altLang="zh-CN" sz="1200" kern="1200" dirty="0" smtClean="0">
                <a:solidFill>
                  <a:schemeClr val="tx1"/>
                </a:solidFill>
                <a:effectLst/>
                <a:latin typeface="+mn-lt"/>
                <a:ea typeface="+mn-ea"/>
                <a:cs typeface="+mn-cs"/>
              </a:rPr>
              <a:t>如弱口令、漏洞等</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设备行为的动态检测：</a:t>
            </a:r>
            <a:r>
              <a:rPr lang="zh-CN" altLang="zh-CN" sz="1200" kern="1200" dirty="0" smtClean="0">
                <a:solidFill>
                  <a:schemeClr val="tx1"/>
                </a:solidFill>
                <a:effectLst/>
                <a:latin typeface="+mn-lt"/>
                <a:ea typeface="+mn-ea"/>
                <a:cs typeface="+mn-cs"/>
              </a:rPr>
              <a:t>通过流量分析和设备行为分析，监控设备的“一举一动”。（如：正常的摄像头应该只会访问视频平台，如果该设备进行了网络扫描等行为，即出现了异常行为）</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Analyze</a:t>
            </a:r>
            <a:r>
              <a:rPr lang="zh-CN" altLang="zh-CN" sz="1200" kern="1200" dirty="0" smtClean="0">
                <a:solidFill>
                  <a:schemeClr val="tx1"/>
                </a:solidFill>
                <a:effectLst/>
                <a:latin typeface="+mn-lt"/>
                <a:ea typeface="+mn-ea"/>
                <a:cs typeface="+mn-cs"/>
              </a:rPr>
              <a:t>（智能分析）：通过分析深入判断网络安全风险</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通过分布式关联检测</a:t>
            </a:r>
            <a:r>
              <a:rPr lang="zh-CN" altLang="zh-CN" sz="1200" kern="1200" dirty="0" smtClean="0">
                <a:solidFill>
                  <a:schemeClr val="tx1"/>
                </a:solidFill>
                <a:effectLst/>
                <a:latin typeface="+mn-lt"/>
                <a:ea typeface="+mn-ea"/>
                <a:cs typeface="+mn-cs"/>
              </a:rPr>
              <a:t>，判断检查网络攻击行为</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通过智能的分析</a:t>
            </a:r>
            <a:r>
              <a:rPr lang="zh-CN" altLang="zh-CN" sz="1200" kern="1200" dirty="0" smtClean="0">
                <a:solidFill>
                  <a:schemeClr val="tx1"/>
                </a:solidFill>
                <a:effectLst/>
                <a:latin typeface="+mn-lt"/>
                <a:ea typeface="+mn-ea"/>
                <a:cs typeface="+mn-cs"/>
              </a:rPr>
              <a:t>，判断网络安全趋势，响应已发生的安全风险，预判未知的安全威胁。</a:t>
            </a:r>
            <a:endParaRPr lang="zh-CN" altLang="zh-CN" sz="1200" kern="1200" dirty="0" smtClean="0">
              <a:solidFill>
                <a:schemeClr val="tx1"/>
              </a:solidFill>
              <a:effectLst/>
              <a:latin typeface="+mn-lt"/>
              <a:ea typeface="+mn-ea"/>
              <a:cs typeface="+mn-cs"/>
            </a:endParaRPr>
          </a:p>
          <a:p>
            <a:pPr lvl="0"/>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P-Protect</a:t>
            </a:r>
            <a:r>
              <a:rPr lang="zh-CN" altLang="zh-CN" sz="1200" kern="1200" dirty="0" smtClean="0">
                <a:solidFill>
                  <a:schemeClr val="tx1"/>
                </a:solidFill>
                <a:effectLst/>
                <a:latin typeface="+mn-lt"/>
                <a:ea typeface="+mn-ea"/>
                <a:cs typeface="+mn-cs"/>
              </a:rPr>
              <a:t>（联动防控）：物联网终端的防护体系，与网络设备、平台系统共同组成防御体系。</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网络设备联动：</a:t>
            </a:r>
            <a:r>
              <a:rPr lang="zh-CN" altLang="zh-CN" sz="1200" kern="1200" dirty="0" smtClean="0">
                <a:solidFill>
                  <a:schemeClr val="tx1"/>
                </a:solidFill>
                <a:effectLst/>
                <a:latin typeface="+mn-lt"/>
                <a:ea typeface="+mn-ea"/>
                <a:cs typeface="+mn-cs"/>
              </a:rPr>
              <a:t>与交换机、防火墙等网络设备联动，对识别的安全风险及时进行阻断和隔离</a:t>
            </a:r>
            <a:endParaRPr lang="zh-CN" altLang="zh-CN" sz="1200" kern="1200" dirty="0" smtClean="0">
              <a:solidFill>
                <a:schemeClr val="tx1"/>
              </a:solidFill>
              <a:effectLst/>
              <a:latin typeface="+mn-lt"/>
              <a:ea typeface="+mn-ea"/>
              <a:cs typeface="+mn-cs"/>
            </a:endParaRPr>
          </a:p>
          <a:p>
            <a:r>
              <a:rPr lang="en-US" altLang="zh-CN" sz="1200" b="1" kern="1200" dirty="0" smtClean="0">
                <a:solidFill>
                  <a:schemeClr val="tx1"/>
                </a:solidFill>
                <a:effectLst/>
                <a:latin typeface="+mn-lt"/>
                <a:ea typeface="+mn-ea"/>
                <a:cs typeface="+mn-cs"/>
              </a:rPr>
              <a:t>SOC/</a:t>
            </a:r>
            <a:r>
              <a:rPr lang="zh-CN" altLang="zh-CN" sz="1200" b="1" kern="1200" dirty="0" smtClean="0">
                <a:solidFill>
                  <a:schemeClr val="tx1"/>
                </a:solidFill>
                <a:effectLst/>
                <a:latin typeface="+mn-lt"/>
                <a:ea typeface="+mn-ea"/>
                <a:cs typeface="+mn-cs"/>
              </a:rPr>
              <a:t>告警平台联动：</a:t>
            </a:r>
            <a:r>
              <a:rPr lang="zh-CN" altLang="zh-CN" sz="1200" kern="1200" dirty="0" smtClean="0">
                <a:solidFill>
                  <a:schemeClr val="tx1"/>
                </a:solidFill>
                <a:effectLst/>
                <a:latin typeface="+mn-lt"/>
                <a:ea typeface="+mn-ea"/>
                <a:cs typeface="+mn-cs"/>
              </a:rPr>
              <a:t>及时发送预警给安全运营中心、报警平台等，对风险、可疑终端节点，实时预警</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在基于“主动防御”的</a:t>
            </a:r>
            <a:r>
              <a:rPr lang="en-US" altLang="zh-CN" sz="1200" kern="1200" dirty="0" smtClean="0">
                <a:solidFill>
                  <a:schemeClr val="tx1"/>
                </a:solidFill>
                <a:effectLst/>
                <a:latin typeface="+mn-lt"/>
                <a:ea typeface="+mn-ea"/>
                <a:cs typeface="+mn-cs"/>
              </a:rPr>
              <a:t>DDAP</a:t>
            </a:r>
            <a:r>
              <a:rPr lang="zh-CN" altLang="zh-CN" sz="1200" kern="1200" dirty="0" smtClean="0">
                <a:solidFill>
                  <a:schemeClr val="tx1"/>
                </a:solidFill>
                <a:effectLst/>
                <a:latin typeface="+mn-lt"/>
                <a:ea typeface="+mn-ea"/>
                <a:cs typeface="+mn-cs"/>
              </a:rPr>
              <a:t>防御思路下，其中身份识别、深度流量分析、</a:t>
            </a:r>
            <a:r>
              <a:rPr lang="zh-CN" altLang="en-US" sz="1200" kern="1200" dirty="0" smtClean="0">
                <a:solidFill>
                  <a:schemeClr val="tx1"/>
                </a:solidFill>
                <a:effectLst/>
                <a:latin typeface="+mn-lt"/>
                <a:ea typeface="+mn-ea"/>
                <a:cs typeface="+mn-cs"/>
              </a:rPr>
              <a:t>准入和</a:t>
            </a:r>
            <a:r>
              <a:rPr lang="zh-CN" altLang="zh-CN" sz="1200" kern="1200" dirty="0" smtClean="0">
                <a:solidFill>
                  <a:schemeClr val="tx1"/>
                </a:solidFill>
                <a:effectLst/>
                <a:latin typeface="+mn-lt"/>
                <a:ea typeface="+mn-ea"/>
                <a:cs typeface="+mn-cs"/>
              </a:rPr>
              <a:t>访问控制是实施的关键：</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E07932BE-81A3-4C23-8D44-CDC775E07BE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腾讯</a:t>
            </a:r>
            <a:r>
              <a:rPr lang="en-US" altLang="zh-CN" dirty="0"/>
              <a:t>3D</a:t>
            </a:r>
            <a:r>
              <a:rPr lang="zh-CN" altLang="en-US" dirty="0"/>
              <a:t>引擎</a:t>
            </a:r>
            <a:endParaRPr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latin typeface="+mj-ea"/>
              <a:ea typeface="+mj-ea"/>
            </a:endParaRPr>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时长：</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下面来介绍下具体项目实施的关键技术点：</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物联网设备被称为“哑终端”，不同于</a:t>
            </a:r>
            <a:r>
              <a:rPr lang="en-US" altLang="zh-CN" sz="1200" kern="1200" dirty="0" smtClean="0">
                <a:solidFill>
                  <a:schemeClr val="tx1"/>
                </a:solidFill>
                <a:effectLst/>
                <a:latin typeface="+mn-lt"/>
                <a:ea typeface="+mn-ea"/>
                <a:cs typeface="+mn-cs"/>
              </a:rPr>
              <a:t>PC</a:t>
            </a:r>
            <a:r>
              <a:rPr lang="zh-CN" altLang="zh-CN" sz="1200" kern="1200" dirty="0" smtClean="0">
                <a:solidFill>
                  <a:schemeClr val="tx1"/>
                </a:solidFill>
                <a:effectLst/>
                <a:latin typeface="+mn-lt"/>
                <a:ea typeface="+mn-ea"/>
                <a:cs typeface="+mn-cs"/>
              </a:rPr>
              <a:t>和手机等移动终端，无法进行复杂的交互方式证明身份，也不能安装客户端直接获取设备信息。解决设备身份问题，是设备安全的前提。</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可以把设备的身份信息分为“静态指纹”和“动态指纹”</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静态指纹：指的是设备暴露在网络上的信息，如：</a:t>
            </a:r>
            <a:r>
              <a:rPr lang="en-US" altLang="zh-CN" sz="1200" kern="1200" dirty="0" smtClean="0">
                <a:solidFill>
                  <a:schemeClr val="tx1"/>
                </a:solidFill>
                <a:effectLst/>
                <a:latin typeface="+mn-lt"/>
                <a:ea typeface="+mn-ea"/>
                <a:cs typeface="+mn-cs"/>
              </a:rPr>
              <a:t>IP</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MAC</a:t>
            </a:r>
            <a:r>
              <a:rPr lang="zh-CN" altLang="zh-CN" sz="1200" kern="1200" dirty="0" smtClean="0">
                <a:solidFill>
                  <a:schemeClr val="tx1"/>
                </a:solidFill>
                <a:effectLst/>
                <a:latin typeface="+mn-lt"/>
                <a:ea typeface="+mn-ea"/>
                <a:cs typeface="+mn-cs"/>
              </a:rPr>
              <a:t>、品牌、型号、端口、服务、操作系统、补丁等等</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动态指纹：指的是设备的行为属性，如：如果是一台海康的摄像头，应该支持</a:t>
            </a:r>
            <a:r>
              <a:rPr lang="en-US" altLang="zh-CN" sz="1200" kern="1200" dirty="0" smtClean="0">
                <a:solidFill>
                  <a:schemeClr val="tx1"/>
                </a:solidFill>
                <a:effectLst/>
                <a:latin typeface="+mn-lt"/>
                <a:ea typeface="+mn-ea"/>
                <a:cs typeface="+mn-cs"/>
              </a:rPr>
              <a:t>ONVIF</a:t>
            </a:r>
            <a:r>
              <a:rPr lang="zh-CN" altLang="zh-CN" sz="1200" kern="1200" dirty="0" smtClean="0">
                <a:solidFill>
                  <a:schemeClr val="tx1"/>
                </a:solidFill>
                <a:effectLst/>
                <a:latin typeface="+mn-lt"/>
                <a:ea typeface="+mn-ea"/>
                <a:cs typeface="+mn-cs"/>
              </a:rPr>
              <a:t>协议，应该支持海康</a:t>
            </a:r>
            <a:r>
              <a:rPr lang="en-US" altLang="zh-CN" sz="1200" kern="1200" dirty="0" smtClean="0">
                <a:solidFill>
                  <a:schemeClr val="tx1"/>
                </a:solidFill>
                <a:effectLst/>
                <a:latin typeface="+mn-lt"/>
                <a:ea typeface="+mn-ea"/>
                <a:cs typeface="+mn-cs"/>
              </a:rPr>
              <a:t>SDK</a:t>
            </a:r>
            <a:r>
              <a:rPr lang="zh-CN" altLang="zh-CN" sz="1200" kern="1200" dirty="0" smtClean="0">
                <a:solidFill>
                  <a:schemeClr val="tx1"/>
                </a:solidFill>
                <a:effectLst/>
                <a:latin typeface="+mn-lt"/>
                <a:ea typeface="+mn-ea"/>
                <a:cs typeface="+mn-cs"/>
              </a:rPr>
              <a:t>私有协议。通过询问式的协议交互，判断设备的动态指纹是否符合身份。</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通过设备指纹的识别，能准确判断设备的身份。对于可信设备，授权访问网络，对于仿冒、非授权、或者存在安全风险的设备，进行预警或者阻断。</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1EAF49A4-699D-4EFC-9F49-D0DE8475A56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政策合规价值：</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国家标准：满足网络安全等级保护</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规定的物联网安全扩展要求</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安全区域边界和安全计算环境要求</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法律法规：履行《中华人民共和国网络安全法》第三章网络运行安全法律要求</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专项要求：应对国家开展“护网行动”网络安全专项整治工作要求</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在我行安保网络安全的价值：</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私接仿冒“有的放矢”：准确识别，高效管理，实时预警</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网络攻击“有据可查”：记录关键安全事件，分析安全态势</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安全运维“有目共睹”：可视化安全运维平台，安全体检报告，支持分级考核对比</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终端安全“有法可依”：增加终端的安全防护，将安全威胁阻止在源头。</a:t>
            </a:r>
            <a:endParaRPr lang="zh-CN" altLang="en-US" dirty="0"/>
          </a:p>
        </p:txBody>
      </p:sp>
      <p:sp>
        <p:nvSpPr>
          <p:cNvPr id="4" name="灯片编号占位符 3"/>
          <p:cNvSpPr>
            <a:spLocks noGrp="1"/>
          </p:cNvSpPr>
          <p:nvPr>
            <p:ph type="sldNum" sz="quarter" idx="10"/>
          </p:nvPr>
        </p:nvSpPr>
        <p:spPr/>
        <p:txBody>
          <a:bodyPr/>
          <a:lstStyle/>
          <a:p>
            <a:fld id="{E07932BE-81A3-4C23-8D44-CDC775E07BE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smtClean="0">
                <a:solidFill>
                  <a:schemeClr val="tx1"/>
                </a:solidFill>
                <a:effectLst/>
                <a:latin typeface="+mn-lt"/>
                <a:ea typeface="+mn-ea"/>
                <a:cs typeface="+mn-cs"/>
              </a:rPr>
              <a:t>政策合规价值：</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国家标准：满足网络安全等级保护</a:t>
            </a:r>
            <a:r>
              <a:rPr lang="en-US" altLang="zh-CN" sz="1200" kern="1200" dirty="0" smtClean="0">
                <a:solidFill>
                  <a:schemeClr val="tx1"/>
                </a:solidFill>
                <a:effectLst/>
                <a:latin typeface="+mn-lt"/>
                <a:ea typeface="+mn-ea"/>
                <a:cs typeface="+mn-cs"/>
              </a:rPr>
              <a:t>2.0</a:t>
            </a:r>
            <a:r>
              <a:rPr lang="zh-CN" altLang="zh-CN" sz="1200" kern="1200" dirty="0" smtClean="0">
                <a:solidFill>
                  <a:schemeClr val="tx1"/>
                </a:solidFill>
                <a:effectLst/>
                <a:latin typeface="+mn-lt"/>
                <a:ea typeface="+mn-ea"/>
                <a:cs typeface="+mn-cs"/>
              </a:rPr>
              <a:t>规定的物联网安全扩展要求</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安全区域边界和安全计算环境要求</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法律法规：履行《中华人民共和国网络安全法》第三章网络运行安全法律要求</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专项要求：应对国家开展“护网行动”网络安全专项整治工作要求</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r>
              <a:rPr lang="zh-CN" altLang="zh-CN" sz="1200" b="1" kern="1200" dirty="0" smtClean="0">
                <a:solidFill>
                  <a:schemeClr val="tx1"/>
                </a:solidFill>
                <a:effectLst/>
                <a:latin typeface="+mn-lt"/>
                <a:ea typeface="+mn-ea"/>
                <a:cs typeface="+mn-cs"/>
              </a:rPr>
              <a:t>在我行安保网络安全的价值：</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私接仿冒“有的放矢”：准确识别，高效管理，实时预警</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网络攻击“有据可查”：记录关键安全事件，分析安全态势</a:t>
            </a:r>
            <a:endParaRPr lang="zh-CN" altLang="zh-CN" sz="1200" kern="1200" dirty="0" smtClean="0">
              <a:solidFill>
                <a:schemeClr val="tx1"/>
              </a:solidFill>
              <a:effectLst/>
              <a:latin typeface="+mn-lt"/>
              <a:ea typeface="+mn-ea"/>
              <a:cs typeface="+mn-cs"/>
            </a:endParaRPr>
          </a:p>
          <a:p>
            <a:pPr lvl="0"/>
            <a:r>
              <a:rPr lang="zh-CN" altLang="zh-CN" sz="1200" kern="1200" dirty="0" smtClean="0">
                <a:solidFill>
                  <a:schemeClr val="tx1"/>
                </a:solidFill>
                <a:effectLst/>
                <a:latin typeface="+mn-lt"/>
                <a:ea typeface="+mn-ea"/>
                <a:cs typeface="+mn-cs"/>
              </a:rPr>
              <a:t>安全运维“有目共睹”：可视化安全运维平台，安全体检报告，支持分级考核对比</a:t>
            </a:r>
            <a:endParaRPr lang="zh-CN"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终端安全“有法可依”：增加终端的安全防护，将安全威胁阻止在源头。</a:t>
            </a:r>
            <a:endParaRPr lang="zh-CN" altLang="en-US" dirty="0"/>
          </a:p>
        </p:txBody>
      </p:sp>
      <p:sp>
        <p:nvSpPr>
          <p:cNvPr id="4" name="灯片编号占位符 3"/>
          <p:cNvSpPr>
            <a:spLocks noGrp="1"/>
          </p:cNvSpPr>
          <p:nvPr>
            <p:ph type="sldNum" sz="quarter" idx="10"/>
          </p:nvPr>
        </p:nvSpPr>
        <p:spPr/>
        <p:txBody>
          <a:bodyPr/>
          <a:lstStyle/>
          <a:p>
            <a:fld id="{E07932BE-81A3-4C23-8D44-CDC775E07BE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交行测试报告</a:t>
            </a:r>
            <a:endParaRPr kumimoji="1"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交行测试报告</a:t>
            </a:r>
            <a:endParaRPr kumimoji="1" lang="zh-CN" altLang="en-US" dirty="0"/>
          </a:p>
        </p:txBody>
      </p:sp>
      <p:sp>
        <p:nvSpPr>
          <p:cNvPr id="4" name="灯片编号占位符 3"/>
          <p:cNvSpPr>
            <a:spLocks noGrp="1"/>
          </p:cNvSpPr>
          <p:nvPr>
            <p:ph type="sldNum" sz="quarter" idx="5"/>
          </p:nvPr>
        </p:nvSpPr>
        <p:spPr/>
        <p:txBody>
          <a:bodyPr/>
          <a:lstStyle/>
          <a:p>
            <a:fld id="{F9E1B693-632D-4080-9CF6-EA28B66DC801}"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sz="2400"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image" Target="../media/image4.jpeg"/><Relationship Id="rId2" Type="http://schemas.openxmlformats.org/officeDocument/2006/relationships/tags" Target="../tags/tag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a:blip r:embed="rId2"/>
          <a:stretch>
            <a:fillRect/>
          </a:stretch>
        </a:blipFill>
        <a:effectLst/>
      </p:bgPr>
    </p:bg>
    <p:spTree>
      <p:nvGrpSpPr>
        <p:cNvPr id="1" name=""/>
        <p:cNvGrpSpPr/>
        <p:nvPr/>
      </p:nvGrpSpPr>
      <p:grpSpPr>
        <a:xfrm>
          <a:off x="0" y="0"/>
          <a:ext cx="0" cy="0"/>
          <a:chOff x="0" y="0"/>
          <a:chExt cx="0" cy="0"/>
        </a:xfrm>
      </p:grpSpPr>
      <p:sp>
        <p:nvSpPr>
          <p:cNvPr id="8" name="矩形 7"/>
          <p:cNvSpPr/>
          <p:nvPr userDrawn="1"/>
        </p:nvSpPr>
        <p:spPr>
          <a:xfrm>
            <a:off x="1" y="0"/>
            <a:ext cx="12205335" cy="6858000"/>
          </a:xfrm>
          <a:prstGeom prst="rect">
            <a:avLst/>
          </a:prstGeom>
          <a:solidFill>
            <a:srgbClr val="007ADD">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8110" y="428765"/>
            <a:ext cx="1375259" cy="464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solidFill>
                <a:latin typeface="微软雅黑" panose="020B0503020204020204" pitchFamily="34" charset="-122"/>
                <a:ea typeface="微软雅黑" panose="020B0503020204020204" pitchFamily="34" charset="-122"/>
              </a:defRPr>
            </a:lvl1pPr>
          </a:lstStyle>
          <a:p>
            <a:pPr>
              <a:defRPr/>
            </a:pPr>
            <a:fld id="{F88FA613-32D3-4D53-B369-6906EE4A1BBE}" type="datetimeFigureOut">
              <a:rPr lang="zh-CN" altLang="en-US" smtClean="0"/>
            </a:fld>
            <a:endParaRPr lang="zh-CN" altLang="en-US"/>
          </a:p>
        </p:txBody>
      </p:sp>
      <p:sp>
        <p:nvSpPr>
          <p:cNvPr id="11"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solidFill>
                <a:latin typeface="微软雅黑" panose="020B0503020204020204" pitchFamily="34" charset="-122"/>
                <a:ea typeface="微软雅黑" panose="020B0503020204020204" pitchFamily="34" charset="-122"/>
              </a:defRPr>
            </a:lvl1pPr>
          </a:lstStyle>
          <a:p>
            <a:pPr>
              <a:defRPr/>
            </a:pPr>
            <a:r>
              <a:rPr lang="zh-CN" altLang="en-US"/>
              <a:t>深圳万物安全科技有限公司 版权所有</a:t>
            </a:r>
            <a:endParaRPr lang="zh-CN" altLang="en-US" dirty="0"/>
          </a:p>
        </p:txBody>
      </p:sp>
      <p:sp>
        <p:nvSpPr>
          <p:cNvPr id="12"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chemeClr val="tx1"/>
                </a:solidFill>
                <a:latin typeface="微软雅黑" panose="020B0503020204020204" pitchFamily="34" charset="-122"/>
                <a:ea typeface="微软雅黑" panose="020B0503020204020204" pitchFamily="34" charset="-122"/>
              </a:defRPr>
            </a:lvl1pPr>
          </a:lstStyle>
          <a:p>
            <a:fld id="{56F0D4BC-0B0F-4375-ABD3-27ACFAC13765}"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55558" y="130520"/>
            <a:ext cx="10972800" cy="1143000"/>
          </a:xfrm>
        </p:spPr>
        <p:txBody>
          <a:bodyPr>
            <a:normAutofit/>
          </a:bodyPr>
          <a:lstStyle>
            <a:lvl1pPr algn="l">
              <a:defRPr sz="3200">
                <a:latin typeface="微软雅黑" panose="020B0503020204020204" pitchFamily="34" charset="-122"/>
                <a:ea typeface="微软雅黑" panose="020B0503020204020204" pitchFamily="34" charset="-122"/>
                <a:cs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3" name="内容占位符 2"/>
          <p:cNvSpPr>
            <a:spLocks noGrp="1"/>
          </p:cNvSpPr>
          <p:nvPr>
            <p:ph sz="half" idx="1"/>
          </p:nvPr>
        </p:nvSpPr>
        <p:spPr>
          <a:xfrm>
            <a:off x="609600" y="1600200"/>
            <a:ext cx="54102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内容占位符 3"/>
          <p:cNvSpPr>
            <a:spLocks noGrp="1"/>
          </p:cNvSpPr>
          <p:nvPr>
            <p:ph sz="half" idx="2"/>
          </p:nvPr>
        </p:nvSpPr>
        <p:spPr>
          <a:xfrm>
            <a:off x="6172200" y="1600200"/>
            <a:ext cx="5410200" cy="4525963"/>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5" name="日期占位符 4"/>
          <p:cNvSpPr>
            <a:spLocks noGrp="1"/>
          </p:cNvSpPr>
          <p:nvPr>
            <p:ph type="dt" sz="half" idx="10"/>
          </p:nvPr>
        </p:nvSpPr>
        <p:spPr>
          <a:xfrm>
            <a:off x="609600" y="6356350"/>
            <a:ext cx="2844800" cy="365125"/>
          </a:xfrm>
          <a:prstGeom prst="rect">
            <a:avLst/>
          </a:prstGeom>
        </p:spPr>
        <p:txBody>
          <a:bodyPr/>
          <a:lstStyle/>
          <a:p>
            <a:fld id="{BB7FBF97-4E00-164C-B7D8-A8B5B1D7249D}" type="datetimeFigureOut">
              <a:rPr kumimoji="1" lang="zh-CN" altLang="en-US" smtClean="0"/>
            </a:fld>
            <a:endParaRPr kumimoji="1" lang="zh-CN" altLang="en-US"/>
          </a:p>
        </p:txBody>
      </p:sp>
      <p:sp>
        <p:nvSpPr>
          <p:cNvPr id="6" name="页脚占位符 5"/>
          <p:cNvSpPr>
            <a:spLocks noGrp="1"/>
          </p:cNvSpPr>
          <p:nvPr>
            <p:ph type="ftr" sz="quarter" idx="11"/>
          </p:nvPr>
        </p:nvSpPr>
        <p:spPr>
          <a:xfrm>
            <a:off x="4165600" y="6356350"/>
            <a:ext cx="3860800" cy="365125"/>
          </a:xfrm>
          <a:prstGeom prst="rect">
            <a:avLst/>
          </a:prstGeom>
        </p:spPr>
        <p:txBody>
          <a:bodyPr/>
          <a:lstStyle/>
          <a:p>
            <a:endParaRPr kumimoji="1" lang="zh-CN" altLang="en-US"/>
          </a:p>
        </p:txBody>
      </p:sp>
      <p:sp>
        <p:nvSpPr>
          <p:cNvPr id="9" name="Slide Number Placeholder 5"/>
          <p:cNvSpPr txBox="1"/>
          <p:nvPr userDrawn="1"/>
        </p:nvSpPr>
        <p:spPr>
          <a:xfrm>
            <a:off x="9448250" y="6397601"/>
            <a:ext cx="2057400" cy="273844"/>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B84D56-7FB2-49C7-9683-8F9A92A4F726}" type="slidenum">
              <a:rPr lang="zh-CN" altLang="en-US" smtClean="0"/>
            </a:fld>
            <a:endParaRPr lang="zh-CN" altLang="en-US"/>
          </a:p>
        </p:txBody>
      </p:sp>
      <p:sp>
        <p:nvSpPr>
          <p:cNvPr id="10" name="文本框 9"/>
          <p:cNvSpPr txBox="1"/>
          <p:nvPr userDrawn="1"/>
        </p:nvSpPr>
        <p:spPr>
          <a:xfrm>
            <a:off x="9433603" y="6439244"/>
            <a:ext cx="1417782" cy="253916"/>
          </a:xfrm>
          <a:prstGeom prst="rect">
            <a:avLst/>
          </a:prstGeom>
          <a:noFill/>
        </p:spPr>
        <p:txBody>
          <a:bodyPr wrap="square" rtlCol="0">
            <a:spAutoFit/>
          </a:bodyPr>
          <a:lstStyle/>
          <a:p>
            <a:r>
              <a:rPr kumimoji="1" lang="zh-CN" altLang="en-US" sz="1000" i="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构建可控的互联世界</a:t>
            </a:r>
            <a:endParaRPr kumimoji="1" lang="zh-CN" altLang="en-US" sz="1000" i="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userDrawn="1"/>
        </p:nvPicPr>
        <p:blipFill>
          <a:blip r:embed="rId2"/>
          <a:stretch>
            <a:fillRect/>
          </a:stretch>
        </p:blipFill>
        <p:spPr>
          <a:xfrm>
            <a:off x="10953947" y="6451130"/>
            <a:ext cx="959902" cy="234736"/>
          </a:xfrm>
          <a:prstGeom prst="rect">
            <a:avLst/>
          </a:prstGeom>
        </p:spPr>
      </p:pic>
      <p:cxnSp>
        <p:nvCxnSpPr>
          <p:cNvPr id="12" name="直线连接符 11"/>
          <p:cNvCxnSpPr/>
          <p:nvPr userDrawn="1"/>
        </p:nvCxnSpPr>
        <p:spPr>
          <a:xfrm>
            <a:off x="10841894" y="6448866"/>
            <a:ext cx="0" cy="224118"/>
          </a:xfrm>
          <a:prstGeom prst="line">
            <a:avLst/>
          </a:prstGeom>
          <a:ln w="9525" cmpd="sng">
            <a:solidFill>
              <a:srgbClr val="2090CB"/>
            </a:solidFill>
          </a:ln>
        </p:spPr>
        <p:style>
          <a:lnRef idx="2">
            <a:schemeClr val="accent1"/>
          </a:lnRef>
          <a:fillRef idx="0">
            <a:schemeClr val="accent1"/>
          </a:fillRef>
          <a:effectRef idx="1">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854199"/>
            <a:ext cx="9144000" cy="1655763"/>
          </a:xfrm>
        </p:spPr>
        <p:txBody>
          <a:bodyPr anchor="b">
            <a:normAutofit/>
          </a:bodyPr>
          <a:lstStyle>
            <a:lvl1pPr algn="ctr">
              <a:defRPr sz="7200" b="0"/>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5" name="标题 4"/>
          <p:cNvSpPr>
            <a:spLocks noGrp="1"/>
          </p:cNvSpPr>
          <p:nvPr>
            <p:ph type="title" hasCustomPrompt="1"/>
          </p:nvPr>
        </p:nvSpPr>
        <p:spPr>
          <a:xfrm>
            <a:off x="838200" y="2187443"/>
            <a:ext cx="10515600" cy="2483115"/>
          </a:xfrm>
        </p:spPr>
        <p:txBody>
          <a:bodyPr>
            <a:normAutofit/>
          </a:bodyPr>
          <a:lstStyle>
            <a:lvl1pPr algn="ctr">
              <a:defRPr sz="6000" b="0"/>
            </a:lvl1pPr>
          </a:lstStyle>
          <a:p>
            <a:r>
              <a:rPr lang="zh-CN" altLang="en-US" dirty="0"/>
              <a:t>单击此处编辑标题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chor="ctr" anchorCtr="0"/>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nchor="ctr" anchorCtr="0"/>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8500" y="2159000"/>
            <a:ext cx="5715000" cy="1382450"/>
          </a:xfrm>
        </p:spPr>
        <p:txBody>
          <a:bodyPr anchor="b" anchorCtr="0">
            <a:normAutofit/>
          </a:bodyPr>
          <a:lstStyle>
            <a:lvl1pPr algn="ctr">
              <a:defRPr sz="8000" b="0">
                <a:solidFill>
                  <a:schemeClr val="tx1"/>
                </a:solidFill>
              </a:defRPr>
            </a:lvl1pPr>
          </a:lstStyle>
          <a:p>
            <a:r>
              <a:rPr lang="zh-CN" altLang="en-US" dirty="0"/>
              <a:t>编辑标题</a:t>
            </a:r>
            <a:endParaRPr lang="zh-CN" altLang="en-US" dirty="0"/>
          </a:p>
        </p:txBody>
      </p:sp>
      <p:sp>
        <p:nvSpPr>
          <p:cNvPr id="3" name="日期占位符 2"/>
          <p:cNvSpPr>
            <a:spLocks noGrp="1"/>
          </p:cNvSpPr>
          <p:nvPr>
            <p:ph type="dt" sz="half" idx="10"/>
          </p:nvPr>
        </p:nvSpPr>
        <p:spPr/>
        <p:txBody>
          <a:bodyPr/>
          <a:lstStyle/>
          <a:p>
            <a:fld id="{20DD7636-5BE1-44BC-BB5F-15739D9E18E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7C0E1D-24C4-406F-9615-DBDA8D2D1F93}" type="slidenum">
              <a:rPr lang="zh-CN" altLang="en-US" smtClean="0"/>
            </a:fld>
            <a:endParaRPr lang="zh-CN" altLang="en-US"/>
          </a:p>
        </p:txBody>
      </p:sp>
      <p:sp>
        <p:nvSpPr>
          <p:cNvPr id="37" name="内容占位符 36"/>
          <p:cNvSpPr>
            <a:spLocks noGrp="1"/>
          </p:cNvSpPr>
          <p:nvPr>
            <p:ph sz="quarter" idx="13" hasCustomPrompt="1"/>
          </p:nvPr>
        </p:nvSpPr>
        <p:spPr>
          <a:xfrm>
            <a:off x="3238500" y="3733201"/>
            <a:ext cx="5715000" cy="1185937"/>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9" name="标题 8"/>
          <p:cNvSpPr>
            <a:spLocks noGrp="1"/>
          </p:cNvSpPr>
          <p:nvPr>
            <p:ph type="ctrTitle" hasCustomPrompt="1"/>
            <p:custDataLst>
              <p:tags r:id="rId2"/>
            </p:custDataLst>
          </p:nvPr>
        </p:nvSpPr>
        <p:spPr>
          <a:xfrm>
            <a:off x="838200" y="2183765"/>
            <a:ext cx="10515600" cy="1325563"/>
          </a:xfrm>
        </p:spPr>
        <p:txBody>
          <a:bodyPr/>
          <a:lstStyle/>
          <a:p>
            <a:r>
              <a:rPr lang="zh-CN" altLang="en-US"/>
              <a:t>空白演示</a:t>
            </a:r>
            <a:endParaRPr lang="zh-CN" altLang="en-US"/>
          </a:p>
        </p:txBody>
      </p:sp>
      <p:sp>
        <p:nvSpPr>
          <p:cNvPr id="10" name="矩形 9"/>
          <p:cNvSpPr/>
          <p:nvPr userDrawn="1"/>
        </p:nvSpPr>
        <p:spPr>
          <a:xfrm>
            <a:off x="-9525" y="333375"/>
            <a:ext cx="12210415" cy="591820"/>
          </a:xfrm>
          <a:prstGeom prst="rect">
            <a:avLst/>
          </a:prstGeom>
          <a:gradFill>
            <a:gsLst>
              <a:gs pos="0">
                <a:srgbClr val="0049AC"/>
              </a:gs>
              <a:gs pos="100000">
                <a:srgbClr val="003A8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
          <p:cNvSpPr>
            <a:spLocks noGrp="1"/>
          </p:cNvSpPr>
          <p:nvPr userDrawn="1"/>
        </p:nvSpPr>
        <p:spPr>
          <a:xfrm>
            <a:off x="524510" y="360680"/>
            <a:ext cx="4681855" cy="634365"/>
          </a:xfrm>
          <a:prstGeom prst="rect">
            <a:avLst/>
          </a:prstGeom>
        </p:spPr>
        <p:txBody>
          <a:bodyPr vert="horz" lIns="91440" tIns="45720" rIns="91440" bIns="45720" rtlCol="0" anchor="t" anchorCtr="0">
            <a:noAutofit/>
          </a:bodyPr>
          <a:lstStyle>
            <a:lvl1pPr>
              <a:defRPr sz="3600"/>
            </a:lvl1pPr>
          </a:lstStyle>
          <a:p>
            <a:r>
              <a:rPr lang="zh-CN" altLang="en-US" sz="2800" b="1" dirty="0">
                <a:solidFill>
                  <a:schemeClr val="bg1"/>
                </a:solidFill>
              </a:rPr>
              <a:t>单击此处编辑标题</a:t>
            </a:r>
            <a:endParaRPr lang="zh-CN" altLang="en-US" sz="2800" b="1" dirty="0">
              <a:solidFill>
                <a:schemeClr val="bg1"/>
              </a:solidFill>
            </a:endParaRPr>
          </a:p>
        </p:txBody>
      </p:sp>
      <p:pic>
        <p:nvPicPr>
          <p:cNvPr id="7"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59268" y="6290174"/>
            <a:ext cx="1389063" cy="4689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70280" y="269240"/>
            <a:ext cx="5715000" cy="732790"/>
          </a:xfrm>
        </p:spPr>
        <p:txBody>
          <a:bodyPr anchor="b" anchorCtr="0">
            <a:normAutofit/>
          </a:bodyPr>
          <a:lstStyle>
            <a:lvl1pPr algn="l">
              <a:defRPr sz="3400" b="0">
                <a:solidFill>
                  <a:schemeClr val="tx1"/>
                </a:solidFill>
              </a:defRPr>
            </a:lvl1pPr>
          </a:lstStyle>
          <a:p>
            <a:r>
              <a:rPr lang="zh-CN" altLang="en-US" dirty="0"/>
              <a:t>编辑标题</a:t>
            </a:r>
            <a:endParaRPr lang="zh-CN" altLang="en-US" dirty="0"/>
          </a:p>
        </p:txBody>
      </p:sp>
      <p:sp>
        <p:nvSpPr>
          <p:cNvPr id="37" name="内容占位符 36"/>
          <p:cNvSpPr>
            <a:spLocks noGrp="1"/>
          </p:cNvSpPr>
          <p:nvPr>
            <p:ph sz="quarter" idx="13" hasCustomPrompt="1"/>
          </p:nvPr>
        </p:nvSpPr>
        <p:spPr>
          <a:xfrm>
            <a:off x="970915" y="1987550"/>
            <a:ext cx="10752455" cy="2931795"/>
          </a:xfrm>
        </p:spPr>
        <p:txBody>
          <a:bodyPr>
            <a:normAutofit/>
          </a:bodyPr>
          <a:lstStyle>
            <a:lvl1pPr marL="0" indent="0" algn="ctr">
              <a:buNone/>
              <a:defRPr sz="3200">
                <a:solidFill>
                  <a:schemeClr val="tx1"/>
                </a:solidFill>
              </a:defRPr>
            </a:lvl1pPr>
          </a:lstStyle>
          <a:p>
            <a:pPr lvl="0"/>
            <a:r>
              <a:rPr lang="zh-CN" altLang="en-US" dirty="0"/>
              <a:t>编辑文本</a:t>
            </a:r>
            <a:endParaRPr lang="zh-CN" altLang="en-US" dirty="0"/>
          </a:p>
        </p:txBody>
      </p:sp>
      <p:pic>
        <p:nvPicPr>
          <p:cNvPr id="7"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86530" y="6295168"/>
            <a:ext cx="1389063" cy="4689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713673"/>
            <a:ext cx="4681654" cy="1428161"/>
          </a:xfrm>
        </p:spPr>
        <p:txBody>
          <a:bodyPr anchor="t" anchorCtr="0">
            <a:normAutofit/>
          </a:bodyPr>
          <a:lstStyle>
            <a:lvl1pPr>
              <a:defRPr sz="3600"/>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642517" y="713673"/>
            <a:ext cx="5711882"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838200" y="2313873"/>
            <a:ext cx="4681654" cy="3811588"/>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10444898" y="365125"/>
            <a:ext cx="908901" cy="5811838"/>
          </a:xfrm>
        </p:spPr>
        <p:txBody>
          <a:bodyPr vert="eaVert">
            <a:normAutofit/>
          </a:bodyPr>
          <a:lstStyle>
            <a:lvl1pPr>
              <a:defRPr sz="4400"/>
            </a:lvl1pPr>
          </a:lstStyle>
          <a:p>
            <a:r>
              <a:rPr lang="zh-CN" altLang="en-US" dirty="0"/>
              <a:t>单击此处编辑标题</a:t>
            </a:r>
            <a:endParaRPr lang="zh-CN" altLang="en-US" dirty="0"/>
          </a:p>
        </p:txBody>
      </p:sp>
      <p:sp>
        <p:nvSpPr>
          <p:cNvPr id="3" name="竖排文字占位符 2"/>
          <p:cNvSpPr>
            <a:spLocks noGrp="1"/>
          </p:cNvSpPr>
          <p:nvPr>
            <p:ph type="body" orient="vert" idx="1"/>
          </p:nvPr>
        </p:nvSpPr>
        <p:spPr>
          <a:xfrm>
            <a:off x="838199" y="365125"/>
            <a:ext cx="9446443"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ACC037-CF31-4C1D-92EA-2ABE5E665888}" type="datetime1">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r>
              <a:rPr lang="en-US" altLang="zh-CN"/>
              <a:t>www.iotedgesecurity.com</a:t>
            </a:r>
            <a:endParaRPr lang="zh-CN" altLang="en-US"/>
          </a:p>
        </p:txBody>
      </p:sp>
      <p:sp>
        <p:nvSpPr>
          <p:cNvPr id="4" name="灯片编号占位符 3"/>
          <p:cNvSpPr>
            <a:spLocks noGrp="1"/>
          </p:cNvSpPr>
          <p:nvPr>
            <p:ph type="sldNum" sz="quarter" idx="12"/>
          </p:nvPr>
        </p:nvSpPr>
        <p:spPr/>
        <p:txBody>
          <a:bodyPr/>
          <a:lstStyle/>
          <a:p>
            <a:fld id="{E18886E1-FA5C-4A28-958F-D2FC3597593F}" type="slidenum">
              <a:rPr lang="zh-CN" altLang="en-US" smtClean="0"/>
            </a:fld>
            <a:endParaRPr lang="zh-CN" altLang="en-US"/>
          </a:p>
        </p:txBody>
      </p:sp>
      <p:sp>
        <p:nvSpPr>
          <p:cNvPr id="6" name="标题 1"/>
          <p:cNvSpPr>
            <a:spLocks noGrp="1"/>
          </p:cNvSpPr>
          <p:nvPr>
            <p:ph type="title"/>
          </p:nvPr>
        </p:nvSpPr>
        <p:spPr>
          <a:xfrm>
            <a:off x="422031" y="365126"/>
            <a:ext cx="10931769" cy="872832"/>
          </a:xfrm>
        </p:spPr>
        <p:txBody>
          <a:body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2_标题幻灯片">
    <p:spTree>
      <p:nvGrpSpPr>
        <p:cNvPr id="1" name=""/>
        <p:cNvGrpSpPr/>
        <p:nvPr/>
      </p:nvGrpSpPr>
      <p:grpSpPr>
        <a:xfrm>
          <a:off x="0" y="0"/>
          <a:ext cx="0" cy="0"/>
          <a:chOff x="0" y="0"/>
          <a:chExt cx="0" cy="0"/>
        </a:xfrm>
      </p:grpSpPr>
      <p:pic>
        <p:nvPicPr>
          <p:cNvPr id="42" name="图片 41" descr="earth-1388003_1920"/>
          <p:cNvPicPr>
            <a:picLocks noChangeAspect="1"/>
          </p:cNvPicPr>
          <p:nvPr userDrawn="1">
            <p:custDataLst>
              <p:tags r:id="rId2"/>
            </p:custDataLst>
          </p:nvPr>
        </p:nvPicPr>
        <p:blipFill>
          <a:blip r:embed="rId3"/>
          <a:srcRect l="49743" r="-103" b="47"/>
          <a:stretch>
            <a:fillRect/>
          </a:stretch>
        </p:blipFill>
        <p:spPr>
          <a:xfrm>
            <a:off x="635" y="0"/>
            <a:ext cx="6223000" cy="6854825"/>
          </a:xfrm>
          <a:prstGeom prst="rect">
            <a:avLst/>
          </a:prstGeom>
        </p:spPr>
      </p:pic>
      <p:sp>
        <p:nvSpPr>
          <p:cNvPr id="7" name="矩形 6"/>
          <p:cNvSpPr/>
          <p:nvPr userDrawn="1">
            <p:custDataLst>
              <p:tags r:id="rId4"/>
            </p:custDataLst>
          </p:nvPr>
        </p:nvSpPr>
        <p:spPr>
          <a:xfrm>
            <a:off x="635" y="0"/>
            <a:ext cx="6223000" cy="6874510"/>
          </a:xfrm>
          <a:prstGeom prst="rect">
            <a:avLst/>
          </a:prstGeom>
          <a:gradFill>
            <a:gsLst>
              <a:gs pos="0">
                <a:srgbClr val="2169D3"/>
              </a:gs>
              <a:gs pos="98000">
                <a:schemeClr val="accent1">
                  <a:alpha val="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tags" Target="../tags/tag6.xml"/><Relationship Id="rId15" Type="http://schemas.openxmlformats.org/officeDocument/2006/relationships/tags" Target="../tags/tag5.xml"/><Relationship Id="rId14" Type="http://schemas.openxmlformats.org/officeDocument/2006/relationships/tags" Target="../tags/tag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tags" Target="../tags/tag7.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4"/>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5"/>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userDrawn="1">
            <p:custDataLst>
              <p:tags r:id="rId16"/>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4000" advClick="0"/>
    </mc:Choice>
    <mc:Fallback>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标题占位符 1"/>
          <p:cNvSpPr>
            <a:spLocks noGrp="1"/>
          </p:cNvSpPr>
          <p:nvPr>
            <p:ph type="title"/>
            <p:custDataLst>
              <p:tags r:id="rId11"/>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8" name="文本占位符 2"/>
          <p:cNvSpPr>
            <a:spLocks noGrp="1"/>
          </p:cNvSpPr>
          <p:nvPr>
            <p:ph type="body" idx="1"/>
            <p:custDataLst>
              <p:tags r:id="rId12"/>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fld>
            <a:endParaRPr lang="zh-CN" altLang="en-US" dirty="0"/>
          </a:p>
        </p:txBody>
      </p:sp>
      <p:sp>
        <p:nvSpPr>
          <p:cNvPr id="10"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fld>
            <a:endParaRPr lang="zh-CN" altLang="en-US"/>
          </a:p>
        </p:txBody>
      </p:sp>
      <p:sp>
        <p:nvSpPr>
          <p:cNvPr id="2" name="KSO_TEMPLATE" hidden="1"/>
          <p:cNvSpPr/>
          <p:nvPr>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mc:AlternateContent xmlns:mc="http://schemas.openxmlformats.org/markup-compatibility/2006">
    <mc:Choice xmlns:p14="http://schemas.microsoft.com/office/powerpoint/2010/main" Requires="p14">
      <p:transition spd="slow" p14:dur="4000" advClick="0"/>
    </mc:Choice>
    <mc:Fallback>
      <p:transition spd="slow"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image" Target="../media/image8.png"/><Relationship Id="rId7" Type="http://schemas.openxmlformats.org/officeDocument/2006/relationships/tags" Target="../tags/tag13.xml"/><Relationship Id="rId6" Type="http://schemas.openxmlformats.org/officeDocument/2006/relationships/image" Target="../media/image7.png"/><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image" Target="../media/image4.jpeg"/><Relationship Id="rId2" Type="http://schemas.openxmlformats.org/officeDocument/2006/relationships/tags" Target="../tags/tag10.xml"/><Relationship Id="rId11" Type="http://schemas.openxmlformats.org/officeDocument/2006/relationships/notesSlide" Target="../notesSlides/notesSlide1.xml"/><Relationship Id="rId10" Type="http://schemas.openxmlformats.org/officeDocument/2006/relationships/slideLayout" Target="../slideLayouts/slideLayout15.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image" Target="../media/image20.png"/></Relationships>
</file>

<file path=ppt/slides/_rels/slide15.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3" Type="http://schemas.openxmlformats.org/officeDocument/2006/relationships/slideLayout" Target="../slideLayouts/slideLayout12.xml"/><Relationship Id="rId22" Type="http://schemas.openxmlformats.org/officeDocument/2006/relationships/tags" Target="../tags/tag25.xml"/><Relationship Id="rId21" Type="http://schemas.openxmlformats.org/officeDocument/2006/relationships/image" Target="../media/image40.png"/><Relationship Id="rId20" Type="http://schemas.openxmlformats.org/officeDocument/2006/relationships/image" Target="../media/image39.png"/><Relationship Id="rId2" Type="http://schemas.openxmlformats.org/officeDocument/2006/relationships/image" Target="../media/image21.png"/><Relationship Id="rId19" Type="http://schemas.openxmlformats.org/officeDocument/2006/relationships/image" Target="../media/image38.png"/><Relationship Id="rId18" Type="http://schemas.openxmlformats.org/officeDocument/2006/relationships/image" Target="../media/image37.png"/><Relationship Id="rId17" Type="http://schemas.openxmlformats.org/officeDocument/2006/relationships/image" Target="../media/image36.png"/><Relationship Id="rId16" Type="http://schemas.openxmlformats.org/officeDocument/2006/relationships/image" Target="../media/image35.png"/><Relationship Id="rId15" Type="http://schemas.openxmlformats.org/officeDocument/2006/relationships/image" Target="../media/image34.png"/><Relationship Id="rId14"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4.xml"/><Relationship Id="rId7" Type="http://schemas.openxmlformats.org/officeDocument/2006/relationships/tags" Target="../tags/tag2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tags" Target="../tags/tag26.xml"/><Relationship Id="rId2" Type="http://schemas.openxmlformats.org/officeDocument/2006/relationships/image" Target="../media/image20.png"/><Relationship Id="rId1" Type="http://schemas.openxmlformats.org/officeDocument/2006/relationships/image" Target="../media/image41.jpeg"/></Relationships>
</file>

<file path=ppt/slides/_rels/slide18.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image" Target="../media/image41.jpeg"/><Relationship Id="rId6" Type="http://schemas.openxmlformats.org/officeDocument/2006/relationships/image" Target="../media/image2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1" Type="http://schemas.openxmlformats.org/officeDocument/2006/relationships/notesSlide" Target="../notesSlides/notesSlide12.xml"/><Relationship Id="rId10" Type="http://schemas.openxmlformats.org/officeDocument/2006/relationships/slideLayout" Target="../slideLayouts/slideLayout4.xml"/><Relationship Id="rId1" Type="http://schemas.openxmlformats.org/officeDocument/2006/relationships/image" Target="../media/image45.jpeg"/></Relationships>
</file>

<file path=ppt/slides/_rels/slide19.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7" Type="http://schemas.openxmlformats.org/officeDocument/2006/relationships/notesSlide" Target="../notesSlides/notesSlide13.xml"/><Relationship Id="rId16" Type="http://schemas.openxmlformats.org/officeDocument/2006/relationships/slideLayout" Target="../slideLayouts/slideLayout11.xml"/><Relationship Id="rId15" Type="http://schemas.openxmlformats.org/officeDocument/2006/relationships/tags" Target="../tags/tag30.xml"/><Relationship Id="rId14" Type="http://schemas.openxmlformats.org/officeDocument/2006/relationships/image" Target="../media/image63.jpeg"/><Relationship Id="rId13" Type="http://schemas.openxmlformats.org/officeDocument/2006/relationships/image" Target="../media/image62.jpeg"/><Relationship Id="rId12" Type="http://schemas.openxmlformats.org/officeDocument/2006/relationships/image" Target="../media/image61.jpeg"/><Relationship Id="rId11" Type="http://schemas.openxmlformats.org/officeDocument/2006/relationships/image" Target="../media/image60.GIF"/><Relationship Id="rId10" Type="http://schemas.openxmlformats.org/officeDocument/2006/relationships/image" Target="../media/image59.jpeg"/><Relationship Id="rId1" Type="http://schemas.openxmlformats.org/officeDocument/2006/relationships/image" Target="../media/image50.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tags" Target="../tags/tag15.xml"/><Relationship Id="rId1" Type="http://schemas.openxmlformats.org/officeDocument/2006/relationships/image" Target="../media/image9.png"/></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4.xml"/><Relationship Id="rId5" Type="http://schemas.openxmlformats.org/officeDocument/2006/relationships/tags" Target="../tags/tag32.xml"/><Relationship Id="rId4" Type="http://schemas.openxmlformats.org/officeDocument/2006/relationships/image" Target="../media/image2.png"/><Relationship Id="rId3" Type="http://schemas.openxmlformats.org/officeDocument/2006/relationships/image" Target="../media/image64.png"/><Relationship Id="rId2" Type="http://schemas.openxmlformats.org/officeDocument/2006/relationships/tags" Target="../tags/tag31.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11.xml"/><Relationship Id="rId3" Type="http://schemas.openxmlformats.org/officeDocument/2006/relationships/tags" Target="../tags/tag33.xml"/><Relationship Id="rId2" Type="http://schemas.openxmlformats.org/officeDocument/2006/relationships/image" Target="../media/image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xml"/><Relationship Id="rId5" Type="http://schemas.openxmlformats.org/officeDocument/2006/relationships/tags" Target="../tags/tag34.xml"/><Relationship Id="rId4" Type="http://schemas.openxmlformats.org/officeDocument/2006/relationships/image" Target="../media/image20.png"/><Relationship Id="rId3" Type="http://schemas.openxmlformats.org/officeDocument/2006/relationships/image" Target="../media/image2.png"/><Relationship Id="rId2" Type="http://schemas.microsoft.com/office/2007/relationships/hdphoto" Target="../media/image66.wdp"/><Relationship Id="rId1" Type="http://schemas.openxmlformats.org/officeDocument/2006/relationships/image" Target="../media/image65.png"/></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4.xml"/><Relationship Id="rId7" Type="http://schemas.openxmlformats.org/officeDocument/2006/relationships/tags" Target="../tags/tag3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40.png"/><Relationship Id="rId3" Type="http://schemas.openxmlformats.org/officeDocument/2006/relationships/tags" Target="../tags/tag35.xml"/><Relationship Id="rId2" Type="http://schemas.openxmlformats.org/officeDocument/2006/relationships/image" Target="../media/image41.jpeg"/><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slideLayout" Target="../slideLayouts/slideLayout10.xml"/><Relationship Id="rId7" Type="http://schemas.openxmlformats.org/officeDocument/2006/relationships/image" Target="../media/image20.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tags" Target="../tags/tag37.xml"/><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2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20.png"/><Relationship Id="rId7" Type="http://schemas.openxmlformats.org/officeDocument/2006/relationships/image" Target="../media/image80.png"/><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jpeg"/><Relationship Id="rId2" Type="http://schemas.openxmlformats.org/officeDocument/2006/relationships/image" Target="../media/image75.png"/><Relationship Id="rId11" Type="http://schemas.openxmlformats.org/officeDocument/2006/relationships/notesSlide" Target="../notesSlides/notesSlide18.xml"/><Relationship Id="rId10" Type="http://schemas.openxmlformats.org/officeDocument/2006/relationships/slideLayout" Target="../slideLayouts/slideLayout4.xml"/><Relationship Id="rId1" Type="http://schemas.openxmlformats.org/officeDocument/2006/relationships/image" Target="../media/image74.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4.xml"/><Relationship Id="rId4" Type="http://schemas.openxmlformats.org/officeDocument/2006/relationships/themeOverride" Target="../theme/themeOverride1.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tags" Target="../tags/tag3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4.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tags" Target="../tags/tag42.xml"/><Relationship Id="rId3" Type="http://schemas.openxmlformats.org/officeDocument/2006/relationships/image" Target="../media/image20.png"/><Relationship Id="rId2" Type="http://schemas.openxmlformats.org/officeDocument/2006/relationships/tags" Target="../tags/tag41.xml"/><Relationship Id="rId1"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4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1.xml"/><Relationship Id="rId1" Type="http://schemas.openxmlformats.org/officeDocument/2006/relationships/tags" Target="../tags/tag4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image" Target="../media/image1.jpeg"/></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50.xml"/><Relationship Id="rId7" Type="http://schemas.openxmlformats.org/officeDocument/2006/relationships/image" Target="../media/image84.jpeg"/><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image" Target="../media/image4.jpeg"/><Relationship Id="rId2" Type="http://schemas.openxmlformats.org/officeDocument/2006/relationships/tags" Target="../tags/tag46.xml"/><Relationship Id="rId10" Type="http://schemas.openxmlformats.org/officeDocument/2006/relationships/notesSlide" Target="../notesSlides/notesSlide28.xml"/><Relationship Id="rId1" Type="http://schemas.openxmlformats.org/officeDocument/2006/relationships/image" Target="../media/image8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4.xml"/><Relationship Id="rId2" Type="http://schemas.openxmlformats.org/officeDocument/2006/relationships/tags" Target="../tags/tag19.xml"/><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4.xml"/><Relationship Id="rId2" Type="http://schemas.openxmlformats.org/officeDocument/2006/relationships/tags" Target="../tags/tag20.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4.xml"/><Relationship Id="rId2" Type="http://schemas.openxmlformats.org/officeDocument/2006/relationships/tags" Target="../tags/tag21.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2" Type="http://schemas.openxmlformats.org/officeDocument/2006/relationships/notesSlide" Target="../notesSlides/notesSlide8.xml"/><Relationship Id="rId11" Type="http://schemas.openxmlformats.org/officeDocument/2006/relationships/slideLayout" Target="../slideLayouts/slideLayout13.xml"/><Relationship Id="rId10" Type="http://schemas.openxmlformats.org/officeDocument/2006/relationships/image" Target="../media/image19.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934222" y="381473"/>
            <a:ext cx="1816612" cy="613226"/>
          </a:xfrm>
          <a:prstGeom prst="rect">
            <a:avLst/>
          </a:prstGeom>
        </p:spPr>
      </p:pic>
      <p:grpSp>
        <p:nvGrpSpPr>
          <p:cNvPr id="3" name="组合 2"/>
          <p:cNvGrpSpPr/>
          <p:nvPr/>
        </p:nvGrpSpPr>
        <p:grpSpPr>
          <a:xfrm>
            <a:off x="0" y="1957705"/>
            <a:ext cx="12238990" cy="4530725"/>
            <a:chOff x="0" y="3083"/>
            <a:chExt cx="19274" cy="7135"/>
          </a:xfrm>
        </p:grpSpPr>
        <p:pic>
          <p:nvPicPr>
            <p:cNvPr id="14" name="图片 13" descr="earth-1388003_1920"/>
            <p:cNvPicPr>
              <a:picLocks noChangeAspect="1"/>
            </p:cNvPicPr>
            <p:nvPr>
              <p:custDataLst>
                <p:tags r:id="rId2"/>
              </p:custDataLst>
            </p:nvPr>
          </p:nvPicPr>
          <p:blipFill>
            <a:blip r:embed="rId3"/>
            <a:srcRect l="313" t="14259" r="-312" b="51945"/>
            <a:stretch>
              <a:fillRect/>
            </a:stretch>
          </p:blipFill>
          <p:spPr>
            <a:xfrm>
              <a:off x="0" y="3596"/>
              <a:ext cx="19275" cy="3664"/>
            </a:xfrm>
            <a:prstGeom prst="rect">
              <a:avLst/>
            </a:prstGeom>
          </p:spPr>
        </p:pic>
        <p:sp>
          <p:nvSpPr>
            <p:cNvPr id="11" name="矩形 10"/>
            <p:cNvSpPr/>
            <p:nvPr>
              <p:custDataLst>
                <p:tags r:id="rId4"/>
              </p:custDataLst>
            </p:nvPr>
          </p:nvSpPr>
          <p:spPr>
            <a:xfrm>
              <a:off x="1" y="3596"/>
              <a:ext cx="19205" cy="3664"/>
            </a:xfrm>
            <a:prstGeom prst="rect">
              <a:avLst/>
            </a:prstGeom>
            <a:gradFill>
              <a:gsLst>
                <a:gs pos="28000">
                  <a:srgbClr val="007ADD"/>
                </a:gs>
                <a:gs pos="98000">
                  <a:schemeClr val="accent1">
                    <a:lumMod val="60000"/>
                    <a:lumOff val="40000"/>
                    <a:alpha val="52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4" name="文本框 3"/>
            <p:cNvSpPr txBox="1"/>
            <p:nvPr/>
          </p:nvSpPr>
          <p:spPr>
            <a:xfrm>
              <a:off x="6345" y="4330"/>
              <a:ext cx="12737" cy="1771"/>
            </a:xfrm>
            <a:prstGeom prst="rect">
              <a:avLst/>
            </a:prstGeom>
            <a:noFill/>
          </p:spPr>
          <p:txBody>
            <a:bodyPr wrap="square" rtlCol="0">
              <a:spAutoFit/>
            </a:bodyPr>
            <a:lstStyle/>
            <a:p>
              <a:pPr algn="ctr">
                <a:lnSpc>
                  <a:spcPct val="120000"/>
                </a:lnSpc>
                <a:spcBef>
                  <a:spcPts val="0"/>
                </a:spcBef>
                <a:spcAft>
                  <a:spcPts val="0"/>
                </a:spcAft>
              </a:pPr>
              <a:r>
                <a:rPr lang="zh-CN" altLang="en-US" sz="32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深圳万物安全科技有限公司</a:t>
              </a:r>
              <a:endParaRPr lang="zh-CN" altLang="en-US" sz="3200" b="1"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a:p>
              <a:pPr algn="ctr">
                <a:lnSpc>
                  <a:spcPct val="120000"/>
                </a:lnSpc>
                <a:spcBef>
                  <a:spcPts val="0"/>
                </a:spcBef>
                <a:spcAft>
                  <a:spcPts val="0"/>
                </a:spcAft>
              </a:pPr>
              <a:r>
                <a:rPr lang="zh-CN" altLang="en-US" sz="24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rPr>
                <a:t>新一代物联网安全服务商</a:t>
              </a:r>
              <a:endParaRPr lang="zh-CN" altLang="en-US" sz="2400" dirty="0">
                <a:solidFill>
                  <a:schemeClr val="bg1"/>
                </a:solidFill>
                <a:latin typeface="Century Gothic" panose="020B0502020202020204" pitchFamily="34" charset="0"/>
                <a:ea typeface="微软雅黑" panose="020B0503020204020204" pitchFamily="34" charset="-122"/>
                <a:sym typeface="Century Gothic" panose="020B0502020202020204" pitchFamily="34" charset="0"/>
              </a:endParaRPr>
            </a:p>
          </p:txBody>
        </p:sp>
        <p:sp>
          <p:nvSpPr>
            <p:cNvPr id="6" name="椭圆 5"/>
            <p:cNvSpPr/>
            <p:nvPr/>
          </p:nvSpPr>
          <p:spPr>
            <a:xfrm>
              <a:off x="2033" y="3083"/>
              <a:ext cx="4662" cy="4662"/>
            </a:xfrm>
            <a:prstGeom prst="ellipse">
              <a:avLst/>
            </a:prstGeom>
            <a:solidFill>
              <a:schemeClr val="bg1"/>
            </a:solidFill>
            <a:ln w="412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 name="直接连接符 7"/>
            <p:cNvCxnSpPr/>
            <p:nvPr/>
          </p:nvCxnSpPr>
          <p:spPr>
            <a:xfrm>
              <a:off x="15460" y="5713"/>
              <a:ext cx="1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003" y="5728"/>
              <a:ext cx="1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218" y="9494"/>
              <a:ext cx="12737" cy="725"/>
            </a:xfrm>
            <a:prstGeom prst="rect">
              <a:avLst/>
            </a:prstGeom>
            <a:noFill/>
          </p:spPr>
          <p:txBody>
            <a:bodyPr wrap="square" rtlCol="0">
              <a:spAutoFit/>
            </a:bodyPr>
            <a:lstStyle/>
            <a:p>
              <a:pPr algn="ctr">
                <a:lnSpc>
                  <a:spcPct val="120000"/>
                </a:lnSpc>
                <a:spcBef>
                  <a:spcPts val="0"/>
                </a:spcBef>
                <a:spcAft>
                  <a:spcPts val="0"/>
                </a:spcAft>
              </a:pPr>
              <a:r>
                <a:rPr lang="en-US" sz="2000" b="1" dirty="0" err="1">
                  <a:solidFill>
                    <a:schemeClr val="tx1">
                      <a:lumMod val="85000"/>
                      <a:lumOff val="15000"/>
                    </a:schemeClr>
                  </a:solidFill>
                  <a:latin typeface="Arial Unicode MS" panose="020B0604020202020204" charset="-122"/>
                  <a:ea typeface="Arial Unicode MS" panose="020B0604020202020204" charset="-122"/>
                  <a:sym typeface="Century Gothic" panose="020B0502020202020204" pitchFamily="34" charset="0"/>
                </a:rPr>
                <a:t>Security of Universal IOT(shenzhen)Co.,Ltd</a:t>
              </a:r>
              <a:endParaRPr lang="en-US" sz="2000" b="1" dirty="0">
                <a:solidFill>
                  <a:schemeClr val="tx1">
                    <a:lumMod val="85000"/>
                    <a:lumOff val="15000"/>
                  </a:schemeClr>
                </a:solidFill>
                <a:latin typeface="Arial Unicode MS" panose="020B0604020202020204" charset="-122"/>
                <a:ea typeface="Arial Unicode MS" panose="020B0604020202020204" charset="-122"/>
                <a:sym typeface="Century Gothic" panose="020B0502020202020204" pitchFamily="34" charset="0"/>
              </a:endParaRPr>
            </a:p>
          </p:txBody>
        </p:sp>
        <p:pic>
          <p:nvPicPr>
            <p:cNvPr id="13" name="图片 12"/>
            <p:cNvPicPr>
              <a:picLocks noChangeAspect="1"/>
            </p:cNvPicPr>
            <p:nvPr>
              <p:custDataLst>
                <p:tags r:id="rId5"/>
              </p:custDataLst>
            </p:nvPr>
          </p:nvPicPr>
          <p:blipFill>
            <a:blip r:embed="rId6">
              <a:extLst>
                <a:ext uri="{28A0092B-C50C-407E-A947-70E740481C1C}">
                  <a14:useLocalDpi xmlns:a14="http://schemas.microsoft.com/office/drawing/2010/main" val="0"/>
                </a:ext>
              </a:extLst>
            </a:blip>
            <a:stretch>
              <a:fillRect/>
            </a:stretch>
          </p:blipFill>
          <p:spPr>
            <a:xfrm>
              <a:off x="2740" y="3784"/>
              <a:ext cx="3330" cy="3210"/>
            </a:xfrm>
            <a:prstGeom prst="rect">
              <a:avLst/>
            </a:prstGeom>
          </p:spPr>
        </p:pic>
        <p:pic>
          <p:nvPicPr>
            <p:cNvPr id="15" name="图片 14"/>
            <p:cNvPicPr>
              <a:picLocks noChangeAspect="1"/>
            </p:cNvPicPr>
            <p:nvPr>
              <p:custDataLst>
                <p:tags r:id="rId7"/>
              </p:custDataLst>
            </p:nvPr>
          </p:nvPicPr>
          <p:blipFill>
            <a:blip r:embed="rId8">
              <a:extLst>
                <a:ext uri="{28A0092B-C50C-407E-A947-70E740481C1C}">
                  <a14:useLocalDpi xmlns:a14="http://schemas.microsoft.com/office/drawing/2010/main" val="0"/>
                </a:ext>
              </a:extLst>
            </a:blip>
            <a:stretch>
              <a:fillRect/>
            </a:stretch>
          </p:blipFill>
          <p:spPr>
            <a:xfrm>
              <a:off x="2018" y="3100"/>
              <a:ext cx="16063" cy="4697"/>
            </a:xfrm>
            <a:prstGeom prst="rect">
              <a:avLst/>
            </a:prstGeom>
          </p:spPr>
        </p:pic>
        <p:sp>
          <p:nvSpPr>
            <p:cNvPr id="16" name="文本框 15"/>
            <p:cNvSpPr txBox="1"/>
            <p:nvPr/>
          </p:nvSpPr>
          <p:spPr>
            <a:xfrm>
              <a:off x="8797" y="6036"/>
              <a:ext cx="9600" cy="1113"/>
            </a:xfrm>
            <a:prstGeom prst="rect">
              <a:avLst/>
            </a:prstGeom>
            <a:noFill/>
          </p:spPr>
          <p:txBody>
            <a:bodyPr wrap="square">
              <a:spAutoFit/>
            </a:bodyPr>
            <a:lstStyle/>
            <a:p>
              <a:pPr algn="just">
                <a:lnSpc>
                  <a:spcPct val="200000"/>
                </a:lnSpc>
                <a:spcAft>
                  <a:spcPts val="0"/>
                </a:spcAft>
              </a:pPr>
              <a:r>
                <a:rPr lang="zh-CN" altLang="zh-CN" sz="2000"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成就客户，诚信共赢，持续创新，创造价值</a:t>
              </a:r>
              <a:endParaRPr lang="zh-CN" altLang="zh-CN" b="1" kern="100"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7" name="直接连接符 16"/>
            <p:cNvCxnSpPr/>
            <p:nvPr/>
          </p:nvCxnSpPr>
          <p:spPr>
            <a:xfrm>
              <a:off x="17786" y="7286"/>
              <a:ext cx="1436" cy="4"/>
            </a:xfrm>
            <a:prstGeom prst="line">
              <a:avLst/>
            </a:prstGeom>
            <a:ln w="47625">
              <a:solidFill>
                <a:srgbClr val="CC4A3A"/>
              </a:solidFill>
            </a:ln>
          </p:spPr>
          <p:style>
            <a:lnRef idx="1">
              <a:schemeClr val="accent1"/>
            </a:lnRef>
            <a:fillRef idx="0">
              <a:schemeClr val="accent1"/>
            </a:fillRef>
            <a:effectRef idx="0">
              <a:schemeClr val="accent1"/>
            </a:effectRef>
            <a:fontRef idx="minor">
              <a:schemeClr val="tx1"/>
            </a:fontRef>
          </p:style>
        </p:cxnSp>
      </p:grpSp>
    </p:spTree>
    <p:custDataLst>
      <p:tags r:id="rId9"/>
    </p:custData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67970" y="280035"/>
            <a:ext cx="7086600" cy="460375"/>
          </a:xfrm>
          <a:prstGeom prst="rect">
            <a:avLst/>
          </a:prstGeom>
          <a:noFill/>
        </p:spPr>
        <p:txBody>
          <a:bodyPr wrap="square" rtlCol="0">
            <a:spAutoFit/>
          </a:bodyPr>
          <a:lstStyle/>
          <a:p>
            <a:r>
              <a:rPr lang="zh-CN" altLang="en-US" sz="2400" b="1">
                <a:solidFill>
                  <a:srgbClr val="2267CE"/>
                </a:solidFill>
                <a:latin typeface="微软雅黑" panose="020B0503020204020204" pitchFamily="34" charset="-122"/>
                <a:ea typeface="微软雅黑" panose="020B0503020204020204" pitchFamily="34" charset="-122"/>
                <a:sym typeface="+mn-ea"/>
              </a:rPr>
              <a:t>应用场景</a:t>
            </a:r>
            <a:r>
              <a:rPr lang="en-US" altLang="zh-CN" sz="2400" b="1">
                <a:solidFill>
                  <a:srgbClr val="2267CE"/>
                </a:solidFill>
                <a:latin typeface="微软雅黑" panose="020B0503020204020204" pitchFamily="34" charset="-122"/>
                <a:ea typeface="微软雅黑" panose="020B0503020204020204" pitchFamily="34" charset="-122"/>
                <a:sym typeface="+mn-ea"/>
              </a:rPr>
              <a:t>2—</a:t>
            </a:r>
            <a:r>
              <a:rPr lang="zh-CN" altLang="en-US" sz="2400" b="1">
                <a:solidFill>
                  <a:srgbClr val="2267CE"/>
                </a:solidFill>
                <a:latin typeface="微软雅黑" panose="020B0503020204020204" pitchFamily="34" charset="-122"/>
                <a:ea typeface="微软雅黑" panose="020B0503020204020204" pitchFamily="34" charset="-122"/>
                <a:sym typeface="+mn-ea"/>
              </a:rPr>
              <a:t>内网</a:t>
            </a:r>
            <a:r>
              <a:rPr lang="en-US" altLang="zh-CN" sz="2400" b="1">
                <a:solidFill>
                  <a:srgbClr val="2267CE"/>
                </a:solidFill>
                <a:latin typeface="微软雅黑" panose="020B0503020204020204" pitchFamily="34" charset="-122"/>
                <a:ea typeface="微软雅黑" panose="020B0503020204020204" pitchFamily="34" charset="-122"/>
                <a:sym typeface="+mn-ea"/>
              </a:rPr>
              <a:t>资产评估和测绘服务</a:t>
            </a:r>
            <a:endParaRPr lang="zh-CN" altLang="en-US" sz="900">
              <a:solidFill>
                <a:schemeClr val="tx1">
                  <a:lumMod val="65000"/>
                  <a:lumOff val="35000"/>
                </a:schemeClr>
              </a:solidFill>
              <a:sym typeface="+mn-ea"/>
            </a:endParaRPr>
          </a:p>
        </p:txBody>
      </p:sp>
      <p:sp>
        <p:nvSpPr>
          <p:cNvPr id="3" name="文本框 2"/>
          <p:cNvSpPr txBox="1"/>
          <p:nvPr/>
        </p:nvSpPr>
        <p:spPr>
          <a:xfrm>
            <a:off x="938530" y="1336675"/>
            <a:ext cx="6699250" cy="3830955"/>
          </a:xfrm>
          <a:prstGeom prst="rect">
            <a:avLst/>
          </a:prstGeom>
          <a:noFill/>
        </p:spPr>
        <p:txBody>
          <a:bodyPr wrap="square" rtlCol="0" anchor="t">
            <a:spAutoFit/>
          </a:bodyPr>
          <a:lstStyle/>
          <a:p>
            <a:pPr fontAlgn="auto">
              <a:lnSpc>
                <a:spcPct val="150000"/>
              </a:lnSpc>
            </a:pPr>
            <a:r>
              <a:rPr lang="zh-CN" altLang="en-US" b="1">
                <a:solidFill>
                  <a:srgbClr val="FF0000"/>
                </a:solidFill>
              </a:rPr>
              <a:t>通过主动扫描结合流量监控的资产采集方式，对关注区域内的资产进行分析和统计，建立对资产的安全管理，包括脆弱性识别、攻击面管控。</a:t>
            </a:r>
            <a:endParaRPr lang="zh-CN" altLang="en-US" b="1">
              <a:solidFill>
                <a:srgbClr val="FF0000"/>
              </a:solidFill>
            </a:endParaRPr>
          </a:p>
          <a:p>
            <a:pPr fontAlgn="auto">
              <a:lnSpc>
                <a:spcPct val="150000"/>
              </a:lnSpc>
            </a:pPr>
            <a:endParaRPr lang="zh-CN" altLang="en-US"/>
          </a:p>
          <a:p>
            <a:pPr fontAlgn="auto">
              <a:lnSpc>
                <a:spcPct val="150000"/>
              </a:lnSpc>
            </a:pPr>
            <a:r>
              <a:rPr lang="zh-CN" altLang="en-US"/>
              <a:t>例如：</a:t>
            </a:r>
            <a:endParaRPr lang="zh-CN" altLang="en-US"/>
          </a:p>
          <a:p>
            <a:pPr fontAlgn="auto">
              <a:lnSpc>
                <a:spcPct val="150000"/>
              </a:lnSpc>
            </a:pPr>
            <a:r>
              <a:rPr lang="zh-CN" altLang="en-US"/>
              <a:t>利用常见漏洞库与资产库的关联，对区域内漏洞影响资产的分布、数量等进行统计分析和展示；</a:t>
            </a:r>
            <a:endParaRPr lang="zh-CN" altLang="en-US"/>
          </a:p>
          <a:p>
            <a:pPr fontAlgn="auto">
              <a:lnSpc>
                <a:spcPct val="150000"/>
              </a:lnSpc>
            </a:pPr>
            <a:r>
              <a:rPr lang="zh-CN" altLang="en-US"/>
              <a:t>对新爆发出来的漏洞事件进行快速评估、定位和通报处置，是一种通过测绘数据来支持态势感知能力的应用模式。</a:t>
            </a:r>
            <a:endParaRPr lang="zh-CN" altLang="en-US"/>
          </a:p>
        </p:txBody>
      </p:sp>
      <p:sp>
        <p:nvSpPr>
          <p:cNvPr id="32" name="矩形 31"/>
          <p:cNvSpPr/>
          <p:nvPr/>
        </p:nvSpPr>
        <p:spPr>
          <a:xfrm>
            <a:off x="7777480" y="0"/>
            <a:ext cx="4414520" cy="6858000"/>
          </a:xfrm>
          <a:prstGeom prst="rect">
            <a:avLst/>
          </a:prstGeom>
          <a:solidFill>
            <a:srgbClr val="007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859395" y="1719580"/>
            <a:ext cx="4144010" cy="3692525"/>
          </a:xfrm>
          <a:prstGeom prst="rect">
            <a:avLst/>
          </a:prstGeom>
          <a:noFill/>
        </p:spPr>
        <p:txBody>
          <a:bodyPr wrap="square" rtlCol="0">
            <a:spAutoFit/>
          </a:bodyPr>
          <a:lstStyle/>
          <a:p>
            <a:r>
              <a:rPr lang="zh-CN" altLang="en-US" b="1">
                <a:solidFill>
                  <a:schemeClr val="bg1"/>
                </a:solidFill>
              </a:rPr>
              <a:t>万物安全目前暂定位在该领域提供服务；</a:t>
            </a:r>
            <a:endParaRPr lang="zh-CN" altLang="en-US" b="1">
              <a:solidFill>
                <a:schemeClr val="bg1"/>
              </a:solidFill>
            </a:endParaRPr>
          </a:p>
          <a:p>
            <a:endParaRPr lang="zh-CN" altLang="en-US" b="1">
              <a:solidFill>
                <a:schemeClr val="bg1"/>
              </a:solidFill>
            </a:endParaRPr>
          </a:p>
          <a:p>
            <a:r>
              <a:rPr lang="zh-CN" altLang="en-US" b="1">
                <a:solidFill>
                  <a:schemeClr val="bg1"/>
                </a:solidFill>
              </a:rPr>
              <a:t>行业内其他攻防类厂商在内网也会提供</a:t>
            </a:r>
            <a:endParaRPr lang="zh-CN" altLang="en-US" b="1">
              <a:solidFill>
                <a:schemeClr val="bg1"/>
              </a:solidFill>
            </a:endParaRPr>
          </a:p>
          <a:p>
            <a:endParaRPr lang="zh-CN" altLang="en-US" b="1">
              <a:solidFill>
                <a:schemeClr val="bg1"/>
              </a:solidFill>
            </a:endParaRPr>
          </a:p>
          <a:p>
            <a:r>
              <a:rPr lang="zh-CN" altLang="en-US" b="1">
                <a:solidFill>
                  <a:schemeClr val="bg1"/>
                </a:solidFill>
              </a:rPr>
              <a:t>解决方案，侧重点更多基于</a:t>
            </a:r>
            <a:r>
              <a:rPr lang="en-US" altLang="zh-CN" b="1">
                <a:solidFill>
                  <a:schemeClr val="bg1"/>
                </a:solidFill>
              </a:rPr>
              <a:t>IP</a:t>
            </a:r>
            <a:r>
              <a:rPr lang="zh-CN" altLang="en-US" b="1">
                <a:solidFill>
                  <a:schemeClr val="bg1"/>
                </a:solidFill>
              </a:rPr>
              <a:t>资产和漏</a:t>
            </a:r>
            <a:endParaRPr lang="zh-CN" altLang="en-US" b="1">
              <a:solidFill>
                <a:schemeClr val="bg1"/>
              </a:solidFill>
            </a:endParaRPr>
          </a:p>
          <a:p>
            <a:endParaRPr lang="zh-CN" altLang="en-US" b="1">
              <a:solidFill>
                <a:schemeClr val="bg1"/>
              </a:solidFill>
            </a:endParaRPr>
          </a:p>
          <a:p>
            <a:r>
              <a:rPr lang="zh-CN" altLang="en-US" b="1">
                <a:solidFill>
                  <a:schemeClr val="bg1"/>
                </a:solidFill>
              </a:rPr>
              <a:t>洞，对设备类型、品牌识别能力较弱；</a:t>
            </a:r>
            <a:endParaRPr lang="zh-CN" altLang="en-US" b="1">
              <a:solidFill>
                <a:schemeClr val="bg1"/>
              </a:solidFill>
            </a:endParaRPr>
          </a:p>
          <a:p>
            <a:endParaRPr lang="zh-CN" altLang="en-US" b="1">
              <a:solidFill>
                <a:schemeClr val="bg1"/>
              </a:solidFill>
            </a:endParaRPr>
          </a:p>
          <a:p>
            <a:r>
              <a:rPr lang="zh-CN" altLang="en-US" b="1">
                <a:solidFill>
                  <a:schemeClr val="bg1"/>
                </a:solidFill>
              </a:rPr>
              <a:t>国外主要是</a:t>
            </a:r>
            <a:r>
              <a:rPr lang="en-US" altLang="zh-CN" b="1">
                <a:solidFill>
                  <a:schemeClr val="bg1"/>
                </a:solidFill>
              </a:rPr>
              <a:t>ForeScout</a:t>
            </a:r>
            <a:r>
              <a:rPr lang="zh-CN" altLang="en-US" b="1">
                <a:solidFill>
                  <a:schemeClr val="bg1"/>
                </a:solidFill>
              </a:rPr>
              <a:t>，基于流量方式</a:t>
            </a:r>
            <a:endParaRPr lang="zh-CN" altLang="en-US" b="1">
              <a:solidFill>
                <a:schemeClr val="bg1"/>
              </a:solidFill>
            </a:endParaRPr>
          </a:p>
          <a:p>
            <a:endParaRPr lang="zh-CN" altLang="en-US" b="1">
              <a:solidFill>
                <a:schemeClr val="bg1"/>
              </a:solidFill>
            </a:endParaRPr>
          </a:p>
          <a:p>
            <a:r>
              <a:rPr lang="zh-CN" altLang="en-US" b="1">
                <a:solidFill>
                  <a:schemeClr val="bg1"/>
                </a:solidFill>
              </a:rPr>
              <a:t>对内网进行整体资产测绘；</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p:txBody>
      </p:sp>
      <p:sp>
        <p:nvSpPr>
          <p:cNvPr id="2" name="矩形 1"/>
          <p:cNvSpPr/>
          <p:nvPr/>
        </p:nvSpPr>
        <p:spPr>
          <a:xfrm>
            <a:off x="338455" y="740410"/>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7" name="文本框 106"/>
          <p:cNvSpPr txBox="1"/>
          <p:nvPr/>
        </p:nvSpPr>
        <p:spPr>
          <a:xfrm>
            <a:off x="1089025" y="2772410"/>
            <a:ext cx="5440045" cy="1522095"/>
          </a:xfrm>
          <a:prstGeom prst="rect">
            <a:avLst/>
          </a:prstGeom>
          <a:noFill/>
        </p:spPr>
        <p:txBody>
          <a:bodyPr wrap="square" rtlCol="0">
            <a:spAutoFit/>
          </a:bodyPr>
          <a:lstStyle/>
          <a:p>
            <a:pPr algn="l">
              <a:lnSpc>
                <a:spcPct val="150000"/>
              </a:lnSpc>
            </a:pPr>
            <a:r>
              <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万物</a:t>
            </a:r>
            <a:r>
              <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方案</a:t>
            </a:r>
            <a:endPar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400" b="1">
                <a:solidFill>
                  <a:schemeClr val="bg1"/>
                </a:solidFill>
                <a:sym typeface="+mn-ea"/>
              </a:rPr>
              <a:t>A new generation of IoT security service providers</a:t>
            </a:r>
            <a:endParaRPr lang="zh-CN" altLang="en-US" sz="1400" b="1">
              <a:solidFill>
                <a:schemeClr val="bg1"/>
              </a:solidFill>
              <a:sym typeface="+mn-ea"/>
            </a:endParaRPr>
          </a:p>
        </p:txBody>
      </p:sp>
      <p:sp>
        <p:nvSpPr>
          <p:cNvPr id="115" name="文本框 114"/>
          <p:cNvSpPr txBox="1"/>
          <p:nvPr/>
        </p:nvSpPr>
        <p:spPr>
          <a:xfrm>
            <a:off x="1050925" y="1871980"/>
            <a:ext cx="3964305" cy="1198880"/>
          </a:xfrm>
          <a:prstGeom prst="rect">
            <a:avLst/>
          </a:prstGeom>
          <a:noFill/>
        </p:spPr>
        <p:txBody>
          <a:bodyPr wrap="square" rtlCol="0">
            <a:spAutoFit/>
          </a:bodyPr>
          <a:lstStyle/>
          <a:p>
            <a:pPr algn="l" fontAlgn="auto">
              <a:lnSpc>
                <a:spcPct val="100000"/>
              </a:lnSpc>
            </a:pPr>
            <a:r>
              <a:rPr lang="en-US" altLang="zh-CN" sz="7200" b="1">
                <a:solidFill>
                  <a:schemeClr val="bg1"/>
                </a:solidFill>
                <a:latin typeface="微软雅黑" panose="020B0503020204020204" pitchFamily="34" charset="-122"/>
                <a:ea typeface="微软雅黑" panose="020B0503020204020204" pitchFamily="34" charset="-122"/>
                <a:cs typeface="Impact" panose="020B0806030902050204" pitchFamily="34" charset="0"/>
                <a:sym typeface="汉仪雅酷黑 75W" panose="020B0804020202020204" pitchFamily="34" charset="-122"/>
              </a:rPr>
              <a:t>PART.02</a:t>
            </a:r>
            <a:endParaRPr lang="en-US" altLang="zh-CN" sz="7200" b="1">
              <a:solidFill>
                <a:schemeClr val="bg1"/>
              </a:solidFill>
              <a:latin typeface="微软雅黑" panose="020B0503020204020204" pitchFamily="34" charset="-122"/>
              <a:ea typeface="微软雅黑" panose="020B0503020204020204" pitchFamily="34" charset="-122"/>
              <a:cs typeface="Impact" panose="020B0806030902050204" pitchFamily="34" charset="0"/>
              <a:sym typeface="汉仪雅酷黑 75W" panose="020B0804020202020204" pitchFamily="34" charset="-122"/>
            </a:endParaRPr>
          </a:p>
        </p:txBody>
      </p:sp>
    </p:spTree>
    <p:custDataLst>
      <p:tags r:id="rId2"/>
    </p:custDataLst>
  </p:cSld>
  <p:clrMapOvr>
    <a:masterClrMapping/>
  </p:clrMapOvr>
  <p:transition advClick="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999285" y="4548642"/>
            <a:ext cx="633600" cy="63500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p>
            <a:pPr algn="ctr" defTabSz="913765"/>
            <a:endParaRPr lang="en-GB" sz="1400" b="1">
              <a:solidFill>
                <a:schemeClr val="tx1"/>
              </a:solidFill>
            </a:endParaRPr>
          </a:p>
        </p:txBody>
      </p:sp>
      <p:grpSp>
        <p:nvGrpSpPr>
          <p:cNvPr id="5" name="组合 4"/>
          <p:cNvGrpSpPr/>
          <p:nvPr/>
        </p:nvGrpSpPr>
        <p:grpSpPr>
          <a:xfrm>
            <a:off x="732239" y="363327"/>
            <a:ext cx="4560097" cy="467464"/>
            <a:chOff x="732239" y="363327"/>
            <a:chExt cx="4560097" cy="467464"/>
          </a:xfrm>
        </p:grpSpPr>
        <p:grpSp>
          <p:nvGrpSpPr>
            <p:cNvPr id="6" name="组合 5"/>
            <p:cNvGrpSpPr/>
            <p:nvPr/>
          </p:nvGrpSpPr>
          <p:grpSpPr>
            <a:xfrm>
              <a:off x="732239" y="363327"/>
              <a:ext cx="4560097" cy="456968"/>
              <a:chOff x="732239" y="160278"/>
              <a:chExt cx="4560097" cy="456968"/>
            </a:xfrm>
          </p:grpSpPr>
          <p:cxnSp>
            <p:nvCxnSpPr>
              <p:cNvPr id="8" name="直接连接符 7"/>
              <p:cNvCxnSpPr/>
              <p:nvPr/>
            </p:nvCxnSpPr>
            <p:spPr>
              <a:xfrm>
                <a:off x="825910" y="617246"/>
                <a:ext cx="10447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732239" y="160278"/>
                <a:ext cx="4560097" cy="428381"/>
                <a:chOff x="-47009" y="235382"/>
                <a:chExt cx="4560097" cy="428381"/>
              </a:xfrm>
            </p:grpSpPr>
            <p:sp>
              <p:nvSpPr>
                <p:cNvPr id="10" name="文本框 9"/>
                <p:cNvSpPr txBox="1"/>
                <p:nvPr/>
              </p:nvSpPr>
              <p:spPr>
                <a:xfrm>
                  <a:off x="-47009" y="235382"/>
                  <a:ext cx="4560097" cy="398780"/>
                </a:xfrm>
                <a:prstGeom prst="rect">
                  <a:avLst/>
                </a:prstGeom>
                <a:noFill/>
              </p:spPr>
              <p:txBody>
                <a:bodyPr wrap="squar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需求分析</a:t>
                  </a:r>
                  <a:r>
                    <a:rPr lang="en-US" altLang="zh-CN" sz="2000" b="1" dirty="0">
                      <a:solidFill>
                        <a:srgbClr val="0070C0"/>
                      </a:solidFill>
                      <a:latin typeface="微软雅黑" panose="020B0503020204020204" pitchFamily="34" charset="-122"/>
                      <a:ea typeface="微软雅黑" panose="020B0503020204020204" pitchFamily="34" charset="-122"/>
                    </a:rPr>
                    <a:t>-</a:t>
                  </a:r>
                  <a:r>
                    <a:rPr lang="zh-CN" altLang="zh-CN" sz="2000" b="1" dirty="0">
                      <a:solidFill>
                        <a:srgbClr val="0070C0"/>
                      </a:solidFill>
                      <a:latin typeface="微软雅黑" panose="020B0503020204020204" pitchFamily="34" charset="-122"/>
                      <a:ea typeface="微软雅黑" panose="020B0503020204020204" pitchFamily="34" charset="-122"/>
                    </a:rPr>
                    <a:t>资产管理痛点</a:t>
                  </a:r>
                  <a:endParaRPr lang="zh-CN" altLang="zh-CN" sz="2000" b="1" dirty="0">
                    <a:solidFill>
                      <a:srgbClr val="0070C0"/>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786281" y="663763"/>
                  <a:ext cx="0" cy="0"/>
                </a:xfrm>
                <a:prstGeom prst="line">
                  <a:avLst/>
                </a:prstGeom>
              </p:spPr>
              <p:style>
                <a:lnRef idx="1">
                  <a:schemeClr val="accent1"/>
                </a:lnRef>
                <a:fillRef idx="0">
                  <a:schemeClr val="accent1"/>
                </a:fillRef>
                <a:effectRef idx="0">
                  <a:schemeClr val="accent1"/>
                </a:effectRef>
                <a:fontRef idx="minor">
                  <a:schemeClr val="tx1"/>
                </a:fontRef>
              </p:style>
            </p:cxnSp>
          </p:grpSp>
        </p:grpSp>
        <p:cxnSp>
          <p:nvCxnSpPr>
            <p:cNvPr id="7" name="直接连接符 6"/>
            <p:cNvCxnSpPr/>
            <p:nvPr/>
          </p:nvCxnSpPr>
          <p:spPr>
            <a:xfrm>
              <a:off x="824981" y="830791"/>
              <a:ext cx="10447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1353457" y="1458980"/>
            <a:ext cx="9485086" cy="4346441"/>
            <a:chOff x="1353457" y="1458980"/>
            <a:chExt cx="9485086" cy="4346441"/>
          </a:xfrm>
        </p:grpSpPr>
        <p:sp>
          <p:nvSpPr>
            <p:cNvPr id="36" name="圆角矩形 35"/>
            <p:cNvSpPr/>
            <p:nvPr/>
          </p:nvSpPr>
          <p:spPr>
            <a:xfrm>
              <a:off x="7793299" y="1458980"/>
              <a:ext cx="3045244" cy="3390900"/>
            </a:xfrm>
            <a:prstGeom prst="roundRect">
              <a:avLst>
                <a:gd name="adj" fmla="val 6877"/>
              </a:avLst>
            </a:prstGeom>
            <a:solidFill>
              <a:schemeClr val="accent5">
                <a:lumMod val="40000"/>
                <a:lumOff val="60000"/>
                <a:alpha val="10000"/>
              </a:schemeClr>
            </a:solidFill>
            <a:ln w="12700" cap="rnd">
              <a:gradFill>
                <a:gsLst>
                  <a:gs pos="0">
                    <a:schemeClr val="accent3"/>
                  </a:gs>
                  <a:gs pos="100000">
                    <a:schemeClr val="accent3">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13" name="弧形 12"/>
            <p:cNvSpPr/>
            <p:nvPr/>
          </p:nvSpPr>
          <p:spPr>
            <a:xfrm>
              <a:off x="1353457" y="3077199"/>
              <a:ext cx="3045244" cy="2728222"/>
            </a:xfrm>
            <a:prstGeom prst="arc">
              <a:avLst>
                <a:gd name="adj1" fmla="val 1574760"/>
                <a:gd name="adj2" fmla="val 9254602"/>
              </a:avLst>
            </a:prstGeom>
            <a:noFill/>
            <a:ln>
              <a:solidFill>
                <a:schemeClr val="accent1"/>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弧形 13"/>
            <p:cNvSpPr/>
            <p:nvPr/>
          </p:nvSpPr>
          <p:spPr>
            <a:xfrm>
              <a:off x="7793299" y="3077199"/>
              <a:ext cx="3045244" cy="2728222"/>
            </a:xfrm>
            <a:prstGeom prst="arc">
              <a:avLst>
                <a:gd name="adj1" fmla="val 1574760"/>
                <a:gd name="adj2" fmla="val 9254602"/>
              </a:avLst>
            </a:prstGeom>
            <a:noFill/>
            <a:ln>
              <a:solidFill>
                <a:schemeClr val="accent3"/>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圆角矩形 14"/>
            <p:cNvSpPr/>
            <p:nvPr/>
          </p:nvSpPr>
          <p:spPr>
            <a:xfrm>
              <a:off x="1353457" y="1458980"/>
              <a:ext cx="3045244" cy="3390900"/>
            </a:xfrm>
            <a:prstGeom prst="roundRect">
              <a:avLst>
                <a:gd name="adj" fmla="val 6877"/>
              </a:avLst>
            </a:prstGeom>
            <a:solidFill>
              <a:schemeClr val="accent1">
                <a:alpha val="10000"/>
              </a:schemeClr>
            </a:solidFill>
            <a:ln w="12700" cap="rnd">
              <a:gradFill>
                <a:gsLst>
                  <a:gs pos="0">
                    <a:schemeClr val="accent1"/>
                  </a:gs>
                  <a:gs pos="100000">
                    <a:schemeClr val="accent1">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17" name="圆角矩形 16"/>
            <p:cNvSpPr/>
            <p:nvPr/>
          </p:nvSpPr>
          <p:spPr>
            <a:xfrm>
              <a:off x="1692404" y="1764688"/>
              <a:ext cx="2367351" cy="523110"/>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zh-CN" altLang="en-US" sz="1600" b="1" dirty="0">
                  <a:solidFill>
                    <a:schemeClr val="tx1"/>
                  </a:solidFill>
                </a:rPr>
                <a:t>缺乏安全风险要素</a:t>
              </a:r>
              <a:endParaRPr lang="zh-CN" altLang="en-US" sz="1600" b="1" dirty="0">
                <a:solidFill>
                  <a:schemeClr val="tx1"/>
                </a:solidFill>
              </a:endParaRPr>
            </a:p>
          </p:txBody>
        </p:sp>
        <p:grpSp>
          <p:nvGrpSpPr>
            <p:cNvPr id="18" name="组合 17"/>
            <p:cNvGrpSpPr/>
            <p:nvPr/>
          </p:nvGrpSpPr>
          <p:grpSpPr>
            <a:xfrm>
              <a:off x="2559279" y="4548369"/>
              <a:ext cx="633600" cy="635000"/>
              <a:chOff x="2521685" y="4548369"/>
              <a:chExt cx="708788" cy="635000"/>
            </a:xfrm>
          </p:grpSpPr>
          <p:sp>
            <p:nvSpPr>
              <p:cNvPr id="20" name="椭圆 19"/>
              <p:cNvSpPr/>
              <p:nvPr/>
            </p:nvSpPr>
            <p:spPr>
              <a:xfrm>
                <a:off x="2521685" y="4548369"/>
                <a:ext cx="708788" cy="63500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en-GB" sz="1400" b="1">
                  <a:solidFill>
                    <a:schemeClr val="tx1"/>
                  </a:solidFill>
                </a:endParaRPr>
              </a:p>
            </p:txBody>
          </p:sp>
          <p:sp>
            <p:nvSpPr>
              <p:cNvPr id="21" name="任意多边形 20"/>
              <p:cNvSpPr/>
              <p:nvPr/>
            </p:nvSpPr>
            <p:spPr>
              <a:xfrm>
                <a:off x="2688849" y="4698130"/>
                <a:ext cx="374461" cy="335478"/>
              </a:xfrm>
              <a:custGeom>
                <a:avLst/>
                <a:gdLst>
                  <a:gd name="connsiteX0" fmla="*/ 266700 w 533400"/>
                  <a:gd name="connsiteY0" fmla="*/ 285750 h 533400"/>
                  <a:gd name="connsiteX1" fmla="*/ 409575 w 533400"/>
                  <a:gd name="connsiteY1" fmla="*/ 142875 h 533400"/>
                  <a:gd name="connsiteX2" fmla="*/ 266700 w 533400"/>
                  <a:gd name="connsiteY2" fmla="*/ 0 h 533400"/>
                  <a:gd name="connsiteX3" fmla="*/ 123825 w 533400"/>
                  <a:gd name="connsiteY3" fmla="*/ 142875 h 533400"/>
                  <a:gd name="connsiteX4" fmla="*/ 266700 w 533400"/>
                  <a:gd name="connsiteY4" fmla="*/ 285750 h 533400"/>
                  <a:gd name="connsiteX5" fmla="*/ 266700 w 533400"/>
                  <a:gd name="connsiteY5" fmla="*/ 19050 h 533400"/>
                  <a:gd name="connsiteX6" fmla="*/ 390525 w 533400"/>
                  <a:gd name="connsiteY6" fmla="*/ 142875 h 533400"/>
                  <a:gd name="connsiteX7" fmla="*/ 266700 w 533400"/>
                  <a:gd name="connsiteY7" fmla="*/ 266700 h 533400"/>
                  <a:gd name="connsiteX8" fmla="*/ 142875 w 533400"/>
                  <a:gd name="connsiteY8" fmla="*/ 142875 h 533400"/>
                  <a:gd name="connsiteX9" fmla="*/ 266700 w 533400"/>
                  <a:gd name="connsiteY9" fmla="*/ 19050 h 533400"/>
                  <a:gd name="connsiteX10" fmla="*/ 419100 w 533400"/>
                  <a:gd name="connsiteY10" fmla="*/ 333375 h 533400"/>
                  <a:gd name="connsiteX11" fmla="*/ 114300 w 533400"/>
                  <a:gd name="connsiteY11" fmla="*/ 333375 h 533400"/>
                  <a:gd name="connsiteX12" fmla="*/ 0 w 533400"/>
                  <a:gd name="connsiteY12" fmla="*/ 447675 h 533400"/>
                  <a:gd name="connsiteX13" fmla="*/ 0 w 533400"/>
                  <a:gd name="connsiteY13" fmla="*/ 533400 h 533400"/>
                  <a:gd name="connsiteX14" fmla="*/ 19050 w 533400"/>
                  <a:gd name="connsiteY14" fmla="*/ 533400 h 533400"/>
                  <a:gd name="connsiteX15" fmla="*/ 19050 w 533400"/>
                  <a:gd name="connsiteY15" fmla="*/ 447675 h 533400"/>
                  <a:gd name="connsiteX16" fmla="*/ 114300 w 533400"/>
                  <a:gd name="connsiteY16" fmla="*/ 352425 h 533400"/>
                  <a:gd name="connsiteX17" fmla="*/ 419100 w 533400"/>
                  <a:gd name="connsiteY17" fmla="*/ 352425 h 533400"/>
                  <a:gd name="connsiteX18" fmla="*/ 514350 w 533400"/>
                  <a:gd name="connsiteY18" fmla="*/ 447675 h 533400"/>
                  <a:gd name="connsiteX19" fmla="*/ 514350 w 533400"/>
                  <a:gd name="connsiteY19" fmla="*/ 533400 h 533400"/>
                  <a:gd name="connsiteX20" fmla="*/ 533400 w 533400"/>
                  <a:gd name="connsiteY20" fmla="*/ 533400 h 533400"/>
                  <a:gd name="connsiteX21" fmla="*/ 533400 w 533400"/>
                  <a:gd name="connsiteY21" fmla="*/ 447675 h 533400"/>
                  <a:gd name="connsiteX22" fmla="*/ 419100 w 533400"/>
                  <a:gd name="connsiteY22" fmla="*/ 333375 h 533400"/>
                  <a:gd name="connsiteX23" fmla="*/ 342900 w 533400"/>
                  <a:gd name="connsiteY23" fmla="*/ 466725 h 533400"/>
                  <a:gd name="connsiteX24" fmla="*/ 457200 w 533400"/>
                  <a:gd name="connsiteY24" fmla="*/ 466725 h 533400"/>
                  <a:gd name="connsiteX25" fmla="*/ 457200 w 533400"/>
                  <a:gd name="connsiteY25" fmla="*/ 447675 h 533400"/>
                  <a:gd name="connsiteX26" fmla="*/ 342900 w 533400"/>
                  <a:gd name="connsiteY26" fmla="*/ 447675 h 533400"/>
                  <a:gd name="connsiteX27" fmla="*/ 342900 w 533400"/>
                  <a:gd name="connsiteY27" fmla="*/ 46672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3400" h="533400">
                    <a:moveTo>
                      <a:pt x="266700" y="285750"/>
                    </a:moveTo>
                    <a:cubicBezTo>
                      <a:pt x="345758" y="285750"/>
                      <a:pt x="409575" y="221933"/>
                      <a:pt x="409575" y="142875"/>
                    </a:cubicBezTo>
                    <a:cubicBezTo>
                      <a:pt x="409575" y="63818"/>
                      <a:pt x="345758" y="0"/>
                      <a:pt x="266700" y="0"/>
                    </a:cubicBezTo>
                    <a:cubicBezTo>
                      <a:pt x="187643" y="0"/>
                      <a:pt x="123825" y="63818"/>
                      <a:pt x="123825" y="142875"/>
                    </a:cubicBezTo>
                    <a:cubicBezTo>
                      <a:pt x="123825" y="221933"/>
                      <a:pt x="187643" y="285750"/>
                      <a:pt x="266700" y="285750"/>
                    </a:cubicBezTo>
                    <a:close/>
                    <a:moveTo>
                      <a:pt x="266700" y="19050"/>
                    </a:moveTo>
                    <a:cubicBezTo>
                      <a:pt x="335280" y="19050"/>
                      <a:pt x="390525" y="74295"/>
                      <a:pt x="390525" y="142875"/>
                    </a:cubicBezTo>
                    <a:cubicBezTo>
                      <a:pt x="390525" y="211455"/>
                      <a:pt x="335280" y="266700"/>
                      <a:pt x="266700" y="266700"/>
                    </a:cubicBezTo>
                    <a:cubicBezTo>
                      <a:pt x="198120" y="266700"/>
                      <a:pt x="142875" y="211455"/>
                      <a:pt x="142875" y="142875"/>
                    </a:cubicBezTo>
                    <a:cubicBezTo>
                      <a:pt x="142875" y="74295"/>
                      <a:pt x="198120" y="19050"/>
                      <a:pt x="266700" y="19050"/>
                    </a:cubicBezTo>
                    <a:close/>
                    <a:moveTo>
                      <a:pt x="419100" y="333375"/>
                    </a:moveTo>
                    <a:lnTo>
                      <a:pt x="114300" y="333375"/>
                    </a:lnTo>
                    <a:cubicBezTo>
                      <a:pt x="51435" y="333375"/>
                      <a:pt x="0" y="384810"/>
                      <a:pt x="0" y="447675"/>
                    </a:cubicBezTo>
                    <a:lnTo>
                      <a:pt x="0" y="533400"/>
                    </a:lnTo>
                    <a:lnTo>
                      <a:pt x="19050" y="533400"/>
                    </a:lnTo>
                    <a:lnTo>
                      <a:pt x="19050" y="447675"/>
                    </a:lnTo>
                    <a:cubicBezTo>
                      <a:pt x="19050" y="395288"/>
                      <a:pt x="61913" y="352425"/>
                      <a:pt x="114300" y="352425"/>
                    </a:cubicBezTo>
                    <a:lnTo>
                      <a:pt x="419100" y="352425"/>
                    </a:lnTo>
                    <a:cubicBezTo>
                      <a:pt x="471488" y="352425"/>
                      <a:pt x="514350" y="395288"/>
                      <a:pt x="514350" y="447675"/>
                    </a:cubicBezTo>
                    <a:lnTo>
                      <a:pt x="514350" y="533400"/>
                    </a:lnTo>
                    <a:lnTo>
                      <a:pt x="533400" y="533400"/>
                    </a:lnTo>
                    <a:lnTo>
                      <a:pt x="533400" y="447675"/>
                    </a:lnTo>
                    <a:cubicBezTo>
                      <a:pt x="533400" y="384810"/>
                      <a:pt x="481965" y="333375"/>
                      <a:pt x="419100" y="333375"/>
                    </a:cubicBezTo>
                    <a:close/>
                    <a:moveTo>
                      <a:pt x="342900" y="466725"/>
                    </a:moveTo>
                    <a:lnTo>
                      <a:pt x="457200" y="466725"/>
                    </a:lnTo>
                    <a:lnTo>
                      <a:pt x="457200" y="447675"/>
                    </a:lnTo>
                    <a:lnTo>
                      <a:pt x="342900" y="447675"/>
                    </a:lnTo>
                    <a:lnTo>
                      <a:pt x="342900" y="46672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3" name="文本框 22"/>
            <p:cNvSpPr txBox="1"/>
            <p:nvPr/>
          </p:nvSpPr>
          <p:spPr>
            <a:xfrm>
              <a:off x="1492522" y="2598805"/>
              <a:ext cx="2795270" cy="1591310"/>
            </a:xfrm>
            <a:prstGeom prst="rect">
              <a:avLst/>
            </a:prstGeom>
            <a:ln>
              <a:noFill/>
            </a:ln>
          </p:spPr>
          <p:txBody>
            <a:bodyPr wrap="square" lIns="91440" tIns="45720" rIns="91440" bIns="45720" anchor="t">
              <a:spAutoFit/>
            </a:bodyPr>
            <a:lstStyle>
              <a:defPPr>
                <a:defRPr lang="zh-CN"/>
              </a:defPPr>
              <a:lvl1pPr algn="ctr">
                <a:lnSpc>
                  <a:spcPct val="150000"/>
                </a:lnSpc>
                <a:defRPr sz="1000">
                  <a:solidFill>
                    <a:schemeClr val="tx1">
                      <a:lumMod val="85000"/>
                      <a:lumOff val="15000"/>
                    </a:schemeClr>
                  </a:solidFill>
                </a:defRPr>
              </a:lvl1pPr>
            </a:lstStyle>
            <a:p>
              <a:pPr algn="l"/>
              <a:r>
                <a:rPr lang="en-GB" sz="2000" baseline="30000">
                  <a:solidFill>
                    <a:schemeClr val="tx1"/>
                  </a:solidFill>
                </a:rPr>
                <a:t>无论是基于“财务视角”的固定资产盘点，还是基于“运维视角”的资产性能及运行监控，均缺乏资产风险要素</a:t>
              </a:r>
              <a:r>
                <a:rPr lang="en-US" altLang="en-GB" sz="2000" baseline="30000">
                  <a:solidFill>
                    <a:schemeClr val="tx1"/>
                  </a:solidFill>
                </a:rPr>
                <a:t>(</a:t>
              </a:r>
              <a:r>
                <a:rPr lang="zh-CN" altLang="en-GB" sz="2000" baseline="30000">
                  <a:solidFill>
                    <a:schemeClr val="tx1"/>
                  </a:solidFill>
                </a:rPr>
                <a:t>漏洞、弱口令、异常行为等</a:t>
              </a:r>
              <a:r>
                <a:rPr lang="en-US" altLang="en-GB" sz="2000" baseline="30000">
                  <a:solidFill>
                    <a:schemeClr val="tx1"/>
                  </a:solidFill>
                </a:rPr>
                <a:t>)</a:t>
              </a:r>
              <a:r>
                <a:rPr lang="en-GB" sz="2000" baseline="30000">
                  <a:solidFill>
                    <a:schemeClr val="tx1"/>
                  </a:solidFill>
                </a:rPr>
                <a:t>，难以助力资产安全管理。</a:t>
              </a:r>
              <a:endParaRPr lang="en-GB" sz="2000" baseline="30000">
                <a:solidFill>
                  <a:schemeClr val="tx1"/>
                </a:solidFill>
              </a:endParaRPr>
            </a:p>
          </p:txBody>
        </p:sp>
        <p:sp>
          <p:nvSpPr>
            <p:cNvPr id="24" name="弧形 23"/>
            <p:cNvSpPr/>
            <p:nvPr/>
          </p:nvSpPr>
          <p:spPr>
            <a:xfrm flipV="1">
              <a:off x="4573378" y="1458980"/>
              <a:ext cx="3045244" cy="2728222"/>
            </a:xfrm>
            <a:prstGeom prst="arc">
              <a:avLst>
                <a:gd name="adj1" fmla="val 1574760"/>
                <a:gd name="adj2" fmla="val 9254602"/>
              </a:avLst>
            </a:prstGeom>
            <a:noFill/>
            <a:ln>
              <a:solidFill>
                <a:schemeClr val="accent5"/>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圆角矩形 25"/>
            <p:cNvSpPr/>
            <p:nvPr/>
          </p:nvSpPr>
          <p:spPr>
            <a:xfrm flipV="1">
              <a:off x="4573378" y="2414521"/>
              <a:ext cx="3045244" cy="3390900"/>
            </a:xfrm>
            <a:prstGeom prst="roundRect">
              <a:avLst>
                <a:gd name="adj" fmla="val 6877"/>
              </a:avLst>
            </a:prstGeom>
            <a:solidFill>
              <a:schemeClr val="accent5">
                <a:alpha val="10000"/>
              </a:schemeClr>
            </a:solidFill>
            <a:ln w="12700" cap="rnd">
              <a:gradFill>
                <a:gsLst>
                  <a:gs pos="0">
                    <a:schemeClr val="accent5"/>
                  </a:gs>
                  <a:gs pos="100000">
                    <a:schemeClr val="accent5">
                      <a:lumMod val="60000"/>
                      <a:lumOff val="40000"/>
                      <a:alpha val="20000"/>
                    </a:schemeClr>
                  </a:gs>
                </a:gsLst>
                <a:lin ang="2700000" scaled="0"/>
              </a:gra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en-GB" sz="1600" b="1">
                <a:solidFill>
                  <a:schemeClr val="tx1"/>
                </a:solidFill>
              </a:endParaRPr>
            </a:p>
          </p:txBody>
        </p:sp>
        <p:sp>
          <p:nvSpPr>
            <p:cNvPr id="27" name="圆角矩形 26"/>
            <p:cNvSpPr/>
            <p:nvPr/>
          </p:nvSpPr>
          <p:spPr>
            <a:xfrm>
              <a:off x="4912325" y="4976603"/>
              <a:ext cx="2367351" cy="523110"/>
            </a:xfrm>
            <a:prstGeom prst="roundRect">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zh-CN" altLang="en-US" sz="1600" b="1" dirty="0">
                  <a:solidFill>
                    <a:schemeClr val="tx1"/>
                  </a:solidFill>
                </a:rPr>
                <a:t>部门间资产信息割裂</a:t>
              </a:r>
              <a:endParaRPr lang="zh-CN" altLang="en-US" sz="1600" b="1" dirty="0">
                <a:solidFill>
                  <a:schemeClr val="tx1"/>
                </a:solidFill>
              </a:endParaRPr>
            </a:p>
          </p:txBody>
        </p:sp>
        <p:grpSp>
          <p:nvGrpSpPr>
            <p:cNvPr id="28" name="组合 27"/>
            <p:cNvGrpSpPr/>
            <p:nvPr/>
          </p:nvGrpSpPr>
          <p:grpSpPr>
            <a:xfrm>
              <a:off x="5779200" y="2081032"/>
              <a:ext cx="633600" cy="635000"/>
              <a:chOff x="5741606" y="4548369"/>
              <a:chExt cx="708788" cy="635000"/>
            </a:xfrm>
          </p:grpSpPr>
          <p:sp>
            <p:nvSpPr>
              <p:cNvPr id="29" name="椭圆 28"/>
              <p:cNvSpPr/>
              <p:nvPr/>
            </p:nvSpPr>
            <p:spPr>
              <a:xfrm>
                <a:off x="5741606" y="4548369"/>
                <a:ext cx="708788" cy="63500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en-GB" sz="1400" b="1">
                  <a:solidFill>
                    <a:schemeClr val="tx1"/>
                  </a:solidFill>
                </a:endParaRPr>
              </a:p>
            </p:txBody>
          </p:sp>
          <p:sp>
            <p:nvSpPr>
              <p:cNvPr id="31" name="任意多边形 30"/>
              <p:cNvSpPr/>
              <p:nvPr/>
            </p:nvSpPr>
            <p:spPr>
              <a:xfrm>
                <a:off x="5908770" y="4698130"/>
                <a:ext cx="374461" cy="335478"/>
              </a:xfrm>
              <a:custGeom>
                <a:avLst/>
                <a:gdLst>
                  <a:gd name="connsiteX0" fmla="*/ 266700 w 533400"/>
                  <a:gd name="connsiteY0" fmla="*/ 285750 h 533400"/>
                  <a:gd name="connsiteX1" fmla="*/ 409575 w 533400"/>
                  <a:gd name="connsiteY1" fmla="*/ 142875 h 533400"/>
                  <a:gd name="connsiteX2" fmla="*/ 266700 w 533400"/>
                  <a:gd name="connsiteY2" fmla="*/ 0 h 533400"/>
                  <a:gd name="connsiteX3" fmla="*/ 123825 w 533400"/>
                  <a:gd name="connsiteY3" fmla="*/ 142875 h 533400"/>
                  <a:gd name="connsiteX4" fmla="*/ 266700 w 533400"/>
                  <a:gd name="connsiteY4" fmla="*/ 285750 h 533400"/>
                  <a:gd name="connsiteX5" fmla="*/ 266700 w 533400"/>
                  <a:gd name="connsiteY5" fmla="*/ 19050 h 533400"/>
                  <a:gd name="connsiteX6" fmla="*/ 390525 w 533400"/>
                  <a:gd name="connsiteY6" fmla="*/ 142875 h 533400"/>
                  <a:gd name="connsiteX7" fmla="*/ 266700 w 533400"/>
                  <a:gd name="connsiteY7" fmla="*/ 266700 h 533400"/>
                  <a:gd name="connsiteX8" fmla="*/ 142875 w 533400"/>
                  <a:gd name="connsiteY8" fmla="*/ 142875 h 533400"/>
                  <a:gd name="connsiteX9" fmla="*/ 266700 w 533400"/>
                  <a:gd name="connsiteY9" fmla="*/ 19050 h 533400"/>
                  <a:gd name="connsiteX10" fmla="*/ 419100 w 533400"/>
                  <a:gd name="connsiteY10" fmla="*/ 333375 h 533400"/>
                  <a:gd name="connsiteX11" fmla="*/ 114300 w 533400"/>
                  <a:gd name="connsiteY11" fmla="*/ 333375 h 533400"/>
                  <a:gd name="connsiteX12" fmla="*/ 0 w 533400"/>
                  <a:gd name="connsiteY12" fmla="*/ 447675 h 533400"/>
                  <a:gd name="connsiteX13" fmla="*/ 0 w 533400"/>
                  <a:gd name="connsiteY13" fmla="*/ 533400 h 533400"/>
                  <a:gd name="connsiteX14" fmla="*/ 19050 w 533400"/>
                  <a:gd name="connsiteY14" fmla="*/ 533400 h 533400"/>
                  <a:gd name="connsiteX15" fmla="*/ 19050 w 533400"/>
                  <a:gd name="connsiteY15" fmla="*/ 447675 h 533400"/>
                  <a:gd name="connsiteX16" fmla="*/ 114300 w 533400"/>
                  <a:gd name="connsiteY16" fmla="*/ 352425 h 533400"/>
                  <a:gd name="connsiteX17" fmla="*/ 419100 w 533400"/>
                  <a:gd name="connsiteY17" fmla="*/ 352425 h 533400"/>
                  <a:gd name="connsiteX18" fmla="*/ 514350 w 533400"/>
                  <a:gd name="connsiteY18" fmla="*/ 447675 h 533400"/>
                  <a:gd name="connsiteX19" fmla="*/ 514350 w 533400"/>
                  <a:gd name="connsiteY19" fmla="*/ 533400 h 533400"/>
                  <a:gd name="connsiteX20" fmla="*/ 533400 w 533400"/>
                  <a:gd name="connsiteY20" fmla="*/ 533400 h 533400"/>
                  <a:gd name="connsiteX21" fmla="*/ 533400 w 533400"/>
                  <a:gd name="connsiteY21" fmla="*/ 447675 h 533400"/>
                  <a:gd name="connsiteX22" fmla="*/ 419100 w 533400"/>
                  <a:gd name="connsiteY22" fmla="*/ 333375 h 533400"/>
                  <a:gd name="connsiteX23" fmla="*/ 342900 w 533400"/>
                  <a:gd name="connsiteY23" fmla="*/ 466725 h 533400"/>
                  <a:gd name="connsiteX24" fmla="*/ 457200 w 533400"/>
                  <a:gd name="connsiteY24" fmla="*/ 466725 h 533400"/>
                  <a:gd name="connsiteX25" fmla="*/ 457200 w 533400"/>
                  <a:gd name="connsiteY25" fmla="*/ 447675 h 533400"/>
                  <a:gd name="connsiteX26" fmla="*/ 342900 w 533400"/>
                  <a:gd name="connsiteY26" fmla="*/ 447675 h 533400"/>
                  <a:gd name="connsiteX27" fmla="*/ 342900 w 533400"/>
                  <a:gd name="connsiteY27" fmla="*/ 46672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3400" h="533400">
                    <a:moveTo>
                      <a:pt x="266700" y="285750"/>
                    </a:moveTo>
                    <a:cubicBezTo>
                      <a:pt x="345758" y="285750"/>
                      <a:pt x="409575" y="221933"/>
                      <a:pt x="409575" y="142875"/>
                    </a:cubicBezTo>
                    <a:cubicBezTo>
                      <a:pt x="409575" y="63818"/>
                      <a:pt x="345758" y="0"/>
                      <a:pt x="266700" y="0"/>
                    </a:cubicBezTo>
                    <a:cubicBezTo>
                      <a:pt x="187643" y="0"/>
                      <a:pt x="123825" y="63818"/>
                      <a:pt x="123825" y="142875"/>
                    </a:cubicBezTo>
                    <a:cubicBezTo>
                      <a:pt x="123825" y="221933"/>
                      <a:pt x="187643" y="285750"/>
                      <a:pt x="266700" y="285750"/>
                    </a:cubicBezTo>
                    <a:close/>
                    <a:moveTo>
                      <a:pt x="266700" y="19050"/>
                    </a:moveTo>
                    <a:cubicBezTo>
                      <a:pt x="335280" y="19050"/>
                      <a:pt x="390525" y="74295"/>
                      <a:pt x="390525" y="142875"/>
                    </a:cubicBezTo>
                    <a:cubicBezTo>
                      <a:pt x="390525" y="211455"/>
                      <a:pt x="335280" y="266700"/>
                      <a:pt x="266700" y="266700"/>
                    </a:cubicBezTo>
                    <a:cubicBezTo>
                      <a:pt x="198120" y="266700"/>
                      <a:pt x="142875" y="211455"/>
                      <a:pt x="142875" y="142875"/>
                    </a:cubicBezTo>
                    <a:cubicBezTo>
                      <a:pt x="142875" y="74295"/>
                      <a:pt x="198120" y="19050"/>
                      <a:pt x="266700" y="19050"/>
                    </a:cubicBezTo>
                    <a:close/>
                    <a:moveTo>
                      <a:pt x="419100" y="333375"/>
                    </a:moveTo>
                    <a:lnTo>
                      <a:pt x="114300" y="333375"/>
                    </a:lnTo>
                    <a:cubicBezTo>
                      <a:pt x="51435" y="333375"/>
                      <a:pt x="0" y="384810"/>
                      <a:pt x="0" y="447675"/>
                    </a:cubicBezTo>
                    <a:lnTo>
                      <a:pt x="0" y="533400"/>
                    </a:lnTo>
                    <a:lnTo>
                      <a:pt x="19050" y="533400"/>
                    </a:lnTo>
                    <a:lnTo>
                      <a:pt x="19050" y="447675"/>
                    </a:lnTo>
                    <a:cubicBezTo>
                      <a:pt x="19050" y="395288"/>
                      <a:pt x="61913" y="352425"/>
                      <a:pt x="114300" y="352425"/>
                    </a:cubicBezTo>
                    <a:lnTo>
                      <a:pt x="419100" y="352425"/>
                    </a:lnTo>
                    <a:cubicBezTo>
                      <a:pt x="471488" y="352425"/>
                      <a:pt x="514350" y="395288"/>
                      <a:pt x="514350" y="447675"/>
                    </a:cubicBezTo>
                    <a:lnTo>
                      <a:pt x="514350" y="533400"/>
                    </a:lnTo>
                    <a:lnTo>
                      <a:pt x="533400" y="533400"/>
                    </a:lnTo>
                    <a:lnTo>
                      <a:pt x="533400" y="447675"/>
                    </a:lnTo>
                    <a:cubicBezTo>
                      <a:pt x="533400" y="384810"/>
                      <a:pt x="481965" y="333375"/>
                      <a:pt x="419100" y="333375"/>
                    </a:cubicBezTo>
                    <a:close/>
                    <a:moveTo>
                      <a:pt x="342900" y="466725"/>
                    </a:moveTo>
                    <a:lnTo>
                      <a:pt x="457200" y="466725"/>
                    </a:lnTo>
                    <a:lnTo>
                      <a:pt x="457200" y="447675"/>
                    </a:lnTo>
                    <a:lnTo>
                      <a:pt x="342900" y="447675"/>
                    </a:lnTo>
                    <a:lnTo>
                      <a:pt x="342900" y="46672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2" name="文本框 31"/>
            <p:cNvSpPr txBox="1"/>
            <p:nvPr/>
          </p:nvSpPr>
          <p:spPr>
            <a:xfrm>
              <a:off x="4623707" y="2988060"/>
              <a:ext cx="3052445" cy="1591310"/>
            </a:xfrm>
            <a:prstGeom prst="rect">
              <a:avLst/>
            </a:prstGeom>
            <a:ln>
              <a:noFill/>
            </a:ln>
          </p:spPr>
          <p:txBody>
            <a:bodyPr wrap="square" lIns="91440" tIns="45720" rIns="91440" bIns="45720" anchor="t">
              <a:spAutoFit/>
            </a:bodyPr>
            <a:lstStyle>
              <a:defPPr>
                <a:defRPr lang="zh-CN"/>
              </a:defPPr>
              <a:lvl1pPr algn="ctr">
                <a:lnSpc>
                  <a:spcPct val="150000"/>
                </a:lnSpc>
                <a:defRPr sz="1000">
                  <a:solidFill>
                    <a:schemeClr val="tx1">
                      <a:lumMod val="85000"/>
                      <a:lumOff val="15000"/>
                    </a:schemeClr>
                  </a:solidFill>
                </a:defRPr>
              </a:lvl1pPr>
            </a:lstStyle>
            <a:p>
              <a:pPr algn="l">
                <a:buClrTx/>
                <a:buSzTx/>
                <a:buFontTx/>
              </a:pPr>
              <a:r>
                <a:rPr lang="zh-CN" altLang="en-GB" sz="2000" baseline="30000">
                  <a:solidFill>
                    <a:schemeClr val="tx1"/>
                  </a:solidFill>
                  <a:sym typeface="+mn-ea"/>
                </a:rPr>
                <a:t>各部门关注的资产信息不一</a:t>
              </a:r>
              <a:r>
                <a:rPr lang="en-GB" sz="2000" baseline="30000">
                  <a:solidFill>
                    <a:schemeClr val="tx1"/>
                  </a:solidFill>
                  <a:sym typeface="+mn-ea"/>
                </a:rPr>
                <a:t>，运维部门关注IT资产状态，业务部门关注业务资产，安全部门几乎需要全量资产数据，部门间资产信息割裂</a:t>
              </a:r>
              <a:r>
                <a:rPr lang="zh-CN" altLang="en-GB" sz="2000" baseline="30000">
                  <a:solidFill>
                    <a:schemeClr val="tx1"/>
                  </a:solidFill>
                  <a:sym typeface="+mn-ea"/>
                </a:rPr>
                <a:t>，</a:t>
              </a:r>
              <a:r>
                <a:rPr lang="en-GB" sz="2000" baseline="30000">
                  <a:solidFill>
                    <a:schemeClr val="tx1"/>
                  </a:solidFill>
                  <a:sym typeface="+mn-ea"/>
                </a:rPr>
                <a:t>缺乏统一的资产管理</a:t>
              </a:r>
              <a:r>
                <a:rPr lang="zh-CN" altLang="en-GB" sz="2000" baseline="30000">
                  <a:solidFill>
                    <a:schemeClr val="tx1"/>
                  </a:solidFill>
                  <a:sym typeface="+mn-ea"/>
                </a:rPr>
                <a:t>数据</a:t>
              </a:r>
              <a:r>
                <a:rPr lang="en-GB" sz="2000" baseline="30000">
                  <a:solidFill>
                    <a:schemeClr val="tx1"/>
                  </a:solidFill>
                  <a:sym typeface="+mn-ea"/>
                </a:rPr>
                <a:t>，资产安全管理难见成效</a:t>
              </a:r>
              <a:r>
                <a:rPr lang="zh-CN" altLang="en-GB" sz="2000" baseline="30000">
                  <a:solidFill>
                    <a:schemeClr val="tx1"/>
                  </a:solidFill>
                  <a:sym typeface="+mn-ea"/>
                </a:rPr>
                <a:t>。</a:t>
              </a:r>
              <a:endParaRPr lang="zh-CN" altLang="en-GB" sz="2000" baseline="30000">
                <a:solidFill>
                  <a:schemeClr val="tx1"/>
                </a:solidFill>
                <a:sym typeface="+mn-ea"/>
              </a:endParaRPr>
            </a:p>
          </p:txBody>
        </p:sp>
        <p:sp>
          <p:nvSpPr>
            <p:cNvPr id="38" name="圆角矩形 37"/>
            <p:cNvSpPr/>
            <p:nvPr/>
          </p:nvSpPr>
          <p:spPr>
            <a:xfrm>
              <a:off x="8132246" y="1764688"/>
              <a:ext cx="2367351" cy="523110"/>
            </a:xfrm>
            <a:prstGeom prst="roundRect">
              <a:avLst/>
            </a:prstGeom>
            <a:solidFill>
              <a:schemeClr val="accent1"/>
            </a:soli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r>
                <a:rPr lang="zh-CN" altLang="en-US" sz="1600" b="1" dirty="0">
                  <a:solidFill>
                    <a:schemeClr val="tx1"/>
                  </a:solidFill>
                </a:rPr>
                <a:t>资产监控管理困难</a:t>
              </a:r>
              <a:endParaRPr lang="zh-CN" altLang="en-US" sz="1600" b="1" dirty="0">
                <a:solidFill>
                  <a:schemeClr val="tx1"/>
                </a:solidFill>
              </a:endParaRPr>
            </a:p>
          </p:txBody>
        </p:sp>
        <p:sp>
          <p:nvSpPr>
            <p:cNvPr id="49" name="任意多边形 48"/>
            <p:cNvSpPr/>
            <p:nvPr/>
          </p:nvSpPr>
          <p:spPr>
            <a:xfrm>
              <a:off x="9148552" y="4698130"/>
              <a:ext cx="334738" cy="335478"/>
            </a:xfrm>
            <a:custGeom>
              <a:avLst/>
              <a:gdLst>
                <a:gd name="connsiteX0" fmla="*/ 266700 w 533400"/>
                <a:gd name="connsiteY0" fmla="*/ 285750 h 533400"/>
                <a:gd name="connsiteX1" fmla="*/ 409575 w 533400"/>
                <a:gd name="connsiteY1" fmla="*/ 142875 h 533400"/>
                <a:gd name="connsiteX2" fmla="*/ 266700 w 533400"/>
                <a:gd name="connsiteY2" fmla="*/ 0 h 533400"/>
                <a:gd name="connsiteX3" fmla="*/ 123825 w 533400"/>
                <a:gd name="connsiteY3" fmla="*/ 142875 h 533400"/>
                <a:gd name="connsiteX4" fmla="*/ 266700 w 533400"/>
                <a:gd name="connsiteY4" fmla="*/ 285750 h 533400"/>
                <a:gd name="connsiteX5" fmla="*/ 266700 w 533400"/>
                <a:gd name="connsiteY5" fmla="*/ 19050 h 533400"/>
                <a:gd name="connsiteX6" fmla="*/ 390525 w 533400"/>
                <a:gd name="connsiteY6" fmla="*/ 142875 h 533400"/>
                <a:gd name="connsiteX7" fmla="*/ 266700 w 533400"/>
                <a:gd name="connsiteY7" fmla="*/ 266700 h 533400"/>
                <a:gd name="connsiteX8" fmla="*/ 142875 w 533400"/>
                <a:gd name="connsiteY8" fmla="*/ 142875 h 533400"/>
                <a:gd name="connsiteX9" fmla="*/ 266700 w 533400"/>
                <a:gd name="connsiteY9" fmla="*/ 19050 h 533400"/>
                <a:gd name="connsiteX10" fmla="*/ 419100 w 533400"/>
                <a:gd name="connsiteY10" fmla="*/ 333375 h 533400"/>
                <a:gd name="connsiteX11" fmla="*/ 114300 w 533400"/>
                <a:gd name="connsiteY11" fmla="*/ 333375 h 533400"/>
                <a:gd name="connsiteX12" fmla="*/ 0 w 533400"/>
                <a:gd name="connsiteY12" fmla="*/ 447675 h 533400"/>
                <a:gd name="connsiteX13" fmla="*/ 0 w 533400"/>
                <a:gd name="connsiteY13" fmla="*/ 533400 h 533400"/>
                <a:gd name="connsiteX14" fmla="*/ 19050 w 533400"/>
                <a:gd name="connsiteY14" fmla="*/ 533400 h 533400"/>
                <a:gd name="connsiteX15" fmla="*/ 19050 w 533400"/>
                <a:gd name="connsiteY15" fmla="*/ 447675 h 533400"/>
                <a:gd name="connsiteX16" fmla="*/ 114300 w 533400"/>
                <a:gd name="connsiteY16" fmla="*/ 352425 h 533400"/>
                <a:gd name="connsiteX17" fmla="*/ 419100 w 533400"/>
                <a:gd name="connsiteY17" fmla="*/ 352425 h 533400"/>
                <a:gd name="connsiteX18" fmla="*/ 514350 w 533400"/>
                <a:gd name="connsiteY18" fmla="*/ 447675 h 533400"/>
                <a:gd name="connsiteX19" fmla="*/ 514350 w 533400"/>
                <a:gd name="connsiteY19" fmla="*/ 533400 h 533400"/>
                <a:gd name="connsiteX20" fmla="*/ 533400 w 533400"/>
                <a:gd name="connsiteY20" fmla="*/ 533400 h 533400"/>
                <a:gd name="connsiteX21" fmla="*/ 533400 w 533400"/>
                <a:gd name="connsiteY21" fmla="*/ 447675 h 533400"/>
                <a:gd name="connsiteX22" fmla="*/ 419100 w 533400"/>
                <a:gd name="connsiteY22" fmla="*/ 333375 h 533400"/>
                <a:gd name="connsiteX23" fmla="*/ 342900 w 533400"/>
                <a:gd name="connsiteY23" fmla="*/ 466725 h 533400"/>
                <a:gd name="connsiteX24" fmla="*/ 457200 w 533400"/>
                <a:gd name="connsiteY24" fmla="*/ 466725 h 533400"/>
                <a:gd name="connsiteX25" fmla="*/ 457200 w 533400"/>
                <a:gd name="connsiteY25" fmla="*/ 447675 h 533400"/>
                <a:gd name="connsiteX26" fmla="*/ 342900 w 533400"/>
                <a:gd name="connsiteY26" fmla="*/ 447675 h 533400"/>
                <a:gd name="connsiteX27" fmla="*/ 342900 w 533400"/>
                <a:gd name="connsiteY27" fmla="*/ 466725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33400" h="533400">
                  <a:moveTo>
                    <a:pt x="266700" y="285750"/>
                  </a:moveTo>
                  <a:cubicBezTo>
                    <a:pt x="345758" y="285750"/>
                    <a:pt x="409575" y="221933"/>
                    <a:pt x="409575" y="142875"/>
                  </a:cubicBezTo>
                  <a:cubicBezTo>
                    <a:pt x="409575" y="63818"/>
                    <a:pt x="345758" y="0"/>
                    <a:pt x="266700" y="0"/>
                  </a:cubicBezTo>
                  <a:cubicBezTo>
                    <a:pt x="187643" y="0"/>
                    <a:pt x="123825" y="63818"/>
                    <a:pt x="123825" y="142875"/>
                  </a:cubicBezTo>
                  <a:cubicBezTo>
                    <a:pt x="123825" y="221933"/>
                    <a:pt x="187643" y="285750"/>
                    <a:pt x="266700" y="285750"/>
                  </a:cubicBezTo>
                  <a:close/>
                  <a:moveTo>
                    <a:pt x="266700" y="19050"/>
                  </a:moveTo>
                  <a:cubicBezTo>
                    <a:pt x="335280" y="19050"/>
                    <a:pt x="390525" y="74295"/>
                    <a:pt x="390525" y="142875"/>
                  </a:cubicBezTo>
                  <a:cubicBezTo>
                    <a:pt x="390525" y="211455"/>
                    <a:pt x="335280" y="266700"/>
                    <a:pt x="266700" y="266700"/>
                  </a:cubicBezTo>
                  <a:cubicBezTo>
                    <a:pt x="198120" y="266700"/>
                    <a:pt x="142875" y="211455"/>
                    <a:pt x="142875" y="142875"/>
                  </a:cubicBezTo>
                  <a:cubicBezTo>
                    <a:pt x="142875" y="74295"/>
                    <a:pt x="198120" y="19050"/>
                    <a:pt x="266700" y="19050"/>
                  </a:cubicBezTo>
                  <a:close/>
                  <a:moveTo>
                    <a:pt x="419100" y="333375"/>
                  </a:moveTo>
                  <a:lnTo>
                    <a:pt x="114300" y="333375"/>
                  </a:lnTo>
                  <a:cubicBezTo>
                    <a:pt x="51435" y="333375"/>
                    <a:pt x="0" y="384810"/>
                    <a:pt x="0" y="447675"/>
                  </a:cubicBezTo>
                  <a:lnTo>
                    <a:pt x="0" y="533400"/>
                  </a:lnTo>
                  <a:lnTo>
                    <a:pt x="19050" y="533400"/>
                  </a:lnTo>
                  <a:lnTo>
                    <a:pt x="19050" y="447675"/>
                  </a:lnTo>
                  <a:cubicBezTo>
                    <a:pt x="19050" y="395288"/>
                    <a:pt x="61913" y="352425"/>
                    <a:pt x="114300" y="352425"/>
                  </a:cubicBezTo>
                  <a:lnTo>
                    <a:pt x="419100" y="352425"/>
                  </a:lnTo>
                  <a:cubicBezTo>
                    <a:pt x="471488" y="352425"/>
                    <a:pt x="514350" y="395288"/>
                    <a:pt x="514350" y="447675"/>
                  </a:cubicBezTo>
                  <a:lnTo>
                    <a:pt x="514350" y="533400"/>
                  </a:lnTo>
                  <a:lnTo>
                    <a:pt x="533400" y="533400"/>
                  </a:lnTo>
                  <a:lnTo>
                    <a:pt x="533400" y="447675"/>
                  </a:lnTo>
                  <a:cubicBezTo>
                    <a:pt x="533400" y="384810"/>
                    <a:pt x="481965" y="333375"/>
                    <a:pt x="419100" y="333375"/>
                  </a:cubicBezTo>
                  <a:close/>
                  <a:moveTo>
                    <a:pt x="342900" y="466725"/>
                  </a:moveTo>
                  <a:lnTo>
                    <a:pt x="457200" y="466725"/>
                  </a:lnTo>
                  <a:lnTo>
                    <a:pt x="457200" y="447675"/>
                  </a:lnTo>
                  <a:lnTo>
                    <a:pt x="342900" y="447675"/>
                  </a:lnTo>
                  <a:lnTo>
                    <a:pt x="342900" y="466725"/>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文本框 49"/>
            <p:cNvSpPr txBox="1"/>
            <p:nvPr/>
          </p:nvSpPr>
          <p:spPr>
            <a:xfrm>
              <a:off x="8011432" y="2421005"/>
              <a:ext cx="2715260" cy="2192020"/>
            </a:xfrm>
            <a:prstGeom prst="rect">
              <a:avLst/>
            </a:prstGeom>
            <a:ln>
              <a:noFill/>
            </a:ln>
          </p:spPr>
          <p:txBody>
            <a:bodyPr wrap="square" lIns="91440" tIns="45720" rIns="91440" bIns="45720" anchor="t">
              <a:spAutoFit/>
            </a:bodyPr>
            <a:lstStyle>
              <a:defPPr>
                <a:defRPr lang="zh-CN"/>
              </a:defPPr>
              <a:lvl1pPr algn="ctr">
                <a:lnSpc>
                  <a:spcPct val="150000"/>
                </a:lnSpc>
                <a:defRPr sz="1000">
                  <a:solidFill>
                    <a:schemeClr val="tx1">
                      <a:lumMod val="85000"/>
                      <a:lumOff val="15000"/>
                    </a:schemeClr>
                  </a:solidFill>
                </a:defRPr>
              </a:lvl1pPr>
            </a:lstStyle>
            <a:p>
              <a:pPr algn="l">
                <a:buClrTx/>
                <a:buSzTx/>
                <a:buFontTx/>
              </a:pPr>
              <a:r>
                <a:rPr lang="zh-CN" altLang="en-GB" sz="2000" baseline="30000">
                  <a:solidFill>
                    <a:schemeClr val="tx1"/>
                  </a:solidFill>
                </a:rPr>
                <a:t>内网资产规模庞大、设备类型复杂，现有的准入防护措施只能覆盖传统</a:t>
              </a:r>
              <a:r>
                <a:rPr lang="en-US" altLang="zh-CN" sz="2000" baseline="30000">
                  <a:solidFill>
                    <a:schemeClr val="tx1"/>
                  </a:solidFill>
                </a:rPr>
                <a:t>PC</a:t>
              </a:r>
              <a:r>
                <a:rPr lang="zh-CN" altLang="en-US" sz="2000" baseline="30000">
                  <a:solidFill>
                    <a:schemeClr val="tx1"/>
                  </a:solidFill>
                </a:rPr>
                <a:t>，</a:t>
              </a:r>
              <a:r>
                <a:rPr lang="en-GB" sz="2000" baseline="30000">
                  <a:solidFill>
                    <a:schemeClr val="tx1"/>
                  </a:solidFill>
                </a:rPr>
                <a:t>以往通过阶段性资产盘点方式，伴随资产的动态性，资产</a:t>
              </a:r>
              <a:r>
                <a:rPr lang="zh-CN" altLang="en-GB" sz="2000" baseline="30000">
                  <a:solidFill>
                    <a:schemeClr val="tx1"/>
                  </a:solidFill>
                </a:rPr>
                <a:t>盘点</a:t>
              </a:r>
              <a:r>
                <a:rPr lang="en-GB" sz="2000" baseline="30000">
                  <a:solidFill>
                    <a:schemeClr val="tx1"/>
                  </a:solidFill>
                </a:rPr>
                <a:t>耗时耗力，精确度不高，时效性较差，</a:t>
              </a:r>
              <a:r>
                <a:rPr lang="zh-CN" altLang="en-GB" sz="2000" baseline="30000">
                  <a:solidFill>
                    <a:schemeClr val="tx1"/>
                  </a:solidFill>
                </a:rPr>
                <a:t>资产状态监控困难，</a:t>
              </a:r>
              <a:r>
                <a:rPr lang="en-GB" sz="2000" baseline="30000">
                  <a:solidFill>
                    <a:schemeClr val="tx1"/>
                  </a:solidFill>
                </a:rPr>
                <a:t>难以快速资产定位</a:t>
              </a:r>
              <a:r>
                <a:rPr lang="zh-CN" altLang="en-GB" sz="2000" baseline="30000">
                  <a:solidFill>
                    <a:schemeClr val="tx1"/>
                  </a:solidFill>
                </a:rPr>
                <a:t>、明确资产归属等。</a:t>
              </a:r>
              <a:endParaRPr lang="zh-CN" altLang="en-GB" sz="2000" baseline="30000">
                <a:solidFill>
                  <a:schemeClr val="tx1"/>
                </a:solidFill>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3143250" y="960008"/>
            <a:ext cx="8334375" cy="2548542"/>
          </a:xfrm>
          <a:prstGeom prst="roundRect">
            <a:avLst>
              <a:gd name="adj" fmla="val 2174"/>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4914900" y="3706171"/>
            <a:ext cx="6562725" cy="1039495"/>
          </a:xfrm>
          <a:prstGeom prst="roundRect">
            <a:avLst>
              <a:gd name="adj" fmla="val 2174"/>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914900" y="4912242"/>
            <a:ext cx="6562725" cy="1736208"/>
          </a:xfrm>
          <a:prstGeom prst="roundRect">
            <a:avLst>
              <a:gd name="adj" fmla="val 2174"/>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0006330" y="2032635"/>
            <a:ext cx="1325880" cy="645160"/>
          </a:xfrm>
          <a:prstGeom prst="rect">
            <a:avLst/>
          </a:prstGeom>
          <a:noFill/>
        </p:spPr>
        <p:txBody>
          <a:bodyPr vert="horz" wrap="none" rtlCol="0">
            <a:spAutoFit/>
          </a:bodyPr>
          <a:lstStyle/>
          <a:p>
            <a:pPr algn="ctr"/>
            <a:r>
              <a:rPr lang="zh-CN" altLang="en-US" b="1" dirty="0">
                <a:solidFill>
                  <a:srgbClr val="007ADD"/>
                </a:solidFill>
              </a:rPr>
              <a:t>网络和资产</a:t>
            </a:r>
            <a:endParaRPr lang="en-US" altLang="zh-CN" b="1" dirty="0">
              <a:solidFill>
                <a:srgbClr val="007ADD"/>
              </a:solidFill>
            </a:endParaRPr>
          </a:p>
          <a:p>
            <a:pPr algn="ctr"/>
            <a:r>
              <a:rPr lang="zh-CN" altLang="en-US" b="1" dirty="0">
                <a:solidFill>
                  <a:srgbClr val="007ADD"/>
                </a:solidFill>
              </a:rPr>
              <a:t>数字化</a:t>
            </a:r>
            <a:endParaRPr lang="zh-CN" altLang="en-US" b="1" dirty="0">
              <a:solidFill>
                <a:srgbClr val="007ADD"/>
              </a:solidFill>
            </a:endParaRPr>
          </a:p>
        </p:txBody>
      </p:sp>
      <p:sp>
        <p:nvSpPr>
          <p:cNvPr id="14" name="文本框 13"/>
          <p:cNvSpPr txBox="1"/>
          <p:nvPr/>
        </p:nvSpPr>
        <p:spPr>
          <a:xfrm>
            <a:off x="10172700" y="3900805"/>
            <a:ext cx="1097280" cy="645160"/>
          </a:xfrm>
          <a:prstGeom prst="rect">
            <a:avLst/>
          </a:prstGeom>
          <a:noFill/>
        </p:spPr>
        <p:txBody>
          <a:bodyPr vert="horz" wrap="none" rtlCol="0">
            <a:spAutoFit/>
          </a:bodyPr>
          <a:lstStyle/>
          <a:p>
            <a:r>
              <a:rPr lang="zh-CN" altLang="en-US" b="1" dirty="0">
                <a:solidFill>
                  <a:srgbClr val="007ADD"/>
                </a:solidFill>
              </a:rPr>
              <a:t>安全威胁</a:t>
            </a:r>
            <a:endParaRPr lang="en-US" altLang="zh-CN" b="1" dirty="0">
              <a:solidFill>
                <a:srgbClr val="007ADD"/>
              </a:solidFill>
            </a:endParaRPr>
          </a:p>
          <a:p>
            <a:pPr algn="ctr"/>
            <a:r>
              <a:rPr lang="zh-CN" altLang="en-US" b="1" dirty="0">
                <a:solidFill>
                  <a:srgbClr val="007ADD"/>
                </a:solidFill>
              </a:rPr>
              <a:t>可视化</a:t>
            </a:r>
            <a:endParaRPr lang="zh-CN" altLang="en-US" b="1" dirty="0">
              <a:solidFill>
                <a:srgbClr val="007ADD"/>
              </a:solidFill>
            </a:endParaRPr>
          </a:p>
        </p:txBody>
      </p:sp>
      <p:sp>
        <p:nvSpPr>
          <p:cNvPr id="15" name="文本框 14"/>
          <p:cNvSpPr txBox="1"/>
          <p:nvPr/>
        </p:nvSpPr>
        <p:spPr>
          <a:xfrm>
            <a:off x="5048250" y="5871845"/>
            <a:ext cx="1325880" cy="645160"/>
          </a:xfrm>
          <a:prstGeom prst="rect">
            <a:avLst/>
          </a:prstGeom>
          <a:noFill/>
        </p:spPr>
        <p:txBody>
          <a:bodyPr vert="horz" wrap="none" rtlCol="0">
            <a:spAutoFit/>
          </a:bodyPr>
          <a:lstStyle/>
          <a:p>
            <a:r>
              <a:rPr lang="zh-CN" altLang="en-US" b="1" dirty="0">
                <a:solidFill>
                  <a:srgbClr val="007ADD"/>
                </a:solidFill>
              </a:rPr>
              <a:t>安全和运维</a:t>
            </a:r>
            <a:endParaRPr lang="en-US" altLang="zh-CN" b="1" dirty="0">
              <a:solidFill>
                <a:srgbClr val="007ADD"/>
              </a:solidFill>
            </a:endParaRPr>
          </a:p>
          <a:p>
            <a:pPr algn="ctr"/>
            <a:r>
              <a:rPr lang="zh-CN" altLang="en-US" b="1" dirty="0">
                <a:solidFill>
                  <a:srgbClr val="007ADD"/>
                </a:solidFill>
              </a:rPr>
              <a:t>智能化</a:t>
            </a:r>
            <a:endParaRPr lang="zh-CN" altLang="en-US" b="1" dirty="0">
              <a:solidFill>
                <a:srgbClr val="007ADD"/>
              </a:solidFill>
            </a:endParaRPr>
          </a:p>
        </p:txBody>
      </p:sp>
      <p:sp>
        <p:nvSpPr>
          <p:cNvPr id="17" name="矩形 16"/>
          <p:cNvSpPr/>
          <p:nvPr/>
        </p:nvSpPr>
        <p:spPr>
          <a:xfrm>
            <a:off x="437515" y="4060190"/>
            <a:ext cx="3688715" cy="1527175"/>
          </a:xfrm>
          <a:prstGeom prst="rect">
            <a:avLst/>
          </a:prstGeom>
        </p:spPr>
        <p:txBody>
          <a:bodyPr wrap="square">
            <a:spAutoFit/>
          </a:bodyPr>
          <a:lstStyle/>
          <a:p>
            <a:pPr indent="406400" algn="just">
              <a:lnSpc>
                <a:spcPts val="2800"/>
              </a:lnSpc>
            </a:pPr>
            <a:r>
              <a:rPr lang="zh-CN" altLang="en-US" sz="1600" kern="100" dirty="0">
                <a:latin typeface="微软雅黑" panose="020B0503020204020204" pitchFamily="34" charset="-122"/>
                <a:ea typeface="微软雅黑" panose="020B0503020204020204" pitchFamily="34" charset="-122"/>
                <a:cs typeface="微软简仿宋"/>
              </a:rPr>
              <a:t>建立以资产为核心的</a:t>
            </a:r>
            <a:r>
              <a:rPr lang="zh-CN" altLang="en-US" sz="1600" b="1" kern="100" dirty="0">
                <a:solidFill>
                  <a:srgbClr val="007ADD"/>
                </a:solidFill>
                <a:latin typeface="微软雅黑" panose="020B0503020204020204" pitchFamily="34" charset="-122"/>
                <a:ea typeface="微软雅黑" panose="020B0503020204020204" pitchFamily="34" charset="-122"/>
                <a:cs typeface="微软简仿宋"/>
              </a:rPr>
              <a:t>统一管理系统</a:t>
            </a:r>
            <a:r>
              <a:rPr lang="zh-CN" altLang="en-US" sz="1600" kern="100" dirty="0">
                <a:latin typeface="微软雅黑" panose="020B0503020204020204" pitchFamily="34" charset="-122"/>
                <a:ea typeface="微软雅黑" panose="020B0503020204020204" pitchFamily="34" charset="-122"/>
                <a:cs typeface="微软简仿宋"/>
              </a:rPr>
              <a:t>。</a:t>
            </a:r>
            <a:r>
              <a:rPr lang="zh-CN" altLang="zh-CN" sz="1600" kern="100" dirty="0">
                <a:latin typeface="微软雅黑" panose="020B0503020204020204" pitchFamily="34" charset="-122"/>
                <a:ea typeface="微软雅黑" panose="020B0503020204020204" pitchFamily="34" charset="-122"/>
                <a:cs typeface="微软简仿宋"/>
              </a:rPr>
              <a:t>持续自动获取设备信息</a:t>
            </a:r>
            <a:r>
              <a:rPr lang="zh-CN" altLang="en-US" sz="1600" kern="100" dirty="0">
                <a:latin typeface="微软雅黑" panose="020B0503020204020204" pitchFamily="34" charset="-122"/>
                <a:ea typeface="微软雅黑" panose="020B0503020204020204" pitchFamily="34" charset="-122"/>
                <a:cs typeface="微软简仿宋"/>
              </a:rPr>
              <a:t>；</a:t>
            </a:r>
            <a:r>
              <a:rPr lang="zh-CN" altLang="zh-CN" sz="1600" kern="100" dirty="0">
                <a:latin typeface="微软雅黑" panose="020B0503020204020204" pitchFamily="34" charset="-122"/>
                <a:ea typeface="微软雅黑" panose="020B0503020204020204" pitchFamily="34" charset="-122"/>
                <a:cs typeface="微软简仿宋"/>
              </a:rPr>
              <a:t>实现端点设备的</a:t>
            </a:r>
            <a:r>
              <a:rPr lang="zh-CN" altLang="en-US" sz="1600" kern="100" dirty="0">
                <a:latin typeface="微软雅黑" panose="020B0503020204020204" pitchFamily="34" charset="-122"/>
                <a:ea typeface="微软雅黑" panose="020B0503020204020204" pitchFamily="34" charset="-122"/>
                <a:cs typeface="微软简仿宋"/>
              </a:rPr>
              <a:t>合规检查、攻击面管理、</a:t>
            </a:r>
            <a:r>
              <a:rPr lang="zh-CN" altLang="zh-CN" sz="1600" kern="100" dirty="0">
                <a:latin typeface="微软雅黑" panose="020B0503020204020204" pitchFamily="34" charset="-122"/>
                <a:ea typeface="微软雅黑" panose="020B0503020204020204" pitchFamily="34" charset="-122"/>
                <a:cs typeface="微软简仿宋"/>
              </a:rPr>
              <a:t>自动化运维实现对资产全生命周期的动态化管理。</a:t>
            </a:r>
            <a:endParaRPr lang="zh-CN" altLang="zh-CN" sz="1600" kern="100" dirty="0">
              <a:latin typeface="微软雅黑" panose="020B0503020204020204" pitchFamily="34" charset="-122"/>
              <a:ea typeface="微软雅黑" panose="020B0503020204020204" pitchFamily="34" charset="-122"/>
            </a:endParaRPr>
          </a:p>
        </p:txBody>
      </p:sp>
      <p:sp>
        <p:nvSpPr>
          <p:cNvPr id="40" name="矩形 39"/>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41" name="文本框 40"/>
          <p:cNvSpPr txBox="1"/>
          <p:nvPr/>
        </p:nvSpPr>
        <p:spPr>
          <a:xfrm>
            <a:off x="251012" y="259287"/>
            <a:ext cx="7656904"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解决方案思路</a:t>
            </a:r>
            <a:r>
              <a:rPr lang="en-US" altLang="zh-CN" dirty="0">
                <a:solidFill>
                  <a:srgbClr val="007ADD"/>
                </a:solidFill>
                <a:sym typeface="+mn-ea"/>
              </a:rPr>
              <a:t>-</a:t>
            </a:r>
            <a:r>
              <a:rPr lang="zh-CN" altLang="en-US" dirty="0">
                <a:solidFill>
                  <a:srgbClr val="007ADD"/>
                </a:solidFill>
                <a:sym typeface="+mn-ea"/>
              </a:rPr>
              <a:t>网络空间资产</a:t>
            </a:r>
            <a:r>
              <a:rPr lang="zh-CN" altLang="en-US" dirty="0">
                <a:solidFill>
                  <a:srgbClr val="007ADD"/>
                </a:solidFill>
                <a:sym typeface="+mn-ea"/>
              </a:rPr>
              <a:t>测绘</a:t>
            </a:r>
            <a:endParaRPr lang="zh-CN" altLang="en-US" dirty="0">
              <a:solidFill>
                <a:srgbClr val="007ADD"/>
              </a:solidFill>
              <a:sym typeface="+mn-ea"/>
            </a:endParaRPr>
          </a:p>
        </p:txBody>
      </p:sp>
      <p:pic>
        <p:nvPicPr>
          <p:cNvPr id="39" name="图片 38"/>
          <p:cNvPicPr>
            <a:picLocks noChangeAspect="1"/>
          </p:cNvPicPr>
          <p:nvPr/>
        </p:nvPicPr>
        <p:blipFill>
          <a:blip r:embed="rId1"/>
          <a:stretch>
            <a:fillRect/>
          </a:stretch>
        </p:blipFill>
        <p:spPr>
          <a:xfrm>
            <a:off x="10531220" y="413513"/>
            <a:ext cx="1438043" cy="485434"/>
          </a:xfrm>
          <a:prstGeom prst="rect">
            <a:avLst/>
          </a:prstGeom>
        </p:spPr>
      </p:pic>
      <p:sp>
        <p:nvSpPr>
          <p:cNvPr id="2" name="剪去对角的矩形 1"/>
          <p:cNvSpPr/>
          <p:nvPr/>
        </p:nvSpPr>
        <p:spPr>
          <a:xfrm>
            <a:off x="3394953" y="1270635"/>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latin typeface="微软雅黑" panose="020B0503020204020204" pitchFamily="34" charset="-122"/>
                <a:ea typeface="微软雅黑" panose="020B0503020204020204" pitchFamily="34" charset="-122"/>
              </a:rPr>
              <a:t>IT</a:t>
            </a:r>
            <a:r>
              <a:rPr kumimoji="1" lang="zh-CN" altLang="en-US" sz="1200" dirty="0">
                <a:solidFill>
                  <a:schemeClr val="tx1"/>
                </a:solidFill>
                <a:latin typeface="微软雅黑" panose="020B0503020204020204" pitchFamily="34" charset="-122"/>
                <a:ea typeface="微软雅黑" panose="020B0503020204020204" pitchFamily="34" charset="-122"/>
              </a:rPr>
              <a:t>资产测绘</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6" name="剪去对角的矩形 15"/>
          <p:cNvSpPr/>
          <p:nvPr/>
        </p:nvSpPr>
        <p:spPr>
          <a:xfrm>
            <a:off x="3394953" y="1705499"/>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非</a:t>
            </a:r>
            <a:r>
              <a:rPr kumimoji="1" lang="en-US" altLang="zh-CN" sz="1200" dirty="0">
                <a:solidFill>
                  <a:schemeClr val="tx1"/>
                </a:solidFill>
                <a:latin typeface="微软雅黑" panose="020B0503020204020204" pitchFamily="34" charset="-122"/>
                <a:ea typeface="微软雅黑" panose="020B0503020204020204" pitchFamily="34" charset="-122"/>
              </a:rPr>
              <a:t>IT</a:t>
            </a:r>
            <a:r>
              <a:rPr kumimoji="1" lang="zh-CN" altLang="en-US" sz="1200" dirty="0">
                <a:solidFill>
                  <a:schemeClr val="tx1"/>
                </a:solidFill>
                <a:latin typeface="微软雅黑" panose="020B0503020204020204" pitchFamily="34" charset="-122"/>
                <a:ea typeface="微软雅黑" panose="020B0503020204020204" pitchFamily="34" charset="-122"/>
              </a:rPr>
              <a:t>资产</a:t>
            </a:r>
            <a:endParaRPr kumimoji="1" lang="en-US" altLang="zh-CN" sz="1200" dirty="0">
              <a:solidFill>
                <a:schemeClr val="tx1"/>
              </a:solidFill>
              <a:latin typeface="微软雅黑" panose="020B0503020204020204" pitchFamily="34" charset="-122"/>
              <a:ea typeface="微软雅黑" panose="020B0503020204020204" pitchFamily="34" charset="-122"/>
            </a:endParaRPr>
          </a:p>
          <a:p>
            <a:pPr algn="ctr"/>
            <a:r>
              <a:rPr kumimoji="1" lang="zh-CN" altLang="en-US" sz="1200" dirty="0">
                <a:solidFill>
                  <a:schemeClr val="tx1"/>
                </a:solidFill>
                <a:latin typeface="微软雅黑" panose="020B0503020204020204" pitchFamily="34" charset="-122"/>
                <a:ea typeface="微软雅黑" panose="020B0503020204020204" pitchFamily="34" charset="-122"/>
              </a:rPr>
              <a:t>信息采集</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8" name="剪去对角的矩形 17"/>
          <p:cNvSpPr/>
          <p:nvPr/>
        </p:nvSpPr>
        <p:spPr>
          <a:xfrm>
            <a:off x="3394953" y="2144550"/>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硬件资产</a:t>
            </a:r>
            <a:endParaRPr kumimoji="1" lang="en-US" altLang="zh-CN" sz="1200" dirty="0">
              <a:solidFill>
                <a:schemeClr val="tx1"/>
              </a:solidFill>
              <a:latin typeface="微软雅黑" panose="020B0503020204020204" pitchFamily="34" charset="-122"/>
              <a:ea typeface="微软雅黑" panose="020B0503020204020204" pitchFamily="34" charset="-122"/>
            </a:endParaRPr>
          </a:p>
          <a:p>
            <a:pPr algn="ctr"/>
            <a:r>
              <a:rPr kumimoji="1" lang="zh-CN" altLang="en-US" sz="1200" dirty="0">
                <a:solidFill>
                  <a:schemeClr val="tx1"/>
                </a:solidFill>
                <a:latin typeface="微软雅黑" panose="020B0503020204020204" pitchFamily="34" charset="-122"/>
                <a:ea typeface="微软雅黑" panose="020B0503020204020204" pitchFamily="34" charset="-122"/>
              </a:rPr>
              <a:t>信息采集</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9" name="剪去对角的矩形 18"/>
          <p:cNvSpPr/>
          <p:nvPr/>
        </p:nvSpPr>
        <p:spPr>
          <a:xfrm>
            <a:off x="3394953" y="2583601"/>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软件资产</a:t>
            </a:r>
            <a:endParaRPr kumimoji="1" lang="en-US" altLang="zh-CN" sz="1200" dirty="0">
              <a:solidFill>
                <a:schemeClr val="tx1"/>
              </a:solidFill>
              <a:latin typeface="微软雅黑" panose="020B0503020204020204" pitchFamily="34" charset="-122"/>
              <a:ea typeface="微软雅黑" panose="020B0503020204020204" pitchFamily="34" charset="-122"/>
            </a:endParaRPr>
          </a:p>
          <a:p>
            <a:pPr algn="ctr"/>
            <a:r>
              <a:rPr kumimoji="1" lang="zh-CN" altLang="en-US" sz="1200" dirty="0">
                <a:solidFill>
                  <a:schemeClr val="tx1"/>
                </a:solidFill>
                <a:latin typeface="微软雅黑" panose="020B0503020204020204" pitchFamily="34" charset="-122"/>
                <a:ea typeface="微软雅黑" panose="020B0503020204020204" pitchFamily="34" charset="-122"/>
              </a:rPr>
              <a:t>信息采集</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0" name="剪去对角的矩形 19"/>
          <p:cNvSpPr/>
          <p:nvPr/>
        </p:nvSpPr>
        <p:spPr>
          <a:xfrm>
            <a:off x="3394953" y="3022652"/>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tx1"/>
                </a:solidFill>
                <a:latin typeface="微软雅黑" panose="020B0503020204020204" pitchFamily="34" charset="-122"/>
                <a:ea typeface="微软雅黑" panose="020B0503020204020204" pitchFamily="34" charset="-122"/>
              </a:rPr>
              <a:t>第三方数据源</a:t>
            </a:r>
            <a:endParaRPr kumimoji="1" lang="en-US" altLang="zh-CN" sz="1000" dirty="0">
              <a:solidFill>
                <a:schemeClr val="tx1"/>
              </a:solidFill>
              <a:latin typeface="微软雅黑" panose="020B0503020204020204" pitchFamily="34" charset="-122"/>
              <a:ea typeface="微软雅黑" panose="020B0503020204020204" pitchFamily="34" charset="-122"/>
            </a:endParaRPr>
          </a:p>
          <a:p>
            <a:pPr algn="ctr"/>
            <a:r>
              <a:rPr kumimoji="1" lang="zh-CN" altLang="en-US" sz="1000" dirty="0">
                <a:solidFill>
                  <a:schemeClr val="tx1"/>
                </a:solidFill>
                <a:latin typeface="微软雅黑" panose="020B0503020204020204" pitchFamily="34" charset="-122"/>
                <a:ea typeface="微软雅黑" panose="020B0503020204020204" pitchFamily="34" charset="-122"/>
              </a:rPr>
              <a:t>信息采集</a:t>
            </a:r>
            <a:endParaRPr kumimoji="1" lang="zh-CN" altLang="en-US" sz="1000" dirty="0">
              <a:solidFill>
                <a:schemeClr val="tx1"/>
              </a:solidFill>
              <a:latin typeface="微软雅黑" panose="020B0503020204020204" pitchFamily="34" charset="-122"/>
              <a:ea typeface="微软雅黑" panose="020B0503020204020204" pitchFamily="34" charset="-122"/>
            </a:endParaRPr>
          </a:p>
        </p:txBody>
      </p:sp>
      <p:cxnSp>
        <p:nvCxnSpPr>
          <p:cNvPr id="4" name="肘形连接符 3"/>
          <p:cNvCxnSpPr>
            <a:stCxn id="2" idx="0"/>
            <a:endCxn id="21" idx="2"/>
          </p:cNvCxnSpPr>
          <p:nvPr/>
        </p:nvCxnSpPr>
        <p:spPr>
          <a:xfrm>
            <a:off x="4416357" y="1445733"/>
            <a:ext cx="1385689" cy="949964"/>
          </a:xfrm>
          <a:prstGeom prst="bentConnector3">
            <a:avLst>
              <a:gd name="adj1" fmla="val 5153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剪去对角的矩形 20"/>
          <p:cNvSpPr/>
          <p:nvPr/>
        </p:nvSpPr>
        <p:spPr>
          <a:xfrm>
            <a:off x="5802046" y="2220599"/>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网络空间</a:t>
            </a:r>
            <a:endParaRPr kumimoji="1" lang="en-US" altLang="zh-CN" sz="1200" dirty="0">
              <a:solidFill>
                <a:schemeClr val="tx1"/>
              </a:solidFill>
              <a:latin typeface="微软雅黑" panose="020B0503020204020204" pitchFamily="34" charset="-122"/>
              <a:ea typeface="微软雅黑" panose="020B0503020204020204" pitchFamily="34" charset="-122"/>
            </a:endParaRPr>
          </a:p>
          <a:p>
            <a:pPr algn="ctr"/>
            <a:r>
              <a:rPr kumimoji="1" lang="zh-CN" altLang="en-US" sz="1200" dirty="0">
                <a:solidFill>
                  <a:schemeClr val="tx1"/>
                </a:solidFill>
                <a:latin typeface="微软雅黑" panose="020B0503020204020204" pitchFamily="34" charset="-122"/>
                <a:ea typeface="微软雅黑" panose="020B0503020204020204" pitchFamily="34" charset="-122"/>
              </a:rPr>
              <a:t>资产测绘</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7" name="肘形连接符 6"/>
          <p:cNvCxnSpPr>
            <a:stCxn id="20" idx="0"/>
          </p:cNvCxnSpPr>
          <p:nvPr/>
        </p:nvCxnSpPr>
        <p:spPr>
          <a:xfrm flipV="1">
            <a:off x="4416357" y="2395697"/>
            <a:ext cx="708536" cy="802053"/>
          </a:xfrm>
          <a:prstGeom prst="bentConnector2">
            <a:avLst/>
          </a:prstGeom>
          <a:ln w="19050"/>
        </p:spPr>
        <p:style>
          <a:lnRef idx="1">
            <a:schemeClr val="accent1"/>
          </a:lnRef>
          <a:fillRef idx="0">
            <a:schemeClr val="accent1"/>
          </a:fillRef>
          <a:effectRef idx="0">
            <a:schemeClr val="accent1"/>
          </a:effectRef>
          <a:fontRef idx="minor">
            <a:schemeClr val="tx1"/>
          </a:fontRef>
        </p:style>
      </p:cxnSp>
      <p:cxnSp>
        <p:nvCxnSpPr>
          <p:cNvPr id="22" name="直线连接符 21"/>
          <p:cNvCxnSpPr>
            <a:stCxn id="16" idx="0"/>
          </p:cNvCxnSpPr>
          <p:nvPr/>
        </p:nvCxnSpPr>
        <p:spPr>
          <a:xfrm>
            <a:off x="4416356" y="1880597"/>
            <a:ext cx="709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线连接符 23"/>
          <p:cNvCxnSpPr>
            <a:stCxn id="18" idx="0"/>
          </p:cNvCxnSpPr>
          <p:nvPr/>
        </p:nvCxnSpPr>
        <p:spPr>
          <a:xfrm>
            <a:off x="4416356" y="2319648"/>
            <a:ext cx="7092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线连接符 25"/>
          <p:cNvCxnSpPr>
            <a:stCxn id="19" idx="0"/>
          </p:cNvCxnSpPr>
          <p:nvPr/>
        </p:nvCxnSpPr>
        <p:spPr>
          <a:xfrm>
            <a:off x="4416357" y="2758699"/>
            <a:ext cx="70920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0" name="剪去对角的矩形 29"/>
          <p:cNvSpPr/>
          <p:nvPr/>
        </p:nvSpPr>
        <p:spPr>
          <a:xfrm>
            <a:off x="7759997" y="1363338"/>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数字化资产档案库</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1" name="剪去对角的矩形 30"/>
          <p:cNvSpPr/>
          <p:nvPr/>
        </p:nvSpPr>
        <p:spPr>
          <a:xfrm>
            <a:off x="7324060" y="2220599"/>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主动探测</a:t>
            </a:r>
            <a:endParaRPr kumimoji="1" lang="en-US" altLang="zh-CN" sz="1200" dirty="0">
              <a:solidFill>
                <a:schemeClr val="tx1"/>
              </a:solidFill>
              <a:latin typeface="微软雅黑" panose="020B0503020204020204" pitchFamily="34" charset="-122"/>
              <a:ea typeface="微软雅黑" panose="020B0503020204020204" pitchFamily="34" charset="-122"/>
            </a:endParaRPr>
          </a:p>
          <a:p>
            <a:pPr algn="ctr"/>
            <a:r>
              <a:rPr kumimoji="1" lang="zh-CN" altLang="en-US" sz="1200" dirty="0">
                <a:solidFill>
                  <a:schemeClr val="tx1"/>
                </a:solidFill>
                <a:latin typeface="微软雅黑" panose="020B0503020204020204" pitchFamily="34" charset="-122"/>
                <a:ea typeface="微软雅黑" panose="020B0503020204020204" pitchFamily="34" charset="-122"/>
              </a:rPr>
              <a:t>扫描引擎</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7" name="剪去对角的矩形 36"/>
          <p:cNvSpPr/>
          <p:nvPr/>
        </p:nvSpPr>
        <p:spPr>
          <a:xfrm>
            <a:off x="7759997" y="3946517"/>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攻击面管理</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38" name="剪去对角的矩形 37"/>
          <p:cNvSpPr/>
          <p:nvPr/>
        </p:nvSpPr>
        <p:spPr>
          <a:xfrm>
            <a:off x="6004069" y="3946517"/>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脆弱点识别</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2" name="剪去对角的矩形 41"/>
          <p:cNvSpPr/>
          <p:nvPr/>
        </p:nvSpPr>
        <p:spPr>
          <a:xfrm>
            <a:off x="6004069" y="5237783"/>
            <a:ext cx="1021404"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联动防御</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3" name="剪去对角的矩形 42"/>
          <p:cNvSpPr/>
          <p:nvPr/>
        </p:nvSpPr>
        <p:spPr>
          <a:xfrm>
            <a:off x="7689228" y="5237785"/>
            <a:ext cx="1162941"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安全态势感知</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4" name="剪去对角的矩形 43"/>
          <p:cNvSpPr/>
          <p:nvPr/>
        </p:nvSpPr>
        <p:spPr>
          <a:xfrm>
            <a:off x="7689228" y="5979388"/>
            <a:ext cx="1162942" cy="350196"/>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智能决策分析</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45" name="剪去对角的矩形 44"/>
          <p:cNvSpPr/>
          <p:nvPr/>
        </p:nvSpPr>
        <p:spPr>
          <a:xfrm>
            <a:off x="9814822" y="5425440"/>
            <a:ext cx="906518" cy="645160"/>
          </a:xfrm>
          <a:prstGeom prst="snip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tx1"/>
                </a:solidFill>
                <a:latin typeface="微软雅黑" panose="020B0503020204020204" pitchFamily="34" charset="-122"/>
                <a:ea typeface="微软雅黑" panose="020B0503020204020204" pitchFamily="34" charset="-122"/>
              </a:rPr>
              <a:t>可视化</a:t>
            </a:r>
            <a:endParaRPr kumimoji="1" lang="en-US" altLang="zh-CN" sz="1200" dirty="0">
              <a:solidFill>
                <a:schemeClr val="tx1"/>
              </a:solidFill>
              <a:latin typeface="微软雅黑" panose="020B0503020204020204" pitchFamily="34" charset="-122"/>
              <a:ea typeface="微软雅黑" panose="020B0503020204020204" pitchFamily="34" charset="-122"/>
            </a:endParaRPr>
          </a:p>
          <a:p>
            <a:pPr algn="ctr"/>
            <a:r>
              <a:rPr kumimoji="1" lang="zh-CN" altLang="en-US" sz="1200" dirty="0">
                <a:solidFill>
                  <a:schemeClr val="tx1"/>
                </a:solidFill>
                <a:latin typeface="微软雅黑" panose="020B0503020204020204" pitchFamily="34" charset="-122"/>
                <a:ea typeface="微软雅黑" panose="020B0503020204020204" pitchFamily="34" charset="-122"/>
              </a:rPr>
              <a:t>安全运维</a:t>
            </a:r>
            <a:endParaRPr kumimoji="1" lang="zh-CN" altLang="en-US" sz="1200" dirty="0">
              <a:solidFill>
                <a:schemeClr val="tx1"/>
              </a:solidFill>
              <a:latin typeface="微软雅黑" panose="020B0503020204020204" pitchFamily="34" charset="-122"/>
              <a:ea typeface="微软雅黑" panose="020B0503020204020204" pitchFamily="34" charset="-122"/>
            </a:endParaRPr>
          </a:p>
        </p:txBody>
      </p:sp>
      <p:cxnSp>
        <p:nvCxnSpPr>
          <p:cNvPr id="35" name="肘形连接符 34"/>
          <p:cNvCxnSpPr>
            <a:stCxn id="21" idx="3"/>
            <a:endCxn id="30" idx="2"/>
          </p:cNvCxnSpPr>
          <p:nvPr/>
        </p:nvCxnSpPr>
        <p:spPr>
          <a:xfrm rot="5400000" flipH="1" flipV="1">
            <a:off x="6695291" y="1155894"/>
            <a:ext cx="682163" cy="1447249"/>
          </a:xfrm>
          <a:prstGeom prst="bentConnector2">
            <a:avLst/>
          </a:prstGeom>
          <a:ln w="19050">
            <a:prstDash val="dash"/>
            <a:tailEnd type="triangle"/>
          </a:ln>
        </p:spPr>
        <p:style>
          <a:lnRef idx="1">
            <a:schemeClr val="accent2"/>
          </a:lnRef>
          <a:fillRef idx="0">
            <a:schemeClr val="accent2"/>
          </a:fillRef>
          <a:effectRef idx="0">
            <a:schemeClr val="accent2"/>
          </a:effectRef>
          <a:fontRef idx="minor">
            <a:schemeClr val="tx1"/>
          </a:fontRef>
        </p:style>
      </p:cxnSp>
      <p:cxnSp>
        <p:nvCxnSpPr>
          <p:cNvPr id="46" name="直线箭头连接符 45"/>
          <p:cNvCxnSpPr>
            <a:stCxn id="21" idx="0"/>
            <a:endCxn id="31" idx="2"/>
          </p:cNvCxnSpPr>
          <p:nvPr/>
        </p:nvCxnSpPr>
        <p:spPr>
          <a:xfrm>
            <a:off x="6823450" y="2395697"/>
            <a:ext cx="50061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37" idx="1"/>
            <a:endCxn id="43" idx="3"/>
          </p:cNvCxnSpPr>
          <p:nvPr/>
        </p:nvCxnSpPr>
        <p:spPr>
          <a:xfrm>
            <a:off x="8270699" y="4296713"/>
            <a:ext cx="0" cy="94107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43" idx="1"/>
            <a:endCxn id="44" idx="3"/>
          </p:cNvCxnSpPr>
          <p:nvPr/>
        </p:nvCxnSpPr>
        <p:spPr>
          <a:xfrm>
            <a:off x="8270699" y="5587981"/>
            <a:ext cx="0" cy="3914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38" idx="1"/>
          </p:cNvCxnSpPr>
          <p:nvPr/>
        </p:nvCxnSpPr>
        <p:spPr>
          <a:xfrm rot="16200000" flipH="1">
            <a:off x="7263123" y="3548360"/>
            <a:ext cx="259222" cy="1755927"/>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43" idx="2"/>
            <a:endCxn id="42" idx="0"/>
          </p:cNvCxnSpPr>
          <p:nvPr/>
        </p:nvCxnSpPr>
        <p:spPr>
          <a:xfrm flipH="1" flipV="1">
            <a:off x="7025473" y="5412881"/>
            <a:ext cx="663755"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肘形连接符 61"/>
          <p:cNvCxnSpPr>
            <a:stCxn id="30" idx="0"/>
            <a:endCxn id="45" idx="2"/>
          </p:cNvCxnSpPr>
          <p:nvPr/>
        </p:nvCxnSpPr>
        <p:spPr>
          <a:xfrm>
            <a:off x="8781401" y="1538436"/>
            <a:ext cx="1033421" cy="4209584"/>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4" idx="0"/>
          </p:cNvCxnSpPr>
          <p:nvPr/>
        </p:nvCxnSpPr>
        <p:spPr>
          <a:xfrm flipV="1">
            <a:off x="8852170" y="5748020"/>
            <a:ext cx="445941" cy="406466"/>
          </a:xfrm>
          <a:prstGeom prst="bentConnector3">
            <a:avLst>
              <a:gd name="adj1" fmla="val 100070"/>
            </a:avLst>
          </a:prstGeom>
          <a:ln w="19050"/>
        </p:spPr>
        <p:style>
          <a:lnRef idx="1">
            <a:schemeClr val="accent1"/>
          </a:lnRef>
          <a:fillRef idx="0">
            <a:schemeClr val="accent1"/>
          </a:fillRef>
          <a:effectRef idx="0">
            <a:schemeClr val="accent1"/>
          </a:effectRef>
          <a:fontRef idx="minor">
            <a:schemeClr val="tx1"/>
          </a:fontRef>
        </p:style>
      </p:cxnSp>
      <p:cxnSp>
        <p:nvCxnSpPr>
          <p:cNvPr id="71" name="直线连接符 70"/>
          <p:cNvCxnSpPr>
            <a:stCxn id="31" idx="0"/>
          </p:cNvCxnSpPr>
          <p:nvPr/>
        </p:nvCxnSpPr>
        <p:spPr>
          <a:xfrm>
            <a:off x="8345464" y="2395697"/>
            <a:ext cx="95264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37" idx="0"/>
          </p:cNvCxnSpPr>
          <p:nvPr/>
        </p:nvCxnSpPr>
        <p:spPr>
          <a:xfrm>
            <a:off x="8781401" y="4121615"/>
            <a:ext cx="51671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5" name="直线连接符 74"/>
          <p:cNvCxnSpPr>
            <a:stCxn id="43" idx="0"/>
          </p:cNvCxnSpPr>
          <p:nvPr/>
        </p:nvCxnSpPr>
        <p:spPr>
          <a:xfrm>
            <a:off x="8852169" y="5412883"/>
            <a:ext cx="43428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31" idx="1"/>
            <a:endCxn id="37" idx="3"/>
          </p:cNvCxnSpPr>
          <p:nvPr/>
        </p:nvCxnSpPr>
        <p:spPr>
          <a:xfrm rot="16200000" flipH="1">
            <a:off x="7364869" y="3040687"/>
            <a:ext cx="1375722" cy="435937"/>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肘形连接符 46"/>
          <p:cNvCxnSpPr>
            <a:stCxn id="31" idx="1"/>
            <a:endCxn id="38" idx="3"/>
          </p:cNvCxnSpPr>
          <p:nvPr/>
        </p:nvCxnSpPr>
        <p:spPr>
          <a:xfrm rot="5400000">
            <a:off x="6486906" y="2598661"/>
            <a:ext cx="1375722" cy="131999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846455" y="1030605"/>
            <a:ext cx="10831195" cy="3793476"/>
            <a:chOff x="1095" y="3235"/>
            <a:chExt cx="16079" cy="5931"/>
          </a:xfrm>
        </p:grpSpPr>
        <p:sp>
          <p:nvSpPr>
            <p:cNvPr id="73" name="矩形 72"/>
            <p:cNvSpPr/>
            <p:nvPr/>
          </p:nvSpPr>
          <p:spPr>
            <a:xfrm>
              <a:off x="1095" y="3235"/>
              <a:ext cx="4460" cy="4725"/>
            </a:xfrm>
            <a:prstGeom prst="rect">
              <a:avLst/>
            </a:prstGeom>
            <a:no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sp>
          <p:nvSpPr>
            <p:cNvPr id="112" name="矩形 111"/>
            <p:cNvSpPr/>
            <p:nvPr/>
          </p:nvSpPr>
          <p:spPr>
            <a:xfrm>
              <a:off x="1282" y="3416"/>
              <a:ext cx="3943" cy="1936"/>
            </a:xfrm>
            <a:prstGeom prst="rect">
              <a:avLst/>
            </a:prstGeom>
            <a:solidFill>
              <a:srgbClr val="E5F2FF"/>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t" anchorCtr="1"/>
            <a:lstStyle/>
            <a:p>
              <a:pPr algn="ctr" defTabSz="1217930"/>
              <a:r>
                <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mn-ea"/>
                  <a:sym typeface="+mn-lt"/>
                </a:rPr>
                <a:t>主动探测</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14" name="矩形: 圆角 3"/>
            <p:cNvSpPr/>
            <p:nvPr/>
          </p:nvSpPr>
          <p:spPr>
            <a:xfrm>
              <a:off x="1420" y="3936"/>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端口开放性</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88" name="矩形: 圆角 3"/>
            <p:cNvSpPr/>
            <p:nvPr/>
          </p:nvSpPr>
          <p:spPr>
            <a:xfrm>
              <a:off x="3296" y="3936"/>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主机存活性</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89" name="矩形: 圆角 3"/>
            <p:cNvSpPr/>
            <p:nvPr/>
          </p:nvSpPr>
          <p:spPr>
            <a:xfrm>
              <a:off x="1420" y="4394"/>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物联网指纹</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0" name="矩形: 圆角 3"/>
            <p:cNvSpPr/>
            <p:nvPr/>
          </p:nvSpPr>
          <p:spPr>
            <a:xfrm>
              <a:off x="3296" y="4394"/>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漏洞扫描</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1" name="矩形: 圆角 3"/>
            <p:cNvSpPr/>
            <p:nvPr/>
          </p:nvSpPr>
          <p:spPr>
            <a:xfrm>
              <a:off x="1420" y="4851"/>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系统指纹</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2" name="矩形: 圆角 3"/>
            <p:cNvSpPr/>
            <p:nvPr/>
          </p:nvSpPr>
          <p:spPr>
            <a:xfrm>
              <a:off x="3296" y="4851"/>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服务指纹</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3" name="矩形 92"/>
            <p:cNvSpPr/>
            <p:nvPr/>
          </p:nvSpPr>
          <p:spPr>
            <a:xfrm>
              <a:off x="1282" y="5872"/>
              <a:ext cx="3943" cy="1936"/>
            </a:xfrm>
            <a:prstGeom prst="rect">
              <a:avLst/>
            </a:prstGeom>
            <a:solidFill>
              <a:srgbClr val="E5F2FF"/>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t" anchorCtr="1"/>
            <a:lstStyle/>
            <a:p>
              <a:pPr algn="ctr" defTabSz="1217930"/>
              <a:r>
                <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mn-ea"/>
                  <a:sym typeface="+mn-lt"/>
                </a:rPr>
                <a:t>被动监测</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94" name="矩形: 圆角 3"/>
            <p:cNvSpPr/>
            <p:nvPr/>
          </p:nvSpPr>
          <p:spPr>
            <a:xfrm>
              <a:off x="1420" y="6393"/>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字段解析</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5" name="矩形: 圆角 3"/>
            <p:cNvSpPr/>
            <p:nvPr/>
          </p:nvSpPr>
          <p:spPr>
            <a:xfrm>
              <a:off x="3296" y="6393"/>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err="1">
                  <a:solidFill>
                    <a:schemeClr val="tx2">
                      <a:lumMod val="75000"/>
                    </a:schemeClr>
                  </a:solidFill>
                  <a:latin typeface="微软雅黑" panose="020B0503020204020204" pitchFamily="34" charset="-122"/>
                  <a:ea typeface="微软雅黑" panose="020B0503020204020204" pitchFamily="34" charset="-122"/>
                </a:rPr>
                <a:t>Vmware</a:t>
              </a:r>
              <a:r>
                <a:rPr lang="zh-CN" altLang="en-US" sz="1000" dirty="0">
                  <a:solidFill>
                    <a:schemeClr val="tx2">
                      <a:lumMod val="75000"/>
                    </a:schemeClr>
                  </a:solidFill>
                  <a:latin typeface="微软雅黑" panose="020B0503020204020204" pitchFamily="34" charset="-122"/>
                  <a:ea typeface="微软雅黑" panose="020B0503020204020204" pitchFamily="34" charset="-122"/>
                </a:rPr>
                <a:t>数据源</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6" name="矩形: 圆角 3"/>
            <p:cNvSpPr/>
            <p:nvPr/>
          </p:nvSpPr>
          <p:spPr>
            <a:xfrm>
              <a:off x="1420" y="6850"/>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协议识别</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7" name="矩形: 圆角 3"/>
            <p:cNvSpPr/>
            <p:nvPr/>
          </p:nvSpPr>
          <p:spPr>
            <a:xfrm>
              <a:off x="3296" y="6850"/>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solidFill>
                    <a:schemeClr val="tx2">
                      <a:lumMod val="75000"/>
                    </a:schemeClr>
                  </a:solidFill>
                  <a:latin typeface="微软雅黑" panose="020B0503020204020204" pitchFamily="34" charset="-122"/>
                  <a:ea typeface="微软雅黑" panose="020B0503020204020204" pitchFamily="34" charset="-122"/>
                </a:rPr>
                <a:t>AD</a:t>
              </a:r>
              <a:r>
                <a:rPr lang="zh-CN" altLang="en-US" sz="1000" dirty="0">
                  <a:solidFill>
                    <a:schemeClr val="tx2">
                      <a:lumMod val="75000"/>
                    </a:schemeClr>
                  </a:solidFill>
                  <a:latin typeface="微软雅黑" panose="020B0503020204020204" pitchFamily="34" charset="-122"/>
                  <a:ea typeface="微软雅黑" panose="020B0503020204020204" pitchFamily="34" charset="-122"/>
                </a:rPr>
                <a:t>数据源</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8" name="矩形: 圆角 3"/>
            <p:cNvSpPr/>
            <p:nvPr/>
          </p:nvSpPr>
          <p:spPr>
            <a:xfrm>
              <a:off x="1420" y="7307"/>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流量统计</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9" name="矩形: 圆角 3"/>
            <p:cNvSpPr/>
            <p:nvPr/>
          </p:nvSpPr>
          <p:spPr>
            <a:xfrm>
              <a:off x="3296" y="7307"/>
              <a:ext cx="1701"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solidFill>
                    <a:schemeClr val="tx2">
                      <a:lumMod val="75000"/>
                    </a:schemeClr>
                  </a:solidFill>
                  <a:latin typeface="微软雅黑" panose="020B0503020204020204" pitchFamily="34" charset="-122"/>
                  <a:ea typeface="微软雅黑" panose="020B0503020204020204" pitchFamily="34" charset="-122"/>
                </a:rPr>
                <a:t>SOC</a:t>
              </a:r>
              <a:r>
                <a:rPr lang="zh-CN" altLang="en-US" sz="1000" dirty="0">
                  <a:solidFill>
                    <a:schemeClr val="tx2">
                      <a:lumMod val="75000"/>
                    </a:schemeClr>
                  </a:solidFill>
                  <a:latin typeface="微软雅黑" panose="020B0503020204020204" pitchFamily="34" charset="-122"/>
                  <a:ea typeface="微软雅黑" panose="020B0503020204020204" pitchFamily="34" charset="-122"/>
                </a:rPr>
                <a:t>数据源</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35" name="上下箭头 34"/>
            <p:cNvSpPr/>
            <p:nvPr/>
          </p:nvSpPr>
          <p:spPr>
            <a:xfrm>
              <a:off x="2124" y="5383"/>
              <a:ext cx="227" cy="457"/>
            </a:xfrm>
            <a:prstGeom prst="upDownArrow">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上下箭头 100"/>
            <p:cNvSpPr/>
            <p:nvPr/>
          </p:nvSpPr>
          <p:spPr>
            <a:xfrm>
              <a:off x="3919" y="5383"/>
              <a:ext cx="227" cy="457"/>
            </a:xfrm>
            <a:prstGeom prst="upDownArrow">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2788" y="5405"/>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协同</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44" name="矩形 143"/>
            <p:cNvSpPr/>
            <p:nvPr/>
          </p:nvSpPr>
          <p:spPr>
            <a:xfrm>
              <a:off x="6773" y="3342"/>
              <a:ext cx="1683" cy="2351"/>
            </a:xfrm>
            <a:prstGeom prst="rect">
              <a:avLst/>
            </a:prstGeom>
            <a:solidFill>
              <a:srgbClr val="E5F2FF"/>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t" anchorCtr="1"/>
            <a:lstStyle/>
            <a:p>
              <a:pPr algn="ctr" defTabSz="1217930"/>
              <a:r>
                <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rPr>
                <a:t>资产画像</a:t>
              </a:r>
              <a:endPar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45" name="矩形: 圆角 3"/>
            <p:cNvSpPr/>
            <p:nvPr/>
          </p:nvSpPr>
          <p:spPr>
            <a:xfrm>
              <a:off x="6983" y="3949"/>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资产类型</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46" name="矩形: 圆角 3"/>
            <p:cNvSpPr/>
            <p:nvPr/>
          </p:nvSpPr>
          <p:spPr>
            <a:xfrm>
              <a:off x="6983" y="4376"/>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品牌</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47" name="矩形: 圆角 3"/>
            <p:cNvSpPr/>
            <p:nvPr/>
          </p:nvSpPr>
          <p:spPr>
            <a:xfrm>
              <a:off x="6983" y="4803"/>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型号</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49" name="矩形: 圆角 3"/>
            <p:cNvSpPr/>
            <p:nvPr/>
          </p:nvSpPr>
          <p:spPr>
            <a:xfrm>
              <a:off x="6983" y="5237"/>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solidFill>
                    <a:schemeClr val="tx2">
                      <a:lumMod val="75000"/>
                    </a:schemeClr>
                  </a:solidFill>
                  <a:latin typeface="微软雅黑" panose="020B0503020204020204" pitchFamily="34" charset="-122"/>
                  <a:ea typeface="微软雅黑" panose="020B0503020204020204" pitchFamily="34" charset="-122"/>
                </a:rPr>
                <a:t>……</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52" name="矩形 151"/>
            <p:cNvSpPr/>
            <p:nvPr/>
          </p:nvSpPr>
          <p:spPr>
            <a:xfrm>
              <a:off x="8731" y="3342"/>
              <a:ext cx="1807" cy="2351"/>
            </a:xfrm>
            <a:prstGeom prst="rect">
              <a:avLst/>
            </a:prstGeom>
            <a:solidFill>
              <a:srgbClr val="E5F2FF"/>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t" anchorCtr="1"/>
            <a:lstStyle/>
            <a:p>
              <a:pPr algn="ctr" defTabSz="1217930"/>
              <a:r>
                <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rPr>
                <a:t>攻击面管理</a:t>
              </a:r>
              <a:endPar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53" name="矩形: 圆角 3"/>
            <p:cNvSpPr/>
            <p:nvPr/>
          </p:nvSpPr>
          <p:spPr>
            <a:xfrm>
              <a:off x="8941" y="3949"/>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私接</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55" name="矩形: 圆角 3"/>
            <p:cNvSpPr/>
            <p:nvPr/>
          </p:nvSpPr>
          <p:spPr>
            <a:xfrm>
              <a:off x="8941" y="4376"/>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仿冒</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56" name="矩形: 圆角 3"/>
            <p:cNvSpPr/>
            <p:nvPr/>
          </p:nvSpPr>
          <p:spPr>
            <a:xfrm>
              <a:off x="8941" y="4803"/>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横向攻击</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57" name="矩形: 圆角 3"/>
            <p:cNvSpPr/>
            <p:nvPr/>
          </p:nvSpPr>
          <p:spPr>
            <a:xfrm>
              <a:off x="8941" y="5237"/>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solidFill>
                    <a:schemeClr val="tx2">
                      <a:lumMod val="75000"/>
                    </a:schemeClr>
                  </a:solidFill>
                  <a:latin typeface="微软雅黑" panose="020B0503020204020204" pitchFamily="34" charset="-122"/>
                  <a:ea typeface="微软雅黑" panose="020B0503020204020204" pitchFamily="34" charset="-122"/>
                </a:rPr>
                <a:t>……</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64" name="矩形 163"/>
            <p:cNvSpPr/>
            <p:nvPr/>
          </p:nvSpPr>
          <p:spPr>
            <a:xfrm>
              <a:off x="6773" y="5774"/>
              <a:ext cx="1683" cy="1907"/>
            </a:xfrm>
            <a:prstGeom prst="rect">
              <a:avLst/>
            </a:prstGeom>
            <a:solidFill>
              <a:srgbClr val="E5F2FF"/>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t" anchorCtr="1"/>
            <a:lstStyle/>
            <a:p>
              <a:pPr algn="ctr" defTabSz="1217930"/>
              <a:r>
                <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rPr>
                <a:t>网络地图</a:t>
              </a:r>
              <a:endPar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65" name="矩形 164"/>
            <p:cNvSpPr/>
            <p:nvPr/>
          </p:nvSpPr>
          <p:spPr>
            <a:xfrm>
              <a:off x="8731" y="5774"/>
              <a:ext cx="1807" cy="1907"/>
            </a:xfrm>
            <a:prstGeom prst="rect">
              <a:avLst/>
            </a:prstGeom>
            <a:solidFill>
              <a:srgbClr val="E5F2FF"/>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t" anchorCtr="1"/>
            <a:lstStyle/>
            <a:p>
              <a:pPr algn="ctr" defTabSz="1217930"/>
              <a:r>
                <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rPr>
                <a:t>脆弱点识别</a:t>
              </a:r>
              <a:endPar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69" name="矩形: 圆角 3"/>
            <p:cNvSpPr/>
            <p:nvPr/>
          </p:nvSpPr>
          <p:spPr>
            <a:xfrm>
              <a:off x="9062" y="6265"/>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漏洞</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0" name="矩形: 圆角 3"/>
            <p:cNvSpPr/>
            <p:nvPr/>
          </p:nvSpPr>
          <p:spPr>
            <a:xfrm>
              <a:off x="9062" y="6692"/>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弱口令</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1" name="矩形: 圆角 3"/>
            <p:cNvSpPr/>
            <p:nvPr/>
          </p:nvSpPr>
          <p:spPr>
            <a:xfrm>
              <a:off x="9062" y="7126"/>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solidFill>
                    <a:schemeClr val="tx2">
                      <a:lumMod val="75000"/>
                    </a:schemeClr>
                  </a:solidFill>
                  <a:latin typeface="微软雅黑" panose="020B0503020204020204" pitchFamily="34" charset="-122"/>
                  <a:ea typeface="微软雅黑" panose="020B0503020204020204" pitchFamily="34" charset="-122"/>
                </a:rPr>
                <a:t>……</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2" name="矩形: 圆角 3"/>
            <p:cNvSpPr/>
            <p:nvPr/>
          </p:nvSpPr>
          <p:spPr>
            <a:xfrm>
              <a:off x="7066" y="6265"/>
              <a:ext cx="1238"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solidFill>
                    <a:schemeClr val="tx2">
                      <a:lumMod val="75000"/>
                    </a:schemeClr>
                  </a:solidFill>
                  <a:latin typeface="微软雅黑" panose="020B0503020204020204" pitchFamily="34" charset="-122"/>
                  <a:ea typeface="微软雅黑" panose="020B0503020204020204" pitchFamily="34" charset="-122"/>
                </a:rPr>
                <a:t>GIS</a:t>
              </a:r>
              <a:r>
                <a:rPr lang="zh-CN" altLang="en-US" sz="1000" dirty="0">
                  <a:solidFill>
                    <a:schemeClr val="tx2">
                      <a:lumMod val="75000"/>
                    </a:schemeClr>
                  </a:solidFill>
                  <a:latin typeface="微软雅黑" panose="020B0503020204020204" pitchFamily="34" charset="-122"/>
                  <a:ea typeface="微软雅黑" panose="020B0503020204020204" pitchFamily="34" charset="-122"/>
                </a:rPr>
                <a:t>拓扑</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3" name="矩形: 圆角 3"/>
            <p:cNvSpPr/>
            <p:nvPr/>
          </p:nvSpPr>
          <p:spPr>
            <a:xfrm>
              <a:off x="7066" y="6692"/>
              <a:ext cx="1238"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900" dirty="0">
                  <a:solidFill>
                    <a:schemeClr val="tx2">
                      <a:lumMod val="75000"/>
                    </a:schemeClr>
                  </a:solidFill>
                  <a:latin typeface="微软雅黑" panose="020B0503020204020204" pitchFamily="34" charset="-122"/>
                  <a:ea typeface="微软雅黑" panose="020B0503020204020204" pitchFamily="34" charset="-122"/>
                </a:rPr>
                <a:t>交换机仿真</a:t>
              </a:r>
              <a:endParaRPr lang="zh-CN" altLang="en-US" sz="9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4" name="矩形: 圆角 3"/>
            <p:cNvSpPr/>
            <p:nvPr/>
          </p:nvSpPr>
          <p:spPr>
            <a:xfrm>
              <a:off x="7075" y="7126"/>
              <a:ext cx="1229"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solidFill>
                    <a:schemeClr val="tx2">
                      <a:lumMod val="75000"/>
                    </a:schemeClr>
                  </a:solidFill>
                  <a:latin typeface="微软雅黑" panose="020B0503020204020204" pitchFamily="34" charset="-122"/>
                  <a:ea typeface="微软雅黑" panose="020B0503020204020204" pitchFamily="34" charset="-122"/>
                </a:rPr>
                <a:t>……</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77" name="矩形 176"/>
            <p:cNvSpPr/>
            <p:nvPr/>
          </p:nvSpPr>
          <p:spPr>
            <a:xfrm>
              <a:off x="6388" y="3235"/>
              <a:ext cx="4460" cy="4725"/>
            </a:xfrm>
            <a:prstGeom prst="rect">
              <a:avLst/>
            </a:prstGeom>
            <a:no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sp>
          <p:nvSpPr>
            <p:cNvPr id="179" name="矩形 178"/>
            <p:cNvSpPr/>
            <p:nvPr/>
          </p:nvSpPr>
          <p:spPr>
            <a:xfrm>
              <a:off x="11865" y="3354"/>
              <a:ext cx="1643" cy="4326"/>
            </a:xfrm>
            <a:prstGeom prst="rect">
              <a:avLst/>
            </a:prstGeom>
            <a:solidFill>
              <a:srgbClr val="E5F2FF"/>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t" anchorCtr="1"/>
            <a:lstStyle/>
            <a:p>
              <a:pPr algn="ctr" defTabSz="1217930"/>
              <a:r>
                <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rPr>
                <a:t>资产测绘</a:t>
              </a:r>
              <a:endPar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81" name="矩形: 圆角 3"/>
            <p:cNvSpPr/>
            <p:nvPr/>
          </p:nvSpPr>
          <p:spPr>
            <a:xfrm>
              <a:off x="12094" y="3923"/>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基础属性</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82" name="矩形: 圆角 3"/>
            <p:cNvSpPr/>
            <p:nvPr/>
          </p:nvSpPr>
          <p:spPr>
            <a:xfrm>
              <a:off x="12094" y="4389"/>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网络属性</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84" name="矩形: 圆角 3"/>
            <p:cNvSpPr/>
            <p:nvPr/>
          </p:nvSpPr>
          <p:spPr>
            <a:xfrm>
              <a:off x="12094" y="4854"/>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位置属性</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85" name="矩形: 圆角 3"/>
            <p:cNvSpPr/>
            <p:nvPr/>
          </p:nvSpPr>
          <p:spPr>
            <a:xfrm>
              <a:off x="12094" y="5320"/>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联通属性</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86" name="矩形: 圆角 3"/>
            <p:cNvSpPr/>
            <p:nvPr/>
          </p:nvSpPr>
          <p:spPr>
            <a:xfrm>
              <a:off x="12094" y="5784"/>
              <a:ext cx="1185" cy="361"/>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dirty="0">
                  <a:solidFill>
                    <a:schemeClr val="tx2">
                      <a:lumMod val="75000"/>
                    </a:schemeClr>
                  </a:solidFill>
                  <a:latin typeface="微软雅黑" panose="020B0503020204020204" pitchFamily="34" charset="-122"/>
                  <a:ea typeface="微软雅黑" panose="020B0503020204020204" pitchFamily="34" charset="-122"/>
                </a:rPr>
                <a:t>……</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87" name="流程图: 磁盘 305"/>
            <p:cNvSpPr/>
            <p:nvPr/>
          </p:nvSpPr>
          <p:spPr>
            <a:xfrm>
              <a:off x="12192" y="6875"/>
              <a:ext cx="990" cy="60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750" dirty="0">
                  <a:latin typeface="微软雅黑" panose="020B0503020204020204" pitchFamily="34" charset="-122"/>
                  <a:ea typeface="微软雅黑" panose="020B0503020204020204" pitchFamily="34" charset="-122"/>
                </a:rPr>
                <a:t>指纹库</a:t>
              </a:r>
              <a:endParaRPr lang="zh-CN" altLang="en-US" sz="750" dirty="0">
                <a:latin typeface="微软雅黑" panose="020B0503020204020204" pitchFamily="34" charset="-122"/>
                <a:ea typeface="微软雅黑" panose="020B0503020204020204" pitchFamily="34" charset="-122"/>
              </a:endParaRPr>
            </a:p>
          </p:txBody>
        </p:sp>
        <p:sp>
          <p:nvSpPr>
            <p:cNvPr id="37" name="右箭头 36"/>
            <p:cNvSpPr/>
            <p:nvPr/>
          </p:nvSpPr>
          <p:spPr>
            <a:xfrm>
              <a:off x="5744" y="3684"/>
              <a:ext cx="507" cy="227"/>
            </a:xfrm>
            <a:prstGeom prst="rightArrow">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9" name="右箭头 188"/>
            <p:cNvSpPr/>
            <p:nvPr/>
          </p:nvSpPr>
          <p:spPr>
            <a:xfrm>
              <a:off x="5718" y="7306"/>
              <a:ext cx="507" cy="227"/>
            </a:xfrm>
            <a:prstGeom prst="rightArrow">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0" name="矩形 189"/>
            <p:cNvSpPr/>
            <p:nvPr/>
          </p:nvSpPr>
          <p:spPr>
            <a:xfrm>
              <a:off x="5624" y="3899"/>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数据</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91" name="矩形 190"/>
            <p:cNvSpPr/>
            <p:nvPr/>
          </p:nvSpPr>
          <p:spPr>
            <a:xfrm>
              <a:off x="5624" y="6910"/>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数据</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92" name="矩形 191"/>
            <p:cNvSpPr/>
            <p:nvPr/>
          </p:nvSpPr>
          <p:spPr>
            <a:xfrm>
              <a:off x="11681" y="3262"/>
              <a:ext cx="2067" cy="4725"/>
            </a:xfrm>
            <a:prstGeom prst="rect">
              <a:avLst/>
            </a:prstGeom>
            <a:no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sp>
          <p:nvSpPr>
            <p:cNvPr id="193" name="右箭头 192"/>
            <p:cNvSpPr/>
            <p:nvPr/>
          </p:nvSpPr>
          <p:spPr>
            <a:xfrm>
              <a:off x="11097" y="3722"/>
              <a:ext cx="507" cy="227"/>
            </a:xfrm>
            <a:prstGeom prst="rightArrow">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4" name="右箭头 193"/>
            <p:cNvSpPr/>
            <p:nvPr/>
          </p:nvSpPr>
          <p:spPr>
            <a:xfrm>
              <a:off x="11072" y="7344"/>
              <a:ext cx="507" cy="227"/>
            </a:xfrm>
            <a:prstGeom prst="rightArrow">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5" name="矩形 194"/>
            <p:cNvSpPr/>
            <p:nvPr/>
          </p:nvSpPr>
          <p:spPr>
            <a:xfrm>
              <a:off x="10978" y="3936"/>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建模</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96" name="矩形 195"/>
            <p:cNvSpPr/>
            <p:nvPr/>
          </p:nvSpPr>
          <p:spPr>
            <a:xfrm>
              <a:off x="10978" y="6947"/>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知识</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97" name="矩形 196"/>
            <p:cNvSpPr/>
            <p:nvPr/>
          </p:nvSpPr>
          <p:spPr>
            <a:xfrm>
              <a:off x="14623" y="3354"/>
              <a:ext cx="2497" cy="4326"/>
            </a:xfrm>
            <a:prstGeom prst="rect">
              <a:avLst/>
            </a:prstGeom>
            <a:solidFill>
              <a:srgbClr val="E5F2FF"/>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t" anchorCtr="1"/>
            <a:lstStyle/>
            <a:p>
              <a:pPr algn="ctr" defTabSz="1217930"/>
              <a:r>
                <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rPr>
                <a:t>内网空间地图应用</a:t>
              </a:r>
              <a:endParaRPr lang="zh-CN" altLang="en-US" sz="1400" b="1" dirty="0">
                <a:solidFill>
                  <a:schemeClr val="tx2">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98" name="矩形: 圆角 3"/>
            <p:cNvSpPr/>
            <p:nvPr/>
          </p:nvSpPr>
          <p:spPr>
            <a:xfrm>
              <a:off x="14908" y="4205"/>
              <a:ext cx="1932" cy="343"/>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内网资产发现识别</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00" name="矩形: 圆角 3"/>
            <p:cNvSpPr/>
            <p:nvPr/>
          </p:nvSpPr>
          <p:spPr>
            <a:xfrm>
              <a:off x="14908" y="4677"/>
              <a:ext cx="1932" cy="343"/>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隔离失效预警</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01" name="矩形: 圆角 3"/>
            <p:cNvSpPr/>
            <p:nvPr/>
          </p:nvSpPr>
          <p:spPr>
            <a:xfrm>
              <a:off x="14908" y="5172"/>
              <a:ext cx="1932" cy="343"/>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私接仿冒阻断</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02" name="矩形: 圆角 3"/>
            <p:cNvSpPr/>
            <p:nvPr/>
          </p:nvSpPr>
          <p:spPr>
            <a:xfrm>
              <a:off x="14908" y="5668"/>
              <a:ext cx="1932" cy="343"/>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脆弱点管控</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03" name="矩形: 圆角 3"/>
            <p:cNvSpPr/>
            <p:nvPr/>
          </p:nvSpPr>
          <p:spPr>
            <a:xfrm>
              <a:off x="14908" y="6163"/>
              <a:ext cx="1932" cy="343"/>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台账信息补全</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04" name="矩形: 圆角 3"/>
            <p:cNvSpPr/>
            <p:nvPr/>
          </p:nvSpPr>
          <p:spPr>
            <a:xfrm>
              <a:off x="14908" y="6641"/>
              <a:ext cx="1932" cy="343"/>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网络空间挂图作战</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05" name="右箭头 204"/>
            <p:cNvSpPr/>
            <p:nvPr/>
          </p:nvSpPr>
          <p:spPr>
            <a:xfrm>
              <a:off x="13896" y="3722"/>
              <a:ext cx="507" cy="227"/>
            </a:xfrm>
            <a:prstGeom prst="rightArrow">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6" name="右箭头 205"/>
            <p:cNvSpPr/>
            <p:nvPr/>
          </p:nvSpPr>
          <p:spPr>
            <a:xfrm>
              <a:off x="13870" y="7344"/>
              <a:ext cx="507" cy="227"/>
            </a:xfrm>
            <a:prstGeom prst="rightArrow">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7" name="矩形 206"/>
            <p:cNvSpPr/>
            <p:nvPr/>
          </p:nvSpPr>
          <p:spPr>
            <a:xfrm>
              <a:off x="13776" y="3936"/>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地图</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08" name="矩形 207"/>
            <p:cNvSpPr/>
            <p:nvPr/>
          </p:nvSpPr>
          <p:spPr>
            <a:xfrm>
              <a:off x="13776" y="6947"/>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地图</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09" name="矩形 208"/>
            <p:cNvSpPr/>
            <p:nvPr/>
          </p:nvSpPr>
          <p:spPr>
            <a:xfrm>
              <a:off x="14565" y="3263"/>
              <a:ext cx="2609" cy="4725"/>
            </a:xfrm>
            <a:prstGeom prst="rect">
              <a:avLst/>
            </a:prstGeom>
            <a:no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cxnSp>
          <p:nvCxnSpPr>
            <p:cNvPr id="38" name="肘形连接符 37"/>
            <p:cNvCxnSpPr>
              <a:stCxn id="209" idx="2"/>
              <a:endCxn id="73" idx="2"/>
            </p:cNvCxnSpPr>
            <p:nvPr/>
          </p:nvCxnSpPr>
          <p:spPr>
            <a:xfrm rot="5400000" flipH="1">
              <a:off x="9583" y="1702"/>
              <a:ext cx="28" cy="12544"/>
            </a:xfrm>
            <a:prstGeom prst="bentConnector3">
              <a:avLst>
                <a:gd name="adj1" fmla="val -3946608"/>
              </a:avLst>
            </a:prstGeom>
            <a:ln w="19050">
              <a:solidFill>
                <a:srgbClr val="007ADD"/>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肘形连接符 209"/>
            <p:cNvCxnSpPr>
              <a:stCxn id="209" idx="2"/>
              <a:endCxn id="177" idx="2"/>
            </p:cNvCxnSpPr>
            <p:nvPr/>
          </p:nvCxnSpPr>
          <p:spPr>
            <a:xfrm rot="5400000" flipH="1">
              <a:off x="12230" y="4349"/>
              <a:ext cx="28" cy="7251"/>
            </a:xfrm>
            <a:prstGeom prst="bentConnector3">
              <a:avLst>
                <a:gd name="adj1" fmla="val -2662771"/>
              </a:avLst>
            </a:prstGeom>
            <a:ln w="19050">
              <a:solidFill>
                <a:srgbClr val="007ADD"/>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肘形连接符 211"/>
            <p:cNvCxnSpPr>
              <a:stCxn id="209" idx="2"/>
              <a:endCxn id="192" idx="2"/>
            </p:cNvCxnSpPr>
            <p:nvPr/>
          </p:nvCxnSpPr>
          <p:spPr>
            <a:xfrm rot="5400000" flipH="1">
              <a:off x="14291" y="6410"/>
              <a:ext cx="1" cy="3154"/>
            </a:xfrm>
            <a:prstGeom prst="bentConnector3">
              <a:avLst>
                <a:gd name="adj1" fmla="val -33667158"/>
              </a:avLst>
            </a:prstGeom>
            <a:ln w="19050">
              <a:solidFill>
                <a:srgbClr val="007ADD"/>
              </a:solidFill>
              <a:tailEnd type="triangle"/>
            </a:ln>
          </p:spPr>
          <p:style>
            <a:lnRef idx="1">
              <a:schemeClr val="accent1"/>
            </a:lnRef>
            <a:fillRef idx="0">
              <a:schemeClr val="accent1"/>
            </a:fillRef>
            <a:effectRef idx="0">
              <a:schemeClr val="accent1"/>
            </a:effectRef>
            <a:fontRef idx="minor">
              <a:schemeClr val="tx1"/>
            </a:fontRef>
          </p:style>
        </p:cxnSp>
        <p:sp>
          <p:nvSpPr>
            <p:cNvPr id="213" name="矩形 212"/>
            <p:cNvSpPr/>
            <p:nvPr/>
          </p:nvSpPr>
          <p:spPr>
            <a:xfrm>
              <a:off x="13802" y="8040"/>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迭代</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14" name="矩形 213"/>
            <p:cNvSpPr/>
            <p:nvPr/>
          </p:nvSpPr>
          <p:spPr>
            <a:xfrm>
              <a:off x="11865" y="8456"/>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迭代</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215" name="矩形 214"/>
            <p:cNvSpPr/>
            <p:nvPr/>
          </p:nvSpPr>
          <p:spPr>
            <a:xfrm>
              <a:off x="8695" y="8783"/>
              <a:ext cx="695" cy="383"/>
            </a:xfrm>
            <a:prstGeom prst="rect">
              <a:avLst/>
            </a:prstGeom>
          </p:spPr>
          <p:txBody>
            <a:bodyPr wrap="square">
              <a:spAutoFit/>
            </a:bodyP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迭代</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722767" y="4829580"/>
            <a:ext cx="11005578" cy="2187002"/>
            <a:chOff x="1174" y="7656"/>
            <a:chExt cx="17332" cy="3444"/>
          </a:xfrm>
        </p:grpSpPr>
        <p:sp>
          <p:nvSpPr>
            <p:cNvPr id="87" name="îṡľîḋé"/>
            <p:cNvSpPr/>
            <p:nvPr/>
          </p:nvSpPr>
          <p:spPr bwMode="auto">
            <a:xfrm>
              <a:off x="1833" y="9673"/>
              <a:ext cx="3701"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t>主动探测</a:t>
              </a:r>
              <a:endParaRPr lang="zh-CN" altLang="en-US" sz="1100" dirty="0"/>
            </a:p>
            <a:p>
              <a:pPr algn="ctr">
                <a:lnSpc>
                  <a:spcPct val="120000"/>
                </a:lnSpc>
              </a:pPr>
              <a:r>
                <a:rPr lang="zh-CN" altLang="en-US" sz="1100" dirty="0"/>
                <a:t>被动监测</a:t>
              </a:r>
              <a:endParaRPr lang="en-US" altLang="zh-CN" sz="1100" dirty="0"/>
            </a:p>
            <a:p>
              <a:pPr algn="ctr">
                <a:lnSpc>
                  <a:spcPct val="120000"/>
                </a:lnSpc>
              </a:pPr>
              <a:r>
                <a:rPr lang="en-US" altLang="zh-CN" sz="1100" dirty="0"/>
                <a:t>……</a:t>
              </a:r>
              <a:endParaRPr lang="en-US" altLang="zh-CN" sz="1100" dirty="0"/>
            </a:p>
          </p:txBody>
        </p:sp>
        <p:sp>
          <p:nvSpPr>
            <p:cNvPr id="100" name="ï$1îḑè"/>
            <p:cNvSpPr txBox="1"/>
            <p:nvPr/>
          </p:nvSpPr>
          <p:spPr bwMode="auto">
            <a:xfrm>
              <a:off x="1174" y="8710"/>
              <a:ext cx="2904" cy="659"/>
            </a:xfrm>
            <a:prstGeom prst="rect">
              <a:avLst/>
            </a:prstGeom>
            <a:solidFill>
              <a:srgbClr val="007ADD"/>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资产画像</a:t>
              </a:r>
              <a:endParaRPr lang="zh-CN" altLang="en-US" b="1" dirty="0">
                <a:solidFill>
                  <a:schemeClr val="bg1"/>
                </a:solidFill>
              </a:endParaRPr>
            </a:p>
          </p:txBody>
        </p:sp>
        <p:sp>
          <p:nvSpPr>
            <p:cNvPr id="102" name="iṧḻiḍé"/>
            <p:cNvSpPr/>
            <p:nvPr/>
          </p:nvSpPr>
          <p:spPr bwMode="auto">
            <a:xfrm>
              <a:off x="8676" y="9610"/>
              <a:ext cx="3701"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t>高危漏洞</a:t>
              </a:r>
              <a:r>
                <a:rPr lang="en-US" altLang="zh-CN" sz="1100" dirty="0"/>
                <a:t>/</a:t>
              </a:r>
              <a:r>
                <a:rPr lang="zh-CN" altLang="en-US" sz="1100" dirty="0"/>
                <a:t>端口</a:t>
              </a:r>
              <a:endParaRPr lang="zh-CN" altLang="en-US" sz="1100" dirty="0"/>
            </a:p>
            <a:p>
              <a:pPr algn="ctr">
                <a:lnSpc>
                  <a:spcPct val="120000"/>
                </a:lnSpc>
              </a:pPr>
              <a:r>
                <a:rPr lang="zh-CN" altLang="en-US" sz="1100" dirty="0"/>
                <a:t>漏口令</a:t>
              </a:r>
              <a:endParaRPr lang="zh-CN" altLang="en-US" sz="1100" dirty="0"/>
            </a:p>
            <a:p>
              <a:pPr algn="ctr">
                <a:lnSpc>
                  <a:spcPct val="120000"/>
                </a:lnSpc>
              </a:pPr>
              <a:r>
                <a:rPr lang="en-US" altLang="zh-CN" sz="1100" dirty="0"/>
                <a:t>.......</a:t>
              </a:r>
              <a:endParaRPr lang="en-US" altLang="zh-CN" sz="1100" dirty="0"/>
            </a:p>
          </p:txBody>
        </p:sp>
        <p:sp>
          <p:nvSpPr>
            <p:cNvPr id="103" name="íş1iḑè"/>
            <p:cNvSpPr txBox="1"/>
            <p:nvPr/>
          </p:nvSpPr>
          <p:spPr bwMode="auto">
            <a:xfrm>
              <a:off x="3628" y="9029"/>
              <a:ext cx="2570" cy="659"/>
            </a:xfrm>
            <a:prstGeom prst="rect">
              <a:avLst/>
            </a:prstGeom>
            <a:gradFill>
              <a:gsLst>
                <a:gs pos="0">
                  <a:srgbClr val="FF0000"/>
                </a:gs>
                <a:gs pos="100000">
                  <a:srgbClr val="C00000"/>
                </a:gs>
              </a:gsLst>
              <a:lin ang="420000" scaled="0"/>
            </a:gra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网络空间探测</a:t>
              </a:r>
              <a:endParaRPr lang="zh-CN" altLang="en-US" b="1" dirty="0">
                <a:solidFill>
                  <a:schemeClr val="bg1"/>
                </a:solidFill>
              </a:endParaRPr>
            </a:p>
          </p:txBody>
        </p:sp>
        <p:sp>
          <p:nvSpPr>
            <p:cNvPr id="104" name="îşľiḑé"/>
            <p:cNvSpPr/>
            <p:nvPr/>
          </p:nvSpPr>
          <p:spPr bwMode="auto">
            <a:xfrm>
              <a:off x="6441" y="9321"/>
              <a:ext cx="3701"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t>异常行为</a:t>
              </a:r>
              <a:endParaRPr lang="zh-CN" altLang="en-US" sz="1100" dirty="0"/>
            </a:p>
            <a:p>
              <a:pPr algn="ctr">
                <a:lnSpc>
                  <a:spcPct val="120000"/>
                </a:lnSpc>
              </a:pPr>
              <a:r>
                <a:rPr lang="zh-CN" altLang="en-US" sz="1100" dirty="0"/>
                <a:t>设备私接、仿冒控制</a:t>
              </a:r>
              <a:endParaRPr lang="en-US" altLang="zh-CN" sz="1100" dirty="0"/>
            </a:p>
            <a:p>
              <a:pPr algn="ctr">
                <a:lnSpc>
                  <a:spcPct val="120000"/>
                </a:lnSpc>
              </a:pPr>
              <a:r>
                <a:rPr lang="en-US" altLang="zh-CN" sz="1100" dirty="0"/>
                <a:t>……</a:t>
              </a:r>
              <a:endParaRPr lang="en-US" altLang="zh-CN" sz="1100" dirty="0"/>
            </a:p>
          </p:txBody>
        </p:sp>
        <p:sp>
          <p:nvSpPr>
            <p:cNvPr id="106" name="ïśḻiḍé"/>
            <p:cNvSpPr/>
            <p:nvPr/>
          </p:nvSpPr>
          <p:spPr bwMode="auto">
            <a:xfrm>
              <a:off x="13922" y="9608"/>
              <a:ext cx="3701" cy="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pPr>
              <a:r>
                <a:rPr lang="zh-CN" altLang="en-US" sz="1100" dirty="0"/>
                <a:t>安全准入</a:t>
              </a:r>
              <a:endParaRPr lang="zh-CN" altLang="en-US" sz="1100" dirty="0"/>
            </a:p>
            <a:p>
              <a:pPr algn="ctr">
                <a:lnSpc>
                  <a:spcPct val="120000"/>
                </a:lnSpc>
              </a:pPr>
              <a:r>
                <a:rPr lang="zh-CN" altLang="en-US" sz="1100" dirty="0"/>
                <a:t>联动作战（台账、</a:t>
              </a:r>
              <a:r>
                <a:rPr lang="en-US" altLang="zh-CN" sz="1100" dirty="0"/>
                <a:t>AD</a:t>
              </a:r>
              <a:r>
                <a:rPr lang="zh-CN" altLang="en-US" sz="1100" dirty="0"/>
                <a:t>域、态势感知）</a:t>
              </a:r>
              <a:endParaRPr lang="en-US" altLang="zh-CN" sz="1100" dirty="0"/>
            </a:p>
            <a:p>
              <a:pPr algn="ctr">
                <a:lnSpc>
                  <a:spcPct val="120000"/>
                </a:lnSpc>
              </a:pPr>
              <a:r>
                <a:rPr lang="en-US" altLang="zh-CN" sz="1100" dirty="0"/>
                <a:t>……</a:t>
              </a:r>
              <a:endParaRPr lang="en-US" altLang="zh-CN" sz="1100" dirty="0"/>
            </a:p>
          </p:txBody>
        </p:sp>
        <p:grpSp>
          <p:nvGrpSpPr>
            <p:cNvPr id="108" name="iśḷídê"/>
            <p:cNvGrpSpPr/>
            <p:nvPr/>
          </p:nvGrpSpPr>
          <p:grpSpPr>
            <a:xfrm>
              <a:off x="3333" y="7656"/>
              <a:ext cx="702" cy="702"/>
              <a:chOff x="1586811" y="2455780"/>
              <a:chExt cx="667332" cy="667330"/>
            </a:xfrm>
          </p:grpSpPr>
          <p:sp>
            <p:nvSpPr>
              <p:cNvPr id="109" name="î$1iďé"/>
              <p:cNvSpPr/>
              <p:nvPr/>
            </p:nvSpPr>
            <p:spPr>
              <a:xfrm>
                <a:off x="1586811" y="2455780"/>
                <a:ext cx="667332" cy="667330"/>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0000" lnSpcReduction="20000"/>
              </a:bodyPr>
              <a:lstStyle/>
              <a:p>
                <a:pPr algn="ctr"/>
                <a:endParaRPr lang="en-US" sz="2800" b="1" dirty="0">
                  <a:solidFill>
                    <a:schemeClr val="bg1"/>
                  </a:solidFill>
                </a:endParaRPr>
              </a:p>
            </p:txBody>
          </p:sp>
          <p:sp>
            <p:nvSpPr>
              <p:cNvPr id="110" name="isliḓè"/>
              <p:cNvSpPr/>
              <p:nvPr/>
            </p:nvSpPr>
            <p:spPr bwMode="auto">
              <a:xfrm>
                <a:off x="1760631" y="2639511"/>
                <a:ext cx="319692" cy="299866"/>
              </a:xfrm>
              <a:custGeom>
                <a:avLst/>
                <a:gdLst>
                  <a:gd name="T0" fmla="*/ 6736 w 6827"/>
                  <a:gd name="T1" fmla="*/ 91 h 6413"/>
                  <a:gd name="T2" fmla="*/ 6516 w 6827"/>
                  <a:gd name="T3" fmla="*/ 0 h 6413"/>
                  <a:gd name="T4" fmla="*/ 310 w 6827"/>
                  <a:gd name="T5" fmla="*/ 0 h 6413"/>
                  <a:gd name="T6" fmla="*/ 0 w 6827"/>
                  <a:gd name="T7" fmla="*/ 311 h 6413"/>
                  <a:gd name="T8" fmla="*/ 0 w 6827"/>
                  <a:gd name="T9" fmla="*/ 4861 h 6413"/>
                  <a:gd name="T10" fmla="*/ 310 w 6827"/>
                  <a:gd name="T11" fmla="*/ 5172 h 6413"/>
                  <a:gd name="T12" fmla="*/ 2276 w 6827"/>
                  <a:gd name="T13" fmla="*/ 5172 h 6413"/>
                  <a:gd name="T14" fmla="*/ 2276 w 6827"/>
                  <a:gd name="T15" fmla="*/ 5792 h 6413"/>
                  <a:gd name="T16" fmla="*/ 1965 w 6827"/>
                  <a:gd name="T17" fmla="*/ 5792 h 6413"/>
                  <a:gd name="T18" fmla="*/ 1655 w 6827"/>
                  <a:gd name="T19" fmla="*/ 6102 h 6413"/>
                  <a:gd name="T20" fmla="*/ 1965 w 6827"/>
                  <a:gd name="T21" fmla="*/ 6413 h 6413"/>
                  <a:gd name="T22" fmla="*/ 2586 w 6827"/>
                  <a:gd name="T23" fmla="*/ 6413 h 6413"/>
                  <a:gd name="T24" fmla="*/ 4241 w 6827"/>
                  <a:gd name="T25" fmla="*/ 6413 h 6413"/>
                  <a:gd name="T26" fmla="*/ 4861 w 6827"/>
                  <a:gd name="T27" fmla="*/ 6413 h 6413"/>
                  <a:gd name="T28" fmla="*/ 5172 w 6827"/>
                  <a:gd name="T29" fmla="*/ 6102 h 6413"/>
                  <a:gd name="T30" fmla="*/ 4861 w 6827"/>
                  <a:gd name="T31" fmla="*/ 5792 h 6413"/>
                  <a:gd name="T32" fmla="*/ 4551 w 6827"/>
                  <a:gd name="T33" fmla="*/ 5792 h 6413"/>
                  <a:gd name="T34" fmla="*/ 4551 w 6827"/>
                  <a:gd name="T35" fmla="*/ 5172 h 6413"/>
                  <a:gd name="T36" fmla="*/ 6516 w 6827"/>
                  <a:gd name="T37" fmla="*/ 5172 h 6413"/>
                  <a:gd name="T38" fmla="*/ 6827 w 6827"/>
                  <a:gd name="T39" fmla="*/ 4861 h 6413"/>
                  <a:gd name="T40" fmla="*/ 6827 w 6827"/>
                  <a:gd name="T41" fmla="*/ 310 h 6413"/>
                  <a:gd name="T42" fmla="*/ 6736 w 6827"/>
                  <a:gd name="T43" fmla="*/ 91 h 6413"/>
                  <a:gd name="T44" fmla="*/ 1862 w 6827"/>
                  <a:gd name="T45" fmla="*/ 3620 h 6413"/>
                  <a:gd name="T46" fmla="*/ 1552 w 6827"/>
                  <a:gd name="T47" fmla="*/ 3930 h 6413"/>
                  <a:gd name="T48" fmla="*/ 1241 w 6827"/>
                  <a:gd name="T49" fmla="*/ 3620 h 6413"/>
                  <a:gd name="T50" fmla="*/ 1241 w 6827"/>
                  <a:gd name="T51" fmla="*/ 2586 h 6413"/>
                  <a:gd name="T52" fmla="*/ 1552 w 6827"/>
                  <a:gd name="T53" fmla="*/ 2276 h 6413"/>
                  <a:gd name="T54" fmla="*/ 1862 w 6827"/>
                  <a:gd name="T55" fmla="*/ 2586 h 6413"/>
                  <a:gd name="T56" fmla="*/ 1862 w 6827"/>
                  <a:gd name="T57" fmla="*/ 3620 h 6413"/>
                  <a:gd name="T58" fmla="*/ 3103 w 6827"/>
                  <a:gd name="T59" fmla="*/ 3620 h 6413"/>
                  <a:gd name="T60" fmla="*/ 2793 w 6827"/>
                  <a:gd name="T61" fmla="*/ 3930 h 6413"/>
                  <a:gd name="T62" fmla="*/ 2482 w 6827"/>
                  <a:gd name="T63" fmla="*/ 3620 h 6413"/>
                  <a:gd name="T64" fmla="*/ 2482 w 6827"/>
                  <a:gd name="T65" fmla="*/ 1759 h 6413"/>
                  <a:gd name="T66" fmla="*/ 2793 w 6827"/>
                  <a:gd name="T67" fmla="*/ 1448 h 6413"/>
                  <a:gd name="T68" fmla="*/ 3103 w 6827"/>
                  <a:gd name="T69" fmla="*/ 1759 h 6413"/>
                  <a:gd name="T70" fmla="*/ 3103 w 6827"/>
                  <a:gd name="T71" fmla="*/ 3620 h 6413"/>
                  <a:gd name="T72" fmla="*/ 4344 w 6827"/>
                  <a:gd name="T73" fmla="*/ 3620 h 6413"/>
                  <a:gd name="T74" fmla="*/ 4034 w 6827"/>
                  <a:gd name="T75" fmla="*/ 3930 h 6413"/>
                  <a:gd name="T76" fmla="*/ 3724 w 6827"/>
                  <a:gd name="T77" fmla="*/ 3620 h 6413"/>
                  <a:gd name="T78" fmla="*/ 3724 w 6827"/>
                  <a:gd name="T79" fmla="*/ 2379 h 6413"/>
                  <a:gd name="T80" fmla="*/ 4034 w 6827"/>
                  <a:gd name="T81" fmla="*/ 2069 h 6413"/>
                  <a:gd name="T82" fmla="*/ 4344 w 6827"/>
                  <a:gd name="T83" fmla="*/ 2379 h 6413"/>
                  <a:gd name="T84" fmla="*/ 4344 w 6827"/>
                  <a:gd name="T85" fmla="*/ 3620 h 6413"/>
                  <a:gd name="T86" fmla="*/ 5585 w 6827"/>
                  <a:gd name="T87" fmla="*/ 3620 h 6413"/>
                  <a:gd name="T88" fmla="*/ 5275 w 6827"/>
                  <a:gd name="T89" fmla="*/ 3930 h 6413"/>
                  <a:gd name="T90" fmla="*/ 4965 w 6827"/>
                  <a:gd name="T91" fmla="*/ 3620 h 6413"/>
                  <a:gd name="T92" fmla="*/ 4965 w 6827"/>
                  <a:gd name="T93" fmla="*/ 1552 h 6413"/>
                  <a:gd name="T94" fmla="*/ 5275 w 6827"/>
                  <a:gd name="T95" fmla="*/ 1241 h 6413"/>
                  <a:gd name="T96" fmla="*/ 5585 w 6827"/>
                  <a:gd name="T97" fmla="*/ 1552 h 6413"/>
                  <a:gd name="T98" fmla="*/ 5585 w 6827"/>
                  <a:gd name="T99" fmla="*/ 3620 h 6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27" h="6413">
                    <a:moveTo>
                      <a:pt x="6736" y="91"/>
                    </a:moveTo>
                    <a:cubicBezTo>
                      <a:pt x="6678" y="33"/>
                      <a:pt x="6599" y="0"/>
                      <a:pt x="6516" y="0"/>
                    </a:cubicBezTo>
                    <a:lnTo>
                      <a:pt x="310" y="0"/>
                    </a:lnTo>
                    <a:cubicBezTo>
                      <a:pt x="139" y="0"/>
                      <a:pt x="0" y="139"/>
                      <a:pt x="0" y="311"/>
                    </a:cubicBezTo>
                    <a:lnTo>
                      <a:pt x="0" y="4861"/>
                    </a:lnTo>
                    <a:cubicBezTo>
                      <a:pt x="0" y="5033"/>
                      <a:pt x="139" y="5172"/>
                      <a:pt x="310" y="5172"/>
                    </a:cubicBezTo>
                    <a:lnTo>
                      <a:pt x="2276" y="5172"/>
                    </a:lnTo>
                    <a:lnTo>
                      <a:pt x="2276" y="5792"/>
                    </a:lnTo>
                    <a:lnTo>
                      <a:pt x="1965" y="5792"/>
                    </a:lnTo>
                    <a:cubicBezTo>
                      <a:pt x="1794" y="5792"/>
                      <a:pt x="1655" y="5931"/>
                      <a:pt x="1655" y="6102"/>
                    </a:cubicBezTo>
                    <a:cubicBezTo>
                      <a:pt x="1655" y="6274"/>
                      <a:pt x="1794" y="6413"/>
                      <a:pt x="1965" y="6413"/>
                    </a:cubicBezTo>
                    <a:lnTo>
                      <a:pt x="2586" y="6413"/>
                    </a:lnTo>
                    <a:lnTo>
                      <a:pt x="4241" y="6413"/>
                    </a:lnTo>
                    <a:lnTo>
                      <a:pt x="4861" y="6413"/>
                    </a:lnTo>
                    <a:cubicBezTo>
                      <a:pt x="5033" y="6413"/>
                      <a:pt x="5172" y="6274"/>
                      <a:pt x="5172" y="6102"/>
                    </a:cubicBezTo>
                    <a:cubicBezTo>
                      <a:pt x="5172" y="5931"/>
                      <a:pt x="5033" y="5792"/>
                      <a:pt x="4861" y="5792"/>
                    </a:cubicBezTo>
                    <a:lnTo>
                      <a:pt x="4551" y="5792"/>
                    </a:lnTo>
                    <a:lnTo>
                      <a:pt x="4551" y="5172"/>
                    </a:lnTo>
                    <a:lnTo>
                      <a:pt x="6516" y="5172"/>
                    </a:lnTo>
                    <a:cubicBezTo>
                      <a:pt x="6688" y="5172"/>
                      <a:pt x="6827" y="5033"/>
                      <a:pt x="6827" y="4861"/>
                    </a:cubicBezTo>
                    <a:lnTo>
                      <a:pt x="6827" y="310"/>
                    </a:lnTo>
                    <a:cubicBezTo>
                      <a:pt x="6827" y="228"/>
                      <a:pt x="6794" y="149"/>
                      <a:pt x="6736" y="91"/>
                    </a:cubicBezTo>
                    <a:close/>
                    <a:moveTo>
                      <a:pt x="1862" y="3620"/>
                    </a:moveTo>
                    <a:cubicBezTo>
                      <a:pt x="1862" y="3791"/>
                      <a:pt x="1723" y="3930"/>
                      <a:pt x="1552" y="3930"/>
                    </a:cubicBezTo>
                    <a:cubicBezTo>
                      <a:pt x="1380" y="3930"/>
                      <a:pt x="1241" y="3791"/>
                      <a:pt x="1241" y="3620"/>
                    </a:cubicBezTo>
                    <a:lnTo>
                      <a:pt x="1241" y="2586"/>
                    </a:lnTo>
                    <a:cubicBezTo>
                      <a:pt x="1241" y="2415"/>
                      <a:pt x="1380" y="2276"/>
                      <a:pt x="1552" y="2276"/>
                    </a:cubicBezTo>
                    <a:cubicBezTo>
                      <a:pt x="1723" y="2276"/>
                      <a:pt x="1862" y="2415"/>
                      <a:pt x="1862" y="2586"/>
                    </a:cubicBezTo>
                    <a:lnTo>
                      <a:pt x="1862" y="3620"/>
                    </a:lnTo>
                    <a:close/>
                    <a:moveTo>
                      <a:pt x="3103" y="3620"/>
                    </a:moveTo>
                    <a:cubicBezTo>
                      <a:pt x="3103" y="3791"/>
                      <a:pt x="2964" y="3930"/>
                      <a:pt x="2793" y="3930"/>
                    </a:cubicBezTo>
                    <a:cubicBezTo>
                      <a:pt x="2621" y="3930"/>
                      <a:pt x="2482" y="3791"/>
                      <a:pt x="2482" y="3620"/>
                    </a:cubicBezTo>
                    <a:lnTo>
                      <a:pt x="2482" y="1759"/>
                    </a:lnTo>
                    <a:cubicBezTo>
                      <a:pt x="2482" y="1587"/>
                      <a:pt x="2621" y="1448"/>
                      <a:pt x="2793" y="1448"/>
                    </a:cubicBezTo>
                    <a:cubicBezTo>
                      <a:pt x="2964" y="1448"/>
                      <a:pt x="3103" y="1587"/>
                      <a:pt x="3103" y="1759"/>
                    </a:cubicBezTo>
                    <a:lnTo>
                      <a:pt x="3103" y="3620"/>
                    </a:lnTo>
                    <a:close/>
                    <a:moveTo>
                      <a:pt x="4344" y="3620"/>
                    </a:moveTo>
                    <a:cubicBezTo>
                      <a:pt x="4344" y="3791"/>
                      <a:pt x="4205" y="3930"/>
                      <a:pt x="4034" y="3930"/>
                    </a:cubicBezTo>
                    <a:cubicBezTo>
                      <a:pt x="3863" y="3930"/>
                      <a:pt x="3724" y="3791"/>
                      <a:pt x="3724" y="3620"/>
                    </a:cubicBezTo>
                    <a:lnTo>
                      <a:pt x="3724" y="2379"/>
                    </a:lnTo>
                    <a:cubicBezTo>
                      <a:pt x="3724" y="2208"/>
                      <a:pt x="3863" y="2069"/>
                      <a:pt x="4034" y="2069"/>
                    </a:cubicBezTo>
                    <a:cubicBezTo>
                      <a:pt x="4205" y="2069"/>
                      <a:pt x="4344" y="2208"/>
                      <a:pt x="4344" y="2379"/>
                    </a:cubicBezTo>
                    <a:lnTo>
                      <a:pt x="4344" y="3620"/>
                    </a:lnTo>
                    <a:close/>
                    <a:moveTo>
                      <a:pt x="5585" y="3620"/>
                    </a:moveTo>
                    <a:cubicBezTo>
                      <a:pt x="5585" y="3791"/>
                      <a:pt x="5447" y="3930"/>
                      <a:pt x="5275" y="3930"/>
                    </a:cubicBezTo>
                    <a:cubicBezTo>
                      <a:pt x="5104" y="3930"/>
                      <a:pt x="4965" y="3791"/>
                      <a:pt x="4965" y="3620"/>
                    </a:cubicBezTo>
                    <a:lnTo>
                      <a:pt x="4965" y="1552"/>
                    </a:lnTo>
                    <a:cubicBezTo>
                      <a:pt x="4965" y="1380"/>
                      <a:pt x="5104" y="1241"/>
                      <a:pt x="5275" y="1241"/>
                    </a:cubicBezTo>
                    <a:cubicBezTo>
                      <a:pt x="5447" y="1241"/>
                      <a:pt x="5585" y="1380"/>
                      <a:pt x="5585" y="1552"/>
                    </a:cubicBezTo>
                    <a:lnTo>
                      <a:pt x="5585" y="3620"/>
                    </a:lnTo>
                    <a:close/>
                  </a:path>
                </a:pathLst>
              </a:custGeom>
              <a:solidFill>
                <a:srgbClr val="007ADD"/>
              </a:solidFill>
              <a:ln>
                <a:noFill/>
              </a:ln>
            </p:spPr>
            <p:txBody>
              <a:bodyPr/>
              <a:lstStyle/>
              <a:p>
                <a:endParaRPr lang="zh-CN" altLang="en-US"/>
              </a:p>
            </p:txBody>
          </p:sp>
        </p:grpSp>
        <p:grpSp>
          <p:nvGrpSpPr>
            <p:cNvPr id="111" name="ïSḻïdê"/>
            <p:cNvGrpSpPr/>
            <p:nvPr/>
          </p:nvGrpSpPr>
          <p:grpSpPr>
            <a:xfrm>
              <a:off x="9122" y="7777"/>
              <a:ext cx="702" cy="702"/>
              <a:chOff x="1586811" y="2455780"/>
              <a:chExt cx="667332" cy="667330"/>
            </a:xfrm>
          </p:grpSpPr>
          <p:sp>
            <p:nvSpPr>
              <p:cNvPr id="113" name="iSlïḓe"/>
              <p:cNvSpPr/>
              <p:nvPr/>
            </p:nvSpPr>
            <p:spPr>
              <a:xfrm>
                <a:off x="1586811" y="2455780"/>
                <a:ext cx="667332" cy="66733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0000" lnSpcReduction="20000"/>
              </a:bodyPr>
              <a:lstStyle/>
              <a:p>
                <a:pPr algn="ctr"/>
                <a:endParaRPr lang="en-US" sz="2800" b="1" dirty="0">
                  <a:solidFill>
                    <a:schemeClr val="bg1"/>
                  </a:solidFill>
                </a:endParaRPr>
              </a:p>
            </p:txBody>
          </p:sp>
          <p:sp>
            <p:nvSpPr>
              <p:cNvPr id="115" name="íṥľîḍè"/>
              <p:cNvSpPr/>
              <p:nvPr/>
            </p:nvSpPr>
            <p:spPr bwMode="auto">
              <a:xfrm>
                <a:off x="1760673" y="2629599"/>
                <a:ext cx="319608" cy="319692"/>
              </a:xfrm>
              <a:custGeom>
                <a:avLst/>
                <a:gdLst>
                  <a:gd name="T0" fmla="*/ 7651 w 7964"/>
                  <a:gd name="T1" fmla="*/ 2432 h 7964"/>
                  <a:gd name="T2" fmla="*/ 6798 w 7964"/>
                  <a:gd name="T3" fmla="*/ 1166 h 7964"/>
                  <a:gd name="T4" fmla="*/ 5532 w 7964"/>
                  <a:gd name="T5" fmla="*/ 313 h 7964"/>
                  <a:gd name="T6" fmla="*/ 3982 w 7964"/>
                  <a:gd name="T7" fmla="*/ 0 h 7964"/>
                  <a:gd name="T8" fmla="*/ 2432 w 7964"/>
                  <a:gd name="T9" fmla="*/ 313 h 7964"/>
                  <a:gd name="T10" fmla="*/ 1166 w 7964"/>
                  <a:gd name="T11" fmla="*/ 1166 h 7964"/>
                  <a:gd name="T12" fmla="*/ 313 w 7964"/>
                  <a:gd name="T13" fmla="*/ 2432 h 7964"/>
                  <a:gd name="T14" fmla="*/ 0 w 7964"/>
                  <a:gd name="T15" fmla="*/ 3982 h 7964"/>
                  <a:gd name="T16" fmla="*/ 313 w 7964"/>
                  <a:gd name="T17" fmla="*/ 5532 h 7964"/>
                  <a:gd name="T18" fmla="*/ 1166 w 7964"/>
                  <a:gd name="T19" fmla="*/ 6798 h 7964"/>
                  <a:gd name="T20" fmla="*/ 2432 w 7964"/>
                  <a:gd name="T21" fmla="*/ 7651 h 7964"/>
                  <a:gd name="T22" fmla="*/ 3982 w 7964"/>
                  <a:gd name="T23" fmla="*/ 7964 h 7964"/>
                  <a:gd name="T24" fmla="*/ 5532 w 7964"/>
                  <a:gd name="T25" fmla="*/ 7651 h 7964"/>
                  <a:gd name="T26" fmla="*/ 6798 w 7964"/>
                  <a:gd name="T27" fmla="*/ 6798 h 7964"/>
                  <a:gd name="T28" fmla="*/ 7651 w 7964"/>
                  <a:gd name="T29" fmla="*/ 5532 h 7964"/>
                  <a:gd name="T30" fmla="*/ 7964 w 7964"/>
                  <a:gd name="T31" fmla="*/ 3982 h 7964"/>
                  <a:gd name="T32" fmla="*/ 7651 w 7964"/>
                  <a:gd name="T33" fmla="*/ 2432 h 7964"/>
                  <a:gd name="T34" fmla="*/ 2667 w 7964"/>
                  <a:gd name="T35" fmla="*/ 2870 h 7964"/>
                  <a:gd name="T36" fmla="*/ 2882 w 7964"/>
                  <a:gd name="T37" fmla="*/ 2741 h 7964"/>
                  <a:gd name="T38" fmla="*/ 5082 w 7964"/>
                  <a:gd name="T39" fmla="*/ 2741 h 7964"/>
                  <a:gd name="T40" fmla="*/ 5296 w 7964"/>
                  <a:gd name="T41" fmla="*/ 2870 h 7964"/>
                  <a:gd name="T42" fmla="*/ 5326 w 7964"/>
                  <a:gd name="T43" fmla="*/ 2989 h 7964"/>
                  <a:gd name="T44" fmla="*/ 5288 w 7964"/>
                  <a:gd name="T45" fmla="*/ 3123 h 7964"/>
                  <a:gd name="T46" fmla="*/ 4188 w 7964"/>
                  <a:gd name="T47" fmla="*/ 4861 h 7964"/>
                  <a:gd name="T48" fmla="*/ 3982 w 7964"/>
                  <a:gd name="T49" fmla="*/ 4975 h 7964"/>
                  <a:gd name="T50" fmla="*/ 3776 w 7964"/>
                  <a:gd name="T51" fmla="*/ 4861 h 7964"/>
                  <a:gd name="T52" fmla="*/ 2676 w 7964"/>
                  <a:gd name="T53" fmla="*/ 3123 h 7964"/>
                  <a:gd name="T54" fmla="*/ 2637 w 7964"/>
                  <a:gd name="T55" fmla="*/ 2989 h 7964"/>
                  <a:gd name="T56" fmla="*/ 2667 w 7964"/>
                  <a:gd name="T57" fmla="*/ 2870 h 7964"/>
                  <a:gd name="T58" fmla="*/ 5204 w 7964"/>
                  <a:gd name="T59" fmla="*/ 5223 h 7964"/>
                  <a:gd name="T60" fmla="*/ 2760 w 7964"/>
                  <a:gd name="T61" fmla="*/ 5223 h 7964"/>
                  <a:gd name="T62" fmla="*/ 2637 w 7964"/>
                  <a:gd name="T63" fmla="*/ 5100 h 7964"/>
                  <a:gd name="T64" fmla="*/ 2760 w 7964"/>
                  <a:gd name="T65" fmla="*/ 4977 h 7964"/>
                  <a:gd name="T66" fmla="*/ 5204 w 7964"/>
                  <a:gd name="T67" fmla="*/ 4977 h 7964"/>
                  <a:gd name="T68" fmla="*/ 5326 w 7964"/>
                  <a:gd name="T69" fmla="*/ 5100 h 7964"/>
                  <a:gd name="T70" fmla="*/ 5204 w 7964"/>
                  <a:gd name="T71" fmla="*/ 5223 h 7964"/>
                  <a:gd name="T72" fmla="*/ 5082 w 7964"/>
                  <a:gd name="T73" fmla="*/ 2989 h 7964"/>
                  <a:gd name="T74" fmla="*/ 2882 w 7964"/>
                  <a:gd name="T75" fmla="*/ 2989 h 7964"/>
                  <a:gd name="T76" fmla="*/ 3982 w 7964"/>
                  <a:gd name="T77" fmla="*/ 4727 h 7964"/>
                  <a:gd name="T78" fmla="*/ 5082 w 7964"/>
                  <a:gd name="T79" fmla="*/ 2989 h 7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64" h="7964">
                    <a:moveTo>
                      <a:pt x="7651" y="2432"/>
                    </a:moveTo>
                    <a:cubicBezTo>
                      <a:pt x="7451" y="1958"/>
                      <a:pt x="7164" y="1532"/>
                      <a:pt x="6798" y="1166"/>
                    </a:cubicBezTo>
                    <a:cubicBezTo>
                      <a:pt x="6432" y="800"/>
                      <a:pt x="6006" y="513"/>
                      <a:pt x="5532" y="313"/>
                    </a:cubicBezTo>
                    <a:cubicBezTo>
                      <a:pt x="5041" y="105"/>
                      <a:pt x="4520" y="0"/>
                      <a:pt x="3982" y="0"/>
                    </a:cubicBezTo>
                    <a:cubicBezTo>
                      <a:pt x="3444" y="0"/>
                      <a:pt x="2923" y="105"/>
                      <a:pt x="2432" y="313"/>
                    </a:cubicBezTo>
                    <a:cubicBezTo>
                      <a:pt x="1958" y="513"/>
                      <a:pt x="1532" y="800"/>
                      <a:pt x="1166" y="1166"/>
                    </a:cubicBezTo>
                    <a:cubicBezTo>
                      <a:pt x="800" y="1532"/>
                      <a:pt x="513" y="1958"/>
                      <a:pt x="313" y="2432"/>
                    </a:cubicBezTo>
                    <a:cubicBezTo>
                      <a:pt x="105" y="2923"/>
                      <a:pt x="0" y="3444"/>
                      <a:pt x="0" y="3982"/>
                    </a:cubicBezTo>
                    <a:cubicBezTo>
                      <a:pt x="0" y="4520"/>
                      <a:pt x="105" y="5041"/>
                      <a:pt x="313" y="5532"/>
                    </a:cubicBezTo>
                    <a:cubicBezTo>
                      <a:pt x="513" y="6006"/>
                      <a:pt x="800" y="6432"/>
                      <a:pt x="1166" y="6798"/>
                    </a:cubicBezTo>
                    <a:cubicBezTo>
                      <a:pt x="1532" y="7164"/>
                      <a:pt x="1958" y="7451"/>
                      <a:pt x="2432" y="7651"/>
                    </a:cubicBezTo>
                    <a:cubicBezTo>
                      <a:pt x="2923" y="7859"/>
                      <a:pt x="3444" y="7964"/>
                      <a:pt x="3982" y="7964"/>
                    </a:cubicBezTo>
                    <a:cubicBezTo>
                      <a:pt x="4520" y="7964"/>
                      <a:pt x="5041" y="7859"/>
                      <a:pt x="5532" y="7651"/>
                    </a:cubicBezTo>
                    <a:cubicBezTo>
                      <a:pt x="6006" y="7451"/>
                      <a:pt x="6432" y="7164"/>
                      <a:pt x="6798" y="6798"/>
                    </a:cubicBezTo>
                    <a:cubicBezTo>
                      <a:pt x="7164" y="6432"/>
                      <a:pt x="7451" y="6006"/>
                      <a:pt x="7651" y="5532"/>
                    </a:cubicBezTo>
                    <a:cubicBezTo>
                      <a:pt x="7859" y="5041"/>
                      <a:pt x="7964" y="4520"/>
                      <a:pt x="7964" y="3982"/>
                    </a:cubicBezTo>
                    <a:cubicBezTo>
                      <a:pt x="7964" y="3444"/>
                      <a:pt x="7859" y="2923"/>
                      <a:pt x="7651" y="2432"/>
                    </a:cubicBezTo>
                    <a:close/>
                    <a:moveTo>
                      <a:pt x="2667" y="2870"/>
                    </a:moveTo>
                    <a:cubicBezTo>
                      <a:pt x="2710" y="2791"/>
                      <a:pt x="2792" y="2741"/>
                      <a:pt x="2882" y="2741"/>
                    </a:cubicBezTo>
                    <a:lnTo>
                      <a:pt x="5082" y="2741"/>
                    </a:lnTo>
                    <a:cubicBezTo>
                      <a:pt x="5171" y="2741"/>
                      <a:pt x="5254" y="2791"/>
                      <a:pt x="5296" y="2870"/>
                    </a:cubicBezTo>
                    <a:cubicBezTo>
                      <a:pt x="5317" y="2907"/>
                      <a:pt x="5326" y="2948"/>
                      <a:pt x="5326" y="2989"/>
                    </a:cubicBezTo>
                    <a:cubicBezTo>
                      <a:pt x="5326" y="3036"/>
                      <a:pt x="5313" y="3083"/>
                      <a:pt x="5288" y="3123"/>
                    </a:cubicBezTo>
                    <a:lnTo>
                      <a:pt x="4188" y="4861"/>
                    </a:lnTo>
                    <a:cubicBezTo>
                      <a:pt x="4143" y="4932"/>
                      <a:pt x="4065" y="4975"/>
                      <a:pt x="3982" y="4975"/>
                    </a:cubicBezTo>
                    <a:cubicBezTo>
                      <a:pt x="3899" y="4975"/>
                      <a:pt x="3821" y="4932"/>
                      <a:pt x="3776" y="4861"/>
                    </a:cubicBezTo>
                    <a:lnTo>
                      <a:pt x="2676" y="3123"/>
                    </a:lnTo>
                    <a:cubicBezTo>
                      <a:pt x="2650" y="3083"/>
                      <a:pt x="2637" y="3036"/>
                      <a:pt x="2637" y="2989"/>
                    </a:cubicBezTo>
                    <a:cubicBezTo>
                      <a:pt x="2637" y="2948"/>
                      <a:pt x="2647" y="2907"/>
                      <a:pt x="2667" y="2870"/>
                    </a:cubicBezTo>
                    <a:close/>
                    <a:moveTo>
                      <a:pt x="5204" y="5223"/>
                    </a:moveTo>
                    <a:lnTo>
                      <a:pt x="2760" y="5223"/>
                    </a:lnTo>
                    <a:cubicBezTo>
                      <a:pt x="2692" y="5223"/>
                      <a:pt x="2637" y="5168"/>
                      <a:pt x="2637" y="5100"/>
                    </a:cubicBezTo>
                    <a:cubicBezTo>
                      <a:pt x="2638" y="5032"/>
                      <a:pt x="2692" y="4977"/>
                      <a:pt x="2760" y="4977"/>
                    </a:cubicBezTo>
                    <a:lnTo>
                      <a:pt x="5204" y="4977"/>
                    </a:lnTo>
                    <a:cubicBezTo>
                      <a:pt x="5271" y="4977"/>
                      <a:pt x="5326" y="5032"/>
                      <a:pt x="5326" y="5100"/>
                    </a:cubicBezTo>
                    <a:cubicBezTo>
                      <a:pt x="5326" y="5168"/>
                      <a:pt x="5271" y="5223"/>
                      <a:pt x="5204" y="5223"/>
                    </a:cubicBezTo>
                    <a:close/>
                    <a:moveTo>
                      <a:pt x="5082" y="2989"/>
                    </a:moveTo>
                    <a:lnTo>
                      <a:pt x="2882" y="2989"/>
                    </a:lnTo>
                    <a:lnTo>
                      <a:pt x="3982" y="4727"/>
                    </a:lnTo>
                    <a:lnTo>
                      <a:pt x="5082" y="2989"/>
                    </a:lnTo>
                    <a:close/>
                  </a:path>
                </a:pathLst>
              </a:custGeom>
              <a:solidFill>
                <a:srgbClr val="F21414"/>
              </a:solidFill>
              <a:ln>
                <a:noFill/>
              </a:ln>
            </p:spPr>
            <p:txBody>
              <a:bodyPr/>
              <a:lstStyle/>
              <a:p>
                <a:endParaRPr lang="zh-CN" altLang="en-US"/>
              </a:p>
            </p:txBody>
          </p:sp>
        </p:grpSp>
        <p:grpSp>
          <p:nvGrpSpPr>
            <p:cNvPr id="119" name="iSlîḋè"/>
            <p:cNvGrpSpPr/>
            <p:nvPr/>
          </p:nvGrpSpPr>
          <p:grpSpPr>
            <a:xfrm>
              <a:off x="15533" y="7777"/>
              <a:ext cx="702" cy="702"/>
              <a:chOff x="1586811" y="2455780"/>
              <a:chExt cx="667332" cy="667330"/>
            </a:xfrm>
          </p:grpSpPr>
          <p:sp>
            <p:nvSpPr>
              <p:cNvPr id="120" name="íṧliḍê"/>
              <p:cNvSpPr/>
              <p:nvPr/>
            </p:nvSpPr>
            <p:spPr>
              <a:xfrm>
                <a:off x="1586811" y="2455780"/>
                <a:ext cx="667332" cy="667330"/>
              </a:xfrm>
              <a:prstGeom prst="ellipse">
                <a:avLst/>
              </a:prstGeom>
              <a:solidFill>
                <a:schemeClr val="bg1"/>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60000" lnSpcReduction="20000"/>
              </a:bodyPr>
              <a:lstStyle/>
              <a:p>
                <a:pPr algn="ctr"/>
                <a:endParaRPr lang="en-US" sz="2800" b="1" dirty="0">
                  <a:solidFill>
                    <a:schemeClr val="bg1"/>
                  </a:solidFill>
                </a:endParaRPr>
              </a:p>
            </p:txBody>
          </p:sp>
          <p:sp>
            <p:nvSpPr>
              <p:cNvPr id="121" name="ïš1iḍê"/>
              <p:cNvSpPr/>
              <p:nvPr/>
            </p:nvSpPr>
            <p:spPr bwMode="auto">
              <a:xfrm>
                <a:off x="1764396" y="2629599"/>
                <a:ext cx="312163" cy="319692"/>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FF0000"/>
              </a:solidFill>
              <a:ln>
                <a:noFill/>
              </a:ln>
            </p:spPr>
            <p:txBody>
              <a:bodyPr/>
              <a:lstStyle/>
              <a:p>
                <a:endParaRPr lang="zh-CN" altLang="en-US"/>
              </a:p>
            </p:txBody>
          </p:sp>
        </p:grpSp>
        <p:sp>
          <p:nvSpPr>
            <p:cNvPr id="122" name="ï$1îḑè"/>
            <p:cNvSpPr txBox="1"/>
            <p:nvPr/>
          </p:nvSpPr>
          <p:spPr bwMode="auto">
            <a:xfrm>
              <a:off x="6859" y="8660"/>
              <a:ext cx="2904" cy="659"/>
            </a:xfrm>
            <a:prstGeom prst="rect">
              <a:avLst/>
            </a:prstGeom>
            <a:solidFill>
              <a:srgbClr val="0C75EC"/>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攻击面管理</a:t>
              </a:r>
              <a:endParaRPr lang="zh-CN" altLang="en-US" b="1" dirty="0">
                <a:solidFill>
                  <a:schemeClr val="bg1"/>
                </a:solidFill>
              </a:endParaRPr>
            </a:p>
          </p:txBody>
        </p:sp>
        <p:sp>
          <p:nvSpPr>
            <p:cNvPr id="123" name="íş1iḑè"/>
            <p:cNvSpPr txBox="1"/>
            <p:nvPr/>
          </p:nvSpPr>
          <p:spPr bwMode="auto">
            <a:xfrm>
              <a:off x="9315" y="8956"/>
              <a:ext cx="2570" cy="659"/>
            </a:xfrm>
            <a:prstGeom prst="rect">
              <a:avLst/>
            </a:prstGeom>
            <a:gradFill>
              <a:gsLst>
                <a:gs pos="0">
                  <a:srgbClr val="FF0000"/>
                </a:gs>
                <a:gs pos="100000">
                  <a:srgbClr val="C00000"/>
                </a:gs>
              </a:gsLst>
              <a:lin ang="420000" scaled="0"/>
            </a:gra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脆弱点识别</a:t>
              </a:r>
              <a:endParaRPr lang="zh-CN" altLang="en-US" b="1" dirty="0">
                <a:solidFill>
                  <a:schemeClr val="bg1"/>
                </a:solidFill>
              </a:endParaRPr>
            </a:p>
          </p:txBody>
        </p:sp>
        <p:sp>
          <p:nvSpPr>
            <p:cNvPr id="124" name="ï$1îḑè"/>
            <p:cNvSpPr txBox="1"/>
            <p:nvPr/>
          </p:nvSpPr>
          <p:spPr bwMode="auto">
            <a:xfrm>
              <a:off x="13522" y="8629"/>
              <a:ext cx="2904" cy="659"/>
            </a:xfrm>
            <a:prstGeom prst="rect">
              <a:avLst/>
            </a:prstGeom>
            <a:solidFill>
              <a:srgbClr val="007ADD"/>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挂图</a:t>
              </a:r>
              <a:r>
                <a:rPr lang="zh-CN" altLang="en-US" b="1" dirty="0">
                  <a:solidFill>
                    <a:schemeClr val="bg1"/>
                  </a:solidFill>
                </a:rPr>
                <a:t>作战</a:t>
              </a:r>
              <a:endParaRPr lang="zh-CN" altLang="en-US" b="1" dirty="0">
                <a:solidFill>
                  <a:schemeClr val="bg1"/>
                </a:solidFill>
              </a:endParaRPr>
            </a:p>
          </p:txBody>
        </p:sp>
        <p:sp>
          <p:nvSpPr>
            <p:cNvPr id="125" name="íş1iḑè"/>
            <p:cNvSpPr txBox="1"/>
            <p:nvPr/>
          </p:nvSpPr>
          <p:spPr bwMode="auto">
            <a:xfrm>
              <a:off x="15936" y="8956"/>
              <a:ext cx="2570" cy="659"/>
            </a:xfrm>
            <a:prstGeom prst="rect">
              <a:avLst/>
            </a:prstGeom>
            <a:gradFill>
              <a:gsLst>
                <a:gs pos="0">
                  <a:srgbClr val="FF0000"/>
                </a:gs>
                <a:gs pos="100000">
                  <a:srgbClr val="C00000"/>
                </a:gs>
              </a:gsLst>
              <a:lin ang="420000" scaled="0"/>
            </a:gra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pPr>
              <a:r>
                <a:rPr lang="zh-CN" altLang="en-US" b="1" dirty="0">
                  <a:solidFill>
                    <a:schemeClr val="bg1"/>
                  </a:solidFill>
                </a:rPr>
                <a:t>联防</a:t>
              </a:r>
              <a:r>
                <a:rPr lang="zh-CN" altLang="en-US" b="1" dirty="0">
                  <a:solidFill>
                    <a:schemeClr val="bg1"/>
                  </a:solidFill>
                </a:rPr>
                <a:t>联控</a:t>
              </a:r>
              <a:endParaRPr lang="zh-CN" altLang="en-US" b="1" dirty="0">
                <a:solidFill>
                  <a:schemeClr val="bg1"/>
                </a:solidFill>
              </a:endParaRPr>
            </a:p>
          </p:txBody>
        </p:sp>
      </p:grpSp>
      <p:sp>
        <p:nvSpPr>
          <p:cNvPr id="40" name="矩形 39"/>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41" name="文本框 40"/>
          <p:cNvSpPr txBox="1"/>
          <p:nvPr/>
        </p:nvSpPr>
        <p:spPr>
          <a:xfrm>
            <a:off x="251012" y="259287"/>
            <a:ext cx="7656904"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网络空间测绘系统设计</a:t>
            </a:r>
            <a:endParaRPr lang="zh-CN" altLang="en-US" dirty="0">
              <a:solidFill>
                <a:srgbClr val="007ADD"/>
              </a:solidFill>
              <a:sym typeface="+mn-ea"/>
            </a:endParaRPr>
          </a:p>
        </p:txBody>
      </p:sp>
      <p:pic>
        <p:nvPicPr>
          <p:cNvPr id="39" name="图片 38"/>
          <p:cNvPicPr>
            <a:picLocks noChangeAspect="1"/>
          </p:cNvPicPr>
          <p:nvPr/>
        </p:nvPicPr>
        <p:blipFill>
          <a:blip r:embed="rId1"/>
          <a:stretch>
            <a:fillRect/>
          </a:stretch>
        </p:blipFill>
        <p:spPr>
          <a:xfrm>
            <a:off x="10531220" y="413513"/>
            <a:ext cx="1438043" cy="485434"/>
          </a:xfrm>
          <a:prstGeom prst="rect">
            <a:avLst/>
          </a:prstGeom>
        </p:spPr>
      </p:pic>
    </p:spTree>
    <p:custDataLst>
      <p:tags r:id="rId2"/>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41" name="文本框 40"/>
          <p:cNvSpPr txBox="1"/>
          <p:nvPr/>
        </p:nvSpPr>
        <p:spPr>
          <a:xfrm>
            <a:off x="248472" y="240872"/>
            <a:ext cx="7656904"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网络空间测绘系统</a:t>
            </a:r>
            <a:r>
              <a:rPr lang="zh-CN" altLang="en-US" dirty="0">
                <a:solidFill>
                  <a:srgbClr val="007ADD"/>
                </a:solidFill>
                <a:sym typeface="+mn-ea"/>
              </a:rPr>
              <a:t>部署</a:t>
            </a:r>
            <a:endParaRPr lang="zh-CN" altLang="en-US" dirty="0">
              <a:solidFill>
                <a:srgbClr val="007ADD"/>
              </a:solidFill>
              <a:sym typeface="+mn-ea"/>
            </a:endParaRPr>
          </a:p>
        </p:txBody>
      </p:sp>
      <p:pic>
        <p:nvPicPr>
          <p:cNvPr id="39" name="图片 38"/>
          <p:cNvPicPr>
            <a:picLocks noChangeAspect="1"/>
          </p:cNvPicPr>
          <p:nvPr/>
        </p:nvPicPr>
        <p:blipFill>
          <a:blip r:embed="rId1"/>
          <a:stretch>
            <a:fillRect/>
          </a:stretch>
        </p:blipFill>
        <p:spPr>
          <a:xfrm>
            <a:off x="10531220" y="413513"/>
            <a:ext cx="1438043" cy="485434"/>
          </a:xfrm>
          <a:prstGeom prst="rect">
            <a:avLst/>
          </a:prstGeom>
        </p:spPr>
      </p:pic>
      <p:cxnSp>
        <p:nvCxnSpPr>
          <p:cNvPr id="141" name="直接连接符 140"/>
          <p:cNvCxnSpPr/>
          <p:nvPr/>
        </p:nvCxnSpPr>
        <p:spPr>
          <a:xfrm>
            <a:off x="864010" y="765050"/>
            <a:ext cx="10447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327660" y="988695"/>
            <a:ext cx="6224905" cy="2862580"/>
          </a:xfrm>
          <a:prstGeom prst="roundRect">
            <a:avLst/>
          </a:prstGeom>
          <a:noFill/>
          <a:ln w="12700">
            <a:solidFill>
              <a:srgbClr val="91C200"/>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3" name="圆角矩形 2"/>
          <p:cNvSpPr/>
          <p:nvPr/>
        </p:nvSpPr>
        <p:spPr>
          <a:xfrm>
            <a:off x="327025" y="4378960"/>
            <a:ext cx="6224905" cy="2379980"/>
          </a:xfrm>
          <a:prstGeom prst="roundRect">
            <a:avLst/>
          </a:prstGeom>
          <a:noFill/>
          <a:ln w="12700">
            <a:solidFill>
              <a:srgbClr val="91C200"/>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64235" y="962660"/>
            <a:ext cx="1323340" cy="306705"/>
          </a:xfrm>
          <a:prstGeom prst="rect">
            <a:avLst/>
          </a:prstGeom>
          <a:noFill/>
        </p:spPr>
        <p:txBody>
          <a:bodyPr wrap="square" rtlCol="0">
            <a:spAutoFit/>
          </a:bodyPr>
          <a:p>
            <a:r>
              <a:rPr lang="zh-CN" altLang="en-US" sz="1400" b="1" dirty="0">
                <a:solidFill>
                  <a:schemeClr val="tx1"/>
                </a:solidFill>
                <a:latin typeface="微软雅黑" panose="020B0503020204020204" pitchFamily="34" charset="-122"/>
                <a:ea typeface="微软雅黑" panose="020B0503020204020204" pitchFamily="34" charset="-122"/>
              </a:rPr>
              <a:t>分行核心机房</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864235" y="4502785"/>
            <a:ext cx="1323340" cy="306705"/>
          </a:xfrm>
          <a:prstGeom prst="rect">
            <a:avLst/>
          </a:prstGeom>
          <a:noFill/>
        </p:spPr>
        <p:txBody>
          <a:bodyPr wrap="square" rtlCol="0">
            <a:spAutoFit/>
          </a:bodyPr>
          <a:p>
            <a:r>
              <a:rPr lang="zh-CN" altLang="en-US" sz="1400" b="1" dirty="0">
                <a:solidFill>
                  <a:schemeClr val="tx1"/>
                </a:solidFill>
                <a:latin typeface="微软雅黑" panose="020B0503020204020204" pitchFamily="34" charset="-122"/>
                <a:ea typeface="微软雅黑" panose="020B0503020204020204" pitchFamily="34" charset="-122"/>
              </a:rPr>
              <a:t>支行</a:t>
            </a:r>
            <a:r>
              <a:rPr lang="en-US" altLang="zh-CN" sz="1400" b="1" dirty="0">
                <a:solidFill>
                  <a:schemeClr val="tx1"/>
                </a:solidFill>
                <a:latin typeface="微软雅黑" panose="020B0503020204020204" pitchFamily="34" charset="-122"/>
                <a:ea typeface="微软雅黑" panose="020B0503020204020204" pitchFamily="34" charset="-122"/>
              </a:rPr>
              <a:t>/</a:t>
            </a:r>
            <a:r>
              <a:rPr lang="zh-CN" altLang="zh-CN" sz="1400" b="1" dirty="0">
                <a:solidFill>
                  <a:schemeClr val="tx1"/>
                </a:solidFill>
                <a:latin typeface="微软雅黑" panose="020B0503020204020204" pitchFamily="34" charset="-122"/>
                <a:ea typeface="微软雅黑" panose="020B0503020204020204" pitchFamily="34" charset="-122"/>
              </a:rPr>
              <a:t>网点</a:t>
            </a:r>
            <a:endParaRPr lang="zh-CN" altLang="zh-CN" sz="1400" b="1" dirty="0">
              <a:solidFill>
                <a:schemeClr val="tx1"/>
              </a:solidFill>
              <a:latin typeface="微软雅黑" panose="020B0503020204020204" pitchFamily="34" charset="-122"/>
              <a:ea typeface="微软雅黑" panose="020B0503020204020204" pitchFamily="34" charset="-122"/>
            </a:endParaRPr>
          </a:p>
        </p:txBody>
      </p:sp>
      <p:sp>
        <p:nvSpPr>
          <p:cNvPr id="4" name="左箭头 3"/>
          <p:cNvSpPr/>
          <p:nvPr/>
        </p:nvSpPr>
        <p:spPr>
          <a:xfrm>
            <a:off x="3790950" y="4059555"/>
            <a:ext cx="2381250" cy="88900"/>
          </a:xfrm>
          <a:prstGeom prst="leftArrow">
            <a:avLst/>
          </a:prstGeom>
          <a:solidFill>
            <a:srgbClr val="000000">
              <a:alpha val="0"/>
            </a:srgbClr>
          </a:solidFill>
          <a:ln>
            <a:solidFill>
              <a:srgbClr val="009CE4"/>
            </a:solidFill>
          </a:ln>
          <a:effectLst>
            <a:glow rad="101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1070048" y="1564728"/>
            <a:ext cx="765663"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819275" y="1556766"/>
            <a:ext cx="0" cy="63373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1958975" y="1556766"/>
            <a:ext cx="0" cy="63373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1322063" y="2555935"/>
            <a:ext cx="1232327" cy="246221"/>
          </a:xfrm>
          <a:prstGeom prst="rect">
            <a:avLst/>
          </a:prstGeom>
          <a:noFill/>
        </p:spPr>
        <p:txBody>
          <a:bodyPr wrap="square" rtlCol="0">
            <a:spAutoFit/>
          </a:bodyPr>
          <a:p>
            <a:r>
              <a:rPr lang="zh-CN" altLang="zh-CN" sz="1000" b="1" dirty="0">
                <a:solidFill>
                  <a:schemeClr val="tx1"/>
                </a:solidFill>
                <a:latin typeface="微软雅黑" panose="020B0503020204020204" pitchFamily="34" charset="-122"/>
                <a:ea typeface="微软雅黑" panose="020B0503020204020204" pitchFamily="34" charset="-122"/>
              </a:rPr>
              <a:t>办公网汇聚交换机</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461899" y="2300352"/>
            <a:ext cx="708741" cy="246221"/>
          </a:xfrm>
          <a:prstGeom prst="rect">
            <a:avLst/>
          </a:prstGeom>
          <a:noFill/>
        </p:spPr>
        <p:txBody>
          <a:bodyPr wrap="square" rtlCol="0">
            <a:spAutoFit/>
          </a:bodyPr>
          <a:p>
            <a:r>
              <a:rPr lang="zh-CN" altLang="zh-CN" sz="1000" b="1" dirty="0">
                <a:solidFill>
                  <a:schemeClr val="tx1"/>
                </a:solidFill>
                <a:latin typeface="微软雅黑" panose="020B0503020204020204" pitchFamily="34" charset="-122"/>
                <a:ea typeface="微软雅黑" panose="020B0503020204020204" pitchFamily="34" charset="-122"/>
              </a:rPr>
              <a:t>台账系统</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sp>
        <p:nvSpPr>
          <p:cNvPr id="84" name="文本框 83"/>
          <p:cNvSpPr txBox="1"/>
          <p:nvPr/>
        </p:nvSpPr>
        <p:spPr>
          <a:xfrm>
            <a:off x="461899" y="2895728"/>
            <a:ext cx="708741" cy="246221"/>
          </a:xfrm>
          <a:prstGeom prst="rect">
            <a:avLst/>
          </a:prstGeom>
          <a:noFill/>
        </p:spPr>
        <p:txBody>
          <a:bodyPr wrap="square" rtlCol="0">
            <a:spAutoFit/>
          </a:bodyPr>
          <a:p>
            <a:r>
              <a:rPr lang="zh-CN" altLang="zh-CN" sz="1000" b="1" dirty="0">
                <a:solidFill>
                  <a:schemeClr val="tx1"/>
                </a:solidFill>
                <a:latin typeface="微软雅黑" panose="020B0503020204020204" pitchFamily="34" charset="-122"/>
                <a:ea typeface="微软雅黑" panose="020B0503020204020204" pitchFamily="34" charset="-122"/>
              </a:rPr>
              <a:t>数据中心</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07034" y="3475737"/>
            <a:ext cx="1011737" cy="246221"/>
          </a:xfrm>
          <a:prstGeom prst="rect">
            <a:avLst/>
          </a:prstGeom>
          <a:noFill/>
        </p:spPr>
        <p:txBody>
          <a:bodyPr wrap="square" rtlCol="0">
            <a:spAutoFit/>
          </a:bodyPr>
          <a:p>
            <a:r>
              <a:rPr lang="zh-CN" altLang="zh-CN" sz="1000" b="1" dirty="0">
                <a:solidFill>
                  <a:schemeClr val="tx1"/>
                </a:solidFill>
                <a:latin typeface="微软雅黑" panose="020B0503020204020204" pitchFamily="34" charset="-122"/>
                <a:ea typeface="微软雅黑" panose="020B0503020204020204" pitchFamily="34" charset="-122"/>
              </a:rPr>
              <a:t>安全管理中心</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1953443" y="3406574"/>
            <a:ext cx="955675" cy="254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958975" y="2780167"/>
            <a:ext cx="0" cy="63373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322195" y="2555935"/>
            <a:ext cx="1602105" cy="246221"/>
          </a:xfrm>
          <a:prstGeom prst="rect">
            <a:avLst/>
          </a:prstGeom>
          <a:noFill/>
        </p:spPr>
        <p:txBody>
          <a:bodyPr wrap="square" rtlCol="0">
            <a:spAutoFit/>
          </a:bodyPr>
          <a:p>
            <a:pPr algn="ctr"/>
            <a:r>
              <a:rPr lang="zh-CN" altLang="zh-CN" sz="1000" b="1" dirty="0">
                <a:solidFill>
                  <a:schemeClr val="tx1"/>
                </a:solidFill>
                <a:latin typeface="微软雅黑" panose="020B0503020204020204" pitchFamily="34" charset="-122"/>
                <a:ea typeface="微软雅黑" panose="020B0503020204020204" pitchFamily="34" charset="-122"/>
              </a:rPr>
              <a:t>网络隔离区域</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cxnSp>
        <p:nvCxnSpPr>
          <p:cNvPr id="105" name="直接连接符 104"/>
          <p:cNvCxnSpPr/>
          <p:nvPr/>
        </p:nvCxnSpPr>
        <p:spPr>
          <a:xfrm>
            <a:off x="3546909" y="1547876"/>
            <a:ext cx="755216"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302125" y="1534541"/>
            <a:ext cx="0" cy="631825"/>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107" name="文本框 106"/>
          <p:cNvSpPr txBox="1"/>
          <p:nvPr/>
        </p:nvSpPr>
        <p:spPr>
          <a:xfrm>
            <a:off x="3784859" y="2555935"/>
            <a:ext cx="1328997" cy="246221"/>
          </a:xfrm>
          <a:prstGeom prst="rect">
            <a:avLst/>
          </a:prstGeom>
          <a:noFill/>
        </p:spPr>
        <p:txBody>
          <a:bodyPr wrap="square" rtlCol="0">
            <a:spAutoFit/>
          </a:bodyPr>
          <a:p>
            <a:r>
              <a:rPr lang="zh-CN" altLang="zh-CN" sz="1000" b="1" dirty="0">
                <a:solidFill>
                  <a:schemeClr val="tx1"/>
                </a:solidFill>
                <a:latin typeface="微软雅黑" panose="020B0503020204020204" pitchFamily="34" charset="-122"/>
                <a:ea typeface="微软雅黑" panose="020B0503020204020204" pitchFamily="34" charset="-122"/>
              </a:rPr>
              <a:t>安保网汇聚交换机</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3298602" y="3396043"/>
            <a:ext cx="1003523"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302125" y="2771521"/>
            <a:ext cx="0" cy="63373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4860217" y="1632312"/>
            <a:ext cx="1602105" cy="246221"/>
          </a:xfrm>
          <a:prstGeom prst="rect">
            <a:avLst/>
          </a:prstGeom>
          <a:noFill/>
        </p:spPr>
        <p:txBody>
          <a:bodyPr wrap="square" rtlCol="0">
            <a:spAutoFit/>
          </a:bodyPr>
          <a:p>
            <a:pPr algn="ctr"/>
            <a:r>
              <a:rPr lang="zh-CN" altLang="zh-CN" sz="1000" b="1" dirty="0">
                <a:solidFill>
                  <a:schemeClr val="tx1"/>
                </a:solidFill>
                <a:latin typeface="微软雅黑" panose="020B0503020204020204" pitchFamily="34" charset="-122"/>
                <a:ea typeface="微软雅黑" panose="020B0503020204020204" pitchFamily="34" charset="-122"/>
              </a:rPr>
              <a:t>数据中心</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sp>
        <p:nvSpPr>
          <p:cNvPr id="118" name="文本框 117"/>
          <p:cNvSpPr txBox="1"/>
          <p:nvPr/>
        </p:nvSpPr>
        <p:spPr>
          <a:xfrm>
            <a:off x="5273881" y="3487802"/>
            <a:ext cx="970001" cy="246221"/>
          </a:xfrm>
          <a:prstGeom prst="rect">
            <a:avLst/>
          </a:prstGeom>
          <a:noFill/>
        </p:spPr>
        <p:txBody>
          <a:bodyPr wrap="square" rtlCol="0">
            <a:spAutoFit/>
          </a:bodyPr>
          <a:p>
            <a:pPr algn="ctr"/>
            <a:r>
              <a:rPr lang="zh-CN" altLang="zh-CN" sz="1000" b="1" dirty="0">
                <a:solidFill>
                  <a:schemeClr val="tx1"/>
                </a:solidFill>
                <a:latin typeface="微软雅黑" panose="020B0503020204020204" pitchFamily="34" charset="-122"/>
                <a:ea typeface="微软雅黑" panose="020B0503020204020204" pitchFamily="34" charset="-122"/>
              </a:rPr>
              <a:t>安保监控中心</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4465320" y="2765171"/>
            <a:ext cx="0" cy="64008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4534535" y="3395345"/>
            <a:ext cx="963930" cy="635"/>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71550" y="2167001"/>
            <a:ext cx="238125"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205865" y="2166366"/>
            <a:ext cx="0" cy="620395"/>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982980" y="2788031"/>
            <a:ext cx="219075"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1205864" y="2408074"/>
            <a:ext cx="494030"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a:off x="4465320" y="1557401"/>
            <a:ext cx="862818"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p:nvCxnSpPr>
        <p:spPr>
          <a:xfrm>
            <a:off x="4465320" y="1556766"/>
            <a:ext cx="0" cy="63373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35" name="直接连接符 80"/>
          <p:cNvCxnSpPr/>
          <p:nvPr/>
        </p:nvCxnSpPr>
        <p:spPr>
          <a:xfrm>
            <a:off x="1958975" y="1567046"/>
            <a:ext cx="678608"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36" name="直接连接符 76"/>
          <p:cNvCxnSpPr/>
          <p:nvPr/>
        </p:nvCxnSpPr>
        <p:spPr>
          <a:xfrm>
            <a:off x="1827090" y="2772156"/>
            <a:ext cx="0" cy="63373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37" name="直接连接符 75"/>
          <p:cNvCxnSpPr/>
          <p:nvPr/>
        </p:nvCxnSpPr>
        <p:spPr>
          <a:xfrm>
            <a:off x="971550" y="3408426"/>
            <a:ext cx="870438"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21" name="直接连接符 94"/>
          <p:cNvCxnSpPr/>
          <p:nvPr/>
        </p:nvCxnSpPr>
        <p:spPr>
          <a:xfrm>
            <a:off x="4465320" y="3396043"/>
            <a:ext cx="169826"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162" name="直接连接符 109"/>
          <p:cNvCxnSpPr/>
          <p:nvPr/>
        </p:nvCxnSpPr>
        <p:spPr>
          <a:xfrm>
            <a:off x="2065400" y="2408074"/>
            <a:ext cx="843718"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22" name="直接连接符 109"/>
          <p:cNvCxnSpPr/>
          <p:nvPr/>
        </p:nvCxnSpPr>
        <p:spPr>
          <a:xfrm>
            <a:off x="3308984" y="2408074"/>
            <a:ext cx="843718"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23" name="直接连接符 109"/>
          <p:cNvCxnSpPr/>
          <p:nvPr/>
        </p:nvCxnSpPr>
        <p:spPr>
          <a:xfrm>
            <a:off x="4534280" y="2408074"/>
            <a:ext cx="2264030" cy="0"/>
          </a:xfrm>
          <a:prstGeom prst="line">
            <a:avLst/>
          </a:prstGeom>
          <a:ln w="25400">
            <a:solidFill>
              <a:srgbClr val="3489E8"/>
            </a:solidFill>
          </a:ln>
        </p:spPr>
        <p:style>
          <a:lnRef idx="1">
            <a:schemeClr val="accent1"/>
          </a:lnRef>
          <a:fillRef idx="0">
            <a:schemeClr val="accent1"/>
          </a:fillRef>
          <a:effectRef idx="0">
            <a:schemeClr val="accent1"/>
          </a:effectRef>
          <a:fontRef idx="minor">
            <a:schemeClr val="tx1"/>
          </a:fontRef>
        </p:style>
      </p:cxnSp>
      <p:sp>
        <p:nvSpPr>
          <p:cNvPr id="24" name="圆角矩形 23"/>
          <p:cNvSpPr/>
          <p:nvPr/>
        </p:nvSpPr>
        <p:spPr>
          <a:xfrm>
            <a:off x="7063740" y="962660"/>
            <a:ext cx="4802505" cy="1884045"/>
          </a:xfrm>
          <a:prstGeom prst="roundRect">
            <a:avLst/>
          </a:prstGeom>
          <a:noFill/>
          <a:ln w="12700">
            <a:solidFill>
              <a:srgbClr val="91C200"/>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135494" y="962660"/>
            <a:ext cx="1323340" cy="307777"/>
          </a:xfrm>
          <a:prstGeom prst="rect">
            <a:avLst/>
          </a:prstGeom>
          <a:noFill/>
        </p:spPr>
        <p:txBody>
          <a:bodyPr wrap="square" rtlCol="0">
            <a:spAutoFit/>
          </a:bodyPr>
          <a:p>
            <a:r>
              <a:rPr lang="zh-CN" altLang="en-US" sz="1400" b="1" dirty="0">
                <a:solidFill>
                  <a:schemeClr val="tx1"/>
                </a:solidFill>
                <a:latin typeface="微软雅黑" panose="020B0503020204020204" pitchFamily="34" charset="-122"/>
                <a:ea typeface="微软雅黑" panose="020B0503020204020204" pitchFamily="34" charset="-122"/>
              </a:rPr>
              <a:t>总行数据中心</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26" name="直接连接符 67"/>
          <p:cNvCxnSpPr/>
          <p:nvPr/>
        </p:nvCxnSpPr>
        <p:spPr>
          <a:xfrm>
            <a:off x="7703521" y="1556766"/>
            <a:ext cx="0" cy="183268"/>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8674735" y="1445006"/>
            <a:ext cx="1602105" cy="245110"/>
          </a:xfrm>
          <a:prstGeom prst="rect">
            <a:avLst/>
          </a:prstGeom>
          <a:noFill/>
        </p:spPr>
        <p:txBody>
          <a:bodyPr wrap="square" rtlCol="0">
            <a:spAutoFit/>
          </a:bodyPr>
          <a:p>
            <a:pPr algn="ctr">
              <a:buClrTx/>
              <a:buSzTx/>
              <a:buFontTx/>
            </a:pPr>
            <a:r>
              <a:rPr lang="zh-CN" altLang="en-US" sz="1000" b="1" dirty="0" smtClean="0">
                <a:solidFill>
                  <a:srgbClr val="FF0000"/>
                </a:solidFill>
                <a:latin typeface="黑体" panose="02010609060101010101" pitchFamily="49" charset="-122"/>
                <a:ea typeface="黑体" panose="02010609060101010101" pitchFamily="49" charset="-122"/>
              </a:rPr>
              <a:t>总行综合分析平台</a:t>
            </a:r>
            <a:endParaRPr lang="zh-CN" altLang="en-US" sz="1000" b="1" dirty="0" smtClean="0">
              <a:solidFill>
                <a:srgbClr val="FF0000"/>
              </a:solidFill>
              <a:latin typeface="黑体" panose="02010609060101010101" pitchFamily="49" charset="-122"/>
              <a:ea typeface="黑体" panose="02010609060101010101" pitchFamily="49" charset="-122"/>
            </a:endParaRPr>
          </a:p>
        </p:txBody>
      </p:sp>
      <p:sp>
        <p:nvSpPr>
          <p:cNvPr id="28" name="文本框 27"/>
          <p:cNvSpPr txBox="1"/>
          <p:nvPr/>
        </p:nvSpPr>
        <p:spPr>
          <a:xfrm>
            <a:off x="8929105" y="2600478"/>
            <a:ext cx="1149350" cy="246221"/>
          </a:xfrm>
          <a:prstGeom prst="rect">
            <a:avLst/>
          </a:prstGeom>
          <a:noFill/>
        </p:spPr>
        <p:txBody>
          <a:bodyPr wrap="square" rtlCol="0">
            <a:spAutoFit/>
          </a:bodyPr>
          <a:p>
            <a:pPr algn="ctr"/>
            <a:r>
              <a:rPr lang="zh-CN" altLang="zh-CN" sz="1000" b="1" dirty="0">
                <a:solidFill>
                  <a:schemeClr val="tx1"/>
                </a:solidFill>
                <a:latin typeface="微软雅黑" panose="020B0503020204020204" pitchFamily="34" charset="-122"/>
                <a:ea typeface="微软雅黑" panose="020B0503020204020204" pitchFamily="34" charset="-122"/>
              </a:rPr>
              <a:t>网络隔离区域</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cxnSp>
        <p:nvCxnSpPr>
          <p:cNvPr id="29" name="直接连接符 80"/>
          <p:cNvCxnSpPr/>
          <p:nvPr/>
        </p:nvCxnSpPr>
        <p:spPr>
          <a:xfrm>
            <a:off x="10050462" y="1547876"/>
            <a:ext cx="1089343"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30" name="直接连接符 81"/>
          <p:cNvCxnSpPr/>
          <p:nvPr/>
        </p:nvCxnSpPr>
        <p:spPr>
          <a:xfrm>
            <a:off x="11139805" y="1534541"/>
            <a:ext cx="0" cy="24194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10545246" y="2117121"/>
            <a:ext cx="1227451" cy="246221"/>
          </a:xfrm>
          <a:prstGeom prst="rect">
            <a:avLst/>
          </a:prstGeom>
          <a:noFill/>
        </p:spPr>
        <p:txBody>
          <a:bodyPr wrap="square" rtlCol="0">
            <a:spAutoFit/>
          </a:bodyPr>
          <a:p>
            <a:r>
              <a:rPr lang="zh-CN" altLang="zh-CN" sz="1000" b="1" dirty="0">
                <a:solidFill>
                  <a:schemeClr val="tx1"/>
                </a:solidFill>
                <a:latin typeface="微软雅黑" panose="020B0503020204020204" pitchFamily="34" charset="-122"/>
                <a:ea typeface="微软雅黑" panose="020B0503020204020204" pitchFamily="34" charset="-122"/>
              </a:rPr>
              <a:t>安保网汇聚交换机</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cxnSp>
        <p:nvCxnSpPr>
          <p:cNvPr id="32" name="直接连接符 80"/>
          <p:cNvCxnSpPr/>
          <p:nvPr/>
        </p:nvCxnSpPr>
        <p:spPr>
          <a:xfrm>
            <a:off x="7685106" y="1567046"/>
            <a:ext cx="1125355"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216" name="直接连接符 109"/>
          <p:cNvCxnSpPr/>
          <p:nvPr/>
        </p:nvCxnSpPr>
        <p:spPr>
          <a:xfrm>
            <a:off x="9834880" y="2460045"/>
            <a:ext cx="1304925"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183" name="文本框 182"/>
          <p:cNvSpPr txBox="1"/>
          <p:nvPr/>
        </p:nvSpPr>
        <p:spPr>
          <a:xfrm>
            <a:off x="7063536" y="2116486"/>
            <a:ext cx="1199082" cy="246221"/>
          </a:xfrm>
          <a:prstGeom prst="rect">
            <a:avLst/>
          </a:prstGeom>
          <a:noFill/>
        </p:spPr>
        <p:txBody>
          <a:bodyPr wrap="square" rtlCol="0">
            <a:spAutoFit/>
          </a:bodyPr>
          <a:p>
            <a:r>
              <a:rPr lang="zh-CN" altLang="zh-CN" sz="1000" b="1" dirty="0">
                <a:solidFill>
                  <a:schemeClr val="tx1"/>
                </a:solidFill>
                <a:latin typeface="微软雅黑" panose="020B0503020204020204" pitchFamily="34" charset="-122"/>
                <a:ea typeface="微软雅黑" panose="020B0503020204020204" pitchFamily="34" charset="-122"/>
              </a:rPr>
              <a:t>办公网汇聚交换机</a:t>
            </a:r>
            <a:endParaRPr lang="zh-CN" altLang="zh-CN" sz="1000" b="1" dirty="0">
              <a:solidFill>
                <a:schemeClr val="tx1"/>
              </a:solidFill>
              <a:latin typeface="微软雅黑" panose="020B0503020204020204" pitchFamily="34" charset="-122"/>
              <a:ea typeface="微软雅黑" panose="020B0503020204020204" pitchFamily="34" charset="-122"/>
            </a:endParaRPr>
          </a:p>
        </p:txBody>
      </p:sp>
      <p:cxnSp>
        <p:nvCxnSpPr>
          <p:cNvPr id="219" name="直接连接符 109"/>
          <p:cNvCxnSpPr/>
          <p:nvPr/>
        </p:nvCxnSpPr>
        <p:spPr>
          <a:xfrm>
            <a:off x="7703521" y="2460045"/>
            <a:ext cx="1470959"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226" name="直接连接符 67"/>
          <p:cNvCxnSpPr/>
          <p:nvPr/>
        </p:nvCxnSpPr>
        <p:spPr>
          <a:xfrm>
            <a:off x="7703521" y="2282254"/>
            <a:ext cx="0" cy="191988"/>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227" name="直接连接符 81"/>
          <p:cNvCxnSpPr/>
          <p:nvPr/>
        </p:nvCxnSpPr>
        <p:spPr>
          <a:xfrm>
            <a:off x="11139805" y="2300352"/>
            <a:ext cx="0" cy="17389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258" name="圆角矩形 257"/>
          <p:cNvSpPr/>
          <p:nvPr/>
        </p:nvSpPr>
        <p:spPr>
          <a:xfrm>
            <a:off x="7063740" y="4378960"/>
            <a:ext cx="4802505" cy="2369820"/>
          </a:xfrm>
          <a:prstGeom prst="roundRect">
            <a:avLst/>
          </a:prstGeom>
          <a:noFill/>
          <a:ln w="12700">
            <a:solidFill>
              <a:srgbClr val="91C200"/>
            </a:solidFill>
            <a:prstDash val="sys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59" name="文本框 258"/>
          <p:cNvSpPr txBox="1"/>
          <p:nvPr/>
        </p:nvSpPr>
        <p:spPr>
          <a:xfrm>
            <a:off x="7266304" y="4452620"/>
            <a:ext cx="2286267" cy="307777"/>
          </a:xfrm>
          <a:prstGeom prst="rect">
            <a:avLst/>
          </a:prstGeom>
          <a:noFill/>
        </p:spPr>
        <p:txBody>
          <a:bodyPr wrap="square" rtlCol="0">
            <a:spAutoFit/>
          </a:bodyPr>
          <a:p>
            <a:r>
              <a:rPr lang="zh-CN" altLang="en-US" sz="1400" b="1" dirty="0">
                <a:solidFill>
                  <a:schemeClr val="tx1"/>
                </a:solidFill>
                <a:latin typeface="微软雅黑" panose="020B0503020204020204" pitchFamily="34" charset="-122"/>
                <a:ea typeface="微软雅黑" panose="020B0503020204020204" pitchFamily="34" charset="-122"/>
              </a:rPr>
              <a:t>离行网点</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262" name="直接连接符 109"/>
          <p:cNvCxnSpPr/>
          <p:nvPr/>
        </p:nvCxnSpPr>
        <p:spPr>
          <a:xfrm>
            <a:off x="9427339" y="5126637"/>
            <a:ext cx="1457333" cy="9562"/>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278" name="文本框 277"/>
          <p:cNvSpPr txBox="1"/>
          <p:nvPr/>
        </p:nvSpPr>
        <p:spPr>
          <a:xfrm>
            <a:off x="8645621" y="5329619"/>
            <a:ext cx="1222818"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安保网接入交换机</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279" name="直接连接符 81"/>
          <p:cNvCxnSpPr/>
          <p:nvPr/>
        </p:nvCxnSpPr>
        <p:spPr>
          <a:xfrm>
            <a:off x="9260205" y="4767580"/>
            <a:ext cx="0" cy="202946"/>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281" name="直接连接符 81"/>
          <p:cNvCxnSpPr/>
          <p:nvPr/>
        </p:nvCxnSpPr>
        <p:spPr>
          <a:xfrm>
            <a:off x="9260205" y="5499100"/>
            <a:ext cx="0" cy="236345"/>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8" name="文本框 287"/>
          <p:cNvSpPr txBox="1"/>
          <p:nvPr/>
        </p:nvSpPr>
        <p:spPr>
          <a:xfrm>
            <a:off x="9223334" y="6387256"/>
            <a:ext cx="697680"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告警系统</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289" name="文本框 288"/>
          <p:cNvSpPr txBox="1"/>
          <p:nvPr/>
        </p:nvSpPr>
        <p:spPr>
          <a:xfrm>
            <a:off x="10010318" y="6387256"/>
            <a:ext cx="734518"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对讲设备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290" name="文本框 289"/>
          <p:cNvSpPr txBox="1"/>
          <p:nvPr/>
        </p:nvSpPr>
        <p:spPr>
          <a:xfrm>
            <a:off x="10744836" y="6387256"/>
            <a:ext cx="734518"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采集设备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291" name="文本框 290"/>
          <p:cNvSpPr txBox="1"/>
          <p:nvPr/>
        </p:nvSpPr>
        <p:spPr>
          <a:xfrm>
            <a:off x="8458835" y="6387256"/>
            <a:ext cx="697680"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门禁设备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292" name="文本框 291"/>
          <p:cNvSpPr txBox="1"/>
          <p:nvPr/>
        </p:nvSpPr>
        <p:spPr>
          <a:xfrm>
            <a:off x="7664355" y="6387256"/>
            <a:ext cx="697681"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视频设备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294" name="直接连接符 109"/>
          <p:cNvCxnSpPr/>
          <p:nvPr/>
        </p:nvCxnSpPr>
        <p:spPr>
          <a:xfrm>
            <a:off x="7926066" y="5728051"/>
            <a:ext cx="315542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直接连接符 81"/>
          <p:cNvCxnSpPr/>
          <p:nvPr/>
        </p:nvCxnSpPr>
        <p:spPr>
          <a:xfrm>
            <a:off x="8780505"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1" name="直接连接符 81"/>
          <p:cNvCxnSpPr/>
          <p:nvPr/>
        </p:nvCxnSpPr>
        <p:spPr>
          <a:xfrm>
            <a:off x="7926066"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直接连接符 81"/>
          <p:cNvCxnSpPr/>
          <p:nvPr/>
        </p:nvCxnSpPr>
        <p:spPr>
          <a:xfrm>
            <a:off x="11081495"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5" name="直接连接符 81"/>
          <p:cNvCxnSpPr/>
          <p:nvPr/>
        </p:nvCxnSpPr>
        <p:spPr>
          <a:xfrm>
            <a:off x="10287016"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6" name="直接连接符 81"/>
          <p:cNvCxnSpPr/>
          <p:nvPr/>
        </p:nvCxnSpPr>
        <p:spPr>
          <a:xfrm>
            <a:off x="9552497"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109"/>
          <p:cNvCxnSpPr/>
          <p:nvPr/>
        </p:nvCxnSpPr>
        <p:spPr>
          <a:xfrm>
            <a:off x="6789121" y="4775354"/>
            <a:ext cx="2467909" cy="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308" name="直接连接符 67"/>
          <p:cNvCxnSpPr/>
          <p:nvPr/>
        </p:nvCxnSpPr>
        <p:spPr>
          <a:xfrm>
            <a:off x="6789121" y="2394014"/>
            <a:ext cx="0" cy="238134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sp>
        <p:nvSpPr>
          <p:cNvPr id="317" name="文本框 316"/>
          <p:cNvSpPr txBox="1"/>
          <p:nvPr/>
        </p:nvSpPr>
        <p:spPr>
          <a:xfrm>
            <a:off x="4624918" y="6387256"/>
            <a:ext cx="728802"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告警系统</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318" name="文本框 317"/>
          <p:cNvSpPr txBox="1"/>
          <p:nvPr/>
        </p:nvSpPr>
        <p:spPr>
          <a:xfrm>
            <a:off x="5208702" y="6387256"/>
            <a:ext cx="728802"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对讲设备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319" name="文本框 318"/>
          <p:cNvSpPr txBox="1"/>
          <p:nvPr/>
        </p:nvSpPr>
        <p:spPr>
          <a:xfrm>
            <a:off x="5821300" y="6387256"/>
            <a:ext cx="730884"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采集设备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320" name="文本框 319"/>
          <p:cNvSpPr txBox="1"/>
          <p:nvPr/>
        </p:nvSpPr>
        <p:spPr>
          <a:xfrm>
            <a:off x="3942173" y="6387256"/>
            <a:ext cx="728802"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门禁设备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321" name="文本框 320"/>
          <p:cNvSpPr txBox="1"/>
          <p:nvPr/>
        </p:nvSpPr>
        <p:spPr>
          <a:xfrm>
            <a:off x="3269140" y="6387256"/>
            <a:ext cx="725066"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视频设备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cxnSp>
        <p:nvCxnSpPr>
          <p:cNvPr id="322" name="直接连接符 109"/>
          <p:cNvCxnSpPr/>
          <p:nvPr/>
        </p:nvCxnSpPr>
        <p:spPr>
          <a:xfrm>
            <a:off x="3612130" y="5728051"/>
            <a:ext cx="2525509"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3" name="直接连接符 81"/>
          <p:cNvCxnSpPr/>
          <p:nvPr/>
        </p:nvCxnSpPr>
        <p:spPr>
          <a:xfrm>
            <a:off x="4286195"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4" name="直接连接符 81"/>
          <p:cNvCxnSpPr/>
          <p:nvPr/>
        </p:nvCxnSpPr>
        <p:spPr>
          <a:xfrm>
            <a:off x="3612130"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5" name="直接连接符 81"/>
          <p:cNvCxnSpPr/>
          <p:nvPr/>
        </p:nvCxnSpPr>
        <p:spPr>
          <a:xfrm>
            <a:off x="6157959"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6" name="直接连接符 81"/>
          <p:cNvCxnSpPr/>
          <p:nvPr/>
        </p:nvCxnSpPr>
        <p:spPr>
          <a:xfrm>
            <a:off x="5566680"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7" name="直接连接符 81"/>
          <p:cNvCxnSpPr/>
          <p:nvPr/>
        </p:nvCxnSpPr>
        <p:spPr>
          <a:xfrm>
            <a:off x="4994721"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3" name="直接连接符 109"/>
          <p:cNvCxnSpPr>
            <a:stCxn id="220" idx="3"/>
          </p:cNvCxnSpPr>
          <p:nvPr/>
        </p:nvCxnSpPr>
        <p:spPr>
          <a:xfrm>
            <a:off x="2140254" y="5131418"/>
            <a:ext cx="570865" cy="1905"/>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357" name="直接连接符 109"/>
          <p:cNvCxnSpPr>
            <a:endCxn id="163" idx="0"/>
          </p:cNvCxnSpPr>
          <p:nvPr/>
        </p:nvCxnSpPr>
        <p:spPr>
          <a:xfrm flipH="1">
            <a:off x="4375150" y="2769870"/>
            <a:ext cx="7620" cy="1682750"/>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361" name="直接连接符 109"/>
          <p:cNvCxnSpPr/>
          <p:nvPr/>
        </p:nvCxnSpPr>
        <p:spPr>
          <a:xfrm>
            <a:off x="4381909" y="4321483"/>
            <a:ext cx="0" cy="150031"/>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363" name="直接连接符 109"/>
          <p:cNvCxnSpPr/>
          <p:nvPr/>
        </p:nvCxnSpPr>
        <p:spPr>
          <a:xfrm>
            <a:off x="4381909" y="4823654"/>
            <a:ext cx="0" cy="150031"/>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7" name="直接连接符 81"/>
          <p:cNvCxnSpPr/>
          <p:nvPr/>
        </p:nvCxnSpPr>
        <p:spPr>
          <a:xfrm flipH="1">
            <a:off x="4455326" y="5463116"/>
            <a:ext cx="3356" cy="26418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4" name="直接连接符 109"/>
          <p:cNvCxnSpPr/>
          <p:nvPr/>
        </p:nvCxnSpPr>
        <p:spPr>
          <a:xfrm>
            <a:off x="722626" y="5728051"/>
            <a:ext cx="202615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5" name="直接连接符 81"/>
          <p:cNvCxnSpPr/>
          <p:nvPr/>
        </p:nvCxnSpPr>
        <p:spPr>
          <a:xfrm>
            <a:off x="1396691"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6" name="直接连接符 81"/>
          <p:cNvCxnSpPr/>
          <p:nvPr/>
        </p:nvCxnSpPr>
        <p:spPr>
          <a:xfrm>
            <a:off x="722626"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7" name="直接连接符 81"/>
          <p:cNvCxnSpPr/>
          <p:nvPr/>
        </p:nvCxnSpPr>
        <p:spPr>
          <a:xfrm>
            <a:off x="2744083" y="5717949"/>
            <a:ext cx="0" cy="300382"/>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8" name="直接连接符 81"/>
          <p:cNvCxnSpPr/>
          <p:nvPr/>
        </p:nvCxnSpPr>
        <p:spPr>
          <a:xfrm>
            <a:off x="2126485" y="5728051"/>
            <a:ext cx="0" cy="319689"/>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9" name="直接连接符 81"/>
          <p:cNvCxnSpPr/>
          <p:nvPr/>
        </p:nvCxnSpPr>
        <p:spPr>
          <a:xfrm flipH="1">
            <a:off x="1936147" y="5463116"/>
            <a:ext cx="3356" cy="264186"/>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2" name="文本框 381"/>
          <p:cNvSpPr txBox="1"/>
          <p:nvPr/>
        </p:nvSpPr>
        <p:spPr>
          <a:xfrm>
            <a:off x="1692816" y="6387256"/>
            <a:ext cx="853998"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多媒体设备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383" name="文本框 382"/>
          <p:cNvSpPr txBox="1"/>
          <p:nvPr/>
        </p:nvSpPr>
        <p:spPr>
          <a:xfrm>
            <a:off x="2428488" y="6387256"/>
            <a:ext cx="725066"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办公设备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384" name="文本框 383"/>
          <p:cNvSpPr txBox="1"/>
          <p:nvPr/>
        </p:nvSpPr>
        <p:spPr>
          <a:xfrm>
            <a:off x="1045607" y="6387256"/>
            <a:ext cx="725066"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移动终端</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385" name="文本框 384"/>
          <p:cNvSpPr txBox="1"/>
          <p:nvPr/>
        </p:nvSpPr>
        <p:spPr>
          <a:xfrm>
            <a:off x="382564" y="6387256"/>
            <a:ext cx="624265" cy="246221"/>
          </a:xfrm>
          <a:prstGeom prst="rect">
            <a:avLst/>
          </a:prstGeom>
          <a:noFill/>
        </p:spPr>
        <p:txBody>
          <a:bodyPr wrap="square" rtlCol="0">
            <a:spAutoFit/>
          </a:bodyPr>
          <a:p>
            <a:pPr algn="ctr"/>
            <a:r>
              <a:rPr lang="en-US" altLang="zh-CN" sz="1000" b="1" dirty="0">
                <a:solidFill>
                  <a:schemeClr val="tx1"/>
                </a:solidFill>
                <a:latin typeface="微软雅黑" panose="020B0503020204020204" pitchFamily="34" charset="-122"/>
                <a:ea typeface="微软雅黑" panose="020B0503020204020204" pitchFamily="34" charset="-122"/>
              </a:rPr>
              <a:t>PC</a:t>
            </a:r>
            <a:r>
              <a:rPr lang="zh-CN" altLang="en-US" sz="1000" b="1" dirty="0">
                <a:solidFill>
                  <a:schemeClr val="tx1"/>
                </a:solidFill>
                <a:latin typeface="微软雅黑" panose="020B0503020204020204" pitchFamily="34" charset="-122"/>
                <a:ea typeface="微软雅黑" panose="020B0503020204020204" pitchFamily="34" charset="-122"/>
              </a:rPr>
              <a:t>设备</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332" name="文本框 331"/>
          <p:cNvSpPr txBox="1"/>
          <p:nvPr/>
        </p:nvSpPr>
        <p:spPr>
          <a:xfrm>
            <a:off x="3845415" y="5330889"/>
            <a:ext cx="1206207"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安保网接入交换机</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330" name="文本框 329"/>
          <p:cNvSpPr txBox="1"/>
          <p:nvPr/>
        </p:nvSpPr>
        <p:spPr>
          <a:xfrm>
            <a:off x="1270917" y="5329619"/>
            <a:ext cx="1218179" cy="246221"/>
          </a:xfrm>
          <a:prstGeom prst="rect">
            <a:avLst/>
          </a:prstGeom>
          <a:noFill/>
        </p:spPr>
        <p:txBody>
          <a:bodyPr wrap="square" rtlCol="0">
            <a:spAutoFit/>
          </a:bodyPr>
          <a:p>
            <a:pPr algn="ctr"/>
            <a:r>
              <a:rPr lang="zh-CN" altLang="en-US" sz="1000" b="1" dirty="0">
                <a:solidFill>
                  <a:schemeClr val="tx1"/>
                </a:solidFill>
                <a:latin typeface="微软雅黑" panose="020B0503020204020204" pitchFamily="34" charset="-122"/>
                <a:ea typeface="微软雅黑" panose="020B0503020204020204" pitchFamily="34" charset="-122"/>
              </a:rPr>
              <a:t>办公接入交换机</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pic>
        <p:nvPicPr>
          <p:cNvPr id="138" name="图片 1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9826" y="3152968"/>
            <a:ext cx="326316" cy="326316"/>
          </a:xfrm>
          <a:prstGeom prst="rect">
            <a:avLst/>
          </a:prstGeom>
        </p:spPr>
      </p:pic>
      <p:pic>
        <p:nvPicPr>
          <p:cNvPr id="139" name="图片 1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79052" y="6017261"/>
            <a:ext cx="334685" cy="317070"/>
          </a:xfrm>
          <a:prstGeom prst="rect">
            <a:avLst/>
          </a:prstGeom>
        </p:spPr>
      </p:pic>
      <p:pic>
        <p:nvPicPr>
          <p:cNvPr id="33" name="图片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6719" y="2164753"/>
            <a:ext cx="383842" cy="383842"/>
          </a:xfrm>
          <a:prstGeom prst="rect">
            <a:avLst/>
          </a:prstGeom>
        </p:spPr>
      </p:pic>
      <p:pic>
        <p:nvPicPr>
          <p:cNvPr id="42" name="图片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8431" y="6017130"/>
            <a:ext cx="312302" cy="300382"/>
          </a:xfrm>
          <a:prstGeom prst="rect">
            <a:avLst/>
          </a:prstGeom>
        </p:spPr>
      </p:pic>
      <p:pic>
        <p:nvPicPr>
          <p:cNvPr id="44" name="图片 4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4398" y="5959719"/>
            <a:ext cx="204776" cy="406302"/>
          </a:xfrm>
          <a:prstGeom prst="rect">
            <a:avLst/>
          </a:prstGeom>
        </p:spPr>
      </p:pic>
      <p:pic>
        <p:nvPicPr>
          <p:cNvPr id="148" name="图片 14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1573" y="6058970"/>
            <a:ext cx="380239" cy="262881"/>
          </a:xfrm>
          <a:prstGeom prst="rect">
            <a:avLst/>
          </a:prstGeom>
        </p:spPr>
      </p:pic>
      <p:pic>
        <p:nvPicPr>
          <p:cNvPr id="151" name="图片 1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4553" y="6002511"/>
            <a:ext cx="307737" cy="331820"/>
          </a:xfrm>
          <a:prstGeom prst="rect">
            <a:avLst/>
          </a:prstGeom>
        </p:spPr>
      </p:pic>
      <p:pic>
        <p:nvPicPr>
          <p:cNvPr id="45" name="图片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74100" y="4945313"/>
            <a:ext cx="372210" cy="372210"/>
          </a:xfrm>
          <a:prstGeom prst="rect">
            <a:avLst/>
          </a:prstGeom>
        </p:spPr>
      </p:pic>
      <p:pic>
        <p:nvPicPr>
          <p:cNvPr id="46" name="图片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2030" y="6018331"/>
            <a:ext cx="304796" cy="342896"/>
          </a:xfrm>
          <a:prstGeom prst="rect">
            <a:avLst/>
          </a:prstGeom>
        </p:spPr>
      </p:pic>
      <p:pic>
        <p:nvPicPr>
          <p:cNvPr id="47" name="图片 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0420" y="5993367"/>
            <a:ext cx="404371" cy="363934"/>
          </a:xfrm>
          <a:prstGeom prst="rect">
            <a:avLst/>
          </a:prstGeom>
        </p:spPr>
      </p:pic>
      <p:pic>
        <p:nvPicPr>
          <p:cNvPr id="48" name="图片 4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8291" y="2613766"/>
            <a:ext cx="366040" cy="285563"/>
          </a:xfrm>
          <a:prstGeom prst="rect">
            <a:avLst/>
          </a:prstGeom>
        </p:spPr>
      </p:pic>
      <p:pic>
        <p:nvPicPr>
          <p:cNvPr id="158" name="图片 15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3189" y="1975477"/>
            <a:ext cx="327416" cy="313423"/>
          </a:xfrm>
          <a:prstGeom prst="rect">
            <a:avLst/>
          </a:prstGeom>
        </p:spPr>
      </p:pic>
      <p:pic>
        <p:nvPicPr>
          <p:cNvPr id="159" name="图片 15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907452" y="2199290"/>
            <a:ext cx="479992" cy="332626"/>
          </a:xfrm>
          <a:prstGeom prst="rect">
            <a:avLst/>
          </a:prstGeom>
        </p:spPr>
      </p:pic>
      <p:pic>
        <p:nvPicPr>
          <p:cNvPr id="160" name="图片 1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3209" y="1325873"/>
            <a:ext cx="636203" cy="463673"/>
          </a:xfrm>
          <a:prstGeom prst="rect">
            <a:avLst/>
          </a:prstGeom>
        </p:spPr>
      </p:pic>
      <p:pic>
        <p:nvPicPr>
          <p:cNvPr id="161" name="图片 1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87715" y="6022709"/>
            <a:ext cx="231150" cy="335718"/>
          </a:xfrm>
          <a:prstGeom prst="rect">
            <a:avLst/>
          </a:prstGeom>
        </p:spPr>
      </p:pic>
      <p:pic>
        <p:nvPicPr>
          <p:cNvPr id="163" name="图片 16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152702" y="4452471"/>
            <a:ext cx="443750" cy="407964"/>
          </a:xfrm>
          <a:prstGeom prst="rect">
            <a:avLst/>
          </a:prstGeom>
        </p:spPr>
      </p:pic>
      <p:pic>
        <p:nvPicPr>
          <p:cNvPr id="49" name="图片 4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58709" y="6019289"/>
            <a:ext cx="322593" cy="293042"/>
          </a:xfrm>
          <a:prstGeom prst="rect">
            <a:avLst/>
          </a:prstGeom>
        </p:spPr>
      </p:pic>
      <p:pic>
        <p:nvPicPr>
          <p:cNvPr id="199" name="图片 19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64743" y="2164753"/>
            <a:ext cx="383842" cy="383842"/>
          </a:xfrm>
          <a:prstGeom prst="rect">
            <a:avLst/>
          </a:prstGeom>
        </p:spPr>
      </p:pic>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7934" y="6017130"/>
            <a:ext cx="312302" cy="300382"/>
          </a:xfrm>
          <a:prstGeom prst="rect">
            <a:avLst/>
          </a:prstGeom>
        </p:spPr>
      </p:pic>
      <p:pic>
        <p:nvPicPr>
          <p:cNvPr id="51" name="图片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55389" y="5959719"/>
            <a:ext cx="204776" cy="406302"/>
          </a:xfrm>
          <a:prstGeom prst="rect">
            <a:avLst/>
          </a:prstGeom>
        </p:spPr>
      </p:pic>
      <p:pic>
        <p:nvPicPr>
          <p:cNvPr id="52" name="图片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97607" y="6002511"/>
            <a:ext cx="307737" cy="331820"/>
          </a:xfrm>
          <a:prstGeom prst="rect">
            <a:avLst/>
          </a:prstGeom>
        </p:spPr>
      </p:pic>
      <p:pic>
        <p:nvPicPr>
          <p:cNvPr id="53" name="图片 5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98310" y="6018331"/>
            <a:ext cx="304796" cy="342896"/>
          </a:xfrm>
          <a:prstGeom prst="rect">
            <a:avLst/>
          </a:prstGeom>
        </p:spPr>
      </p:pic>
      <p:pic>
        <p:nvPicPr>
          <p:cNvPr id="54" name="图片 5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06388" y="5993367"/>
            <a:ext cx="404371" cy="363934"/>
          </a:xfrm>
          <a:prstGeom prst="rect">
            <a:avLst/>
          </a:prstGeom>
        </p:spPr>
      </p:pic>
      <p:pic>
        <p:nvPicPr>
          <p:cNvPr id="218" name="图片 2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82060" y="4945313"/>
            <a:ext cx="372210" cy="372210"/>
          </a:xfrm>
          <a:prstGeom prst="rect">
            <a:avLst/>
          </a:prstGeom>
        </p:spPr>
      </p:pic>
      <p:pic>
        <p:nvPicPr>
          <p:cNvPr id="220" name="图片 2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8044" y="4945313"/>
            <a:ext cx="372210" cy="372210"/>
          </a:xfrm>
          <a:prstGeom prst="rect">
            <a:avLst/>
          </a:prstGeom>
        </p:spPr>
      </p:pic>
      <p:pic>
        <p:nvPicPr>
          <p:cNvPr id="224" name="图片 2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28077" y="1369948"/>
            <a:ext cx="366040" cy="285563"/>
          </a:xfrm>
          <a:prstGeom prst="rect">
            <a:avLst/>
          </a:prstGeom>
        </p:spPr>
      </p:pic>
      <p:pic>
        <p:nvPicPr>
          <p:cNvPr id="228" name="图片 22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98663" y="1096796"/>
            <a:ext cx="439962" cy="375509"/>
          </a:xfrm>
          <a:prstGeom prst="rect">
            <a:avLst/>
          </a:prstGeom>
        </p:spPr>
      </p:pic>
      <p:pic>
        <p:nvPicPr>
          <p:cNvPr id="229" name="图片 2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21491" y="1736654"/>
            <a:ext cx="383842" cy="383842"/>
          </a:xfrm>
          <a:prstGeom prst="rect">
            <a:avLst/>
          </a:prstGeom>
        </p:spPr>
      </p:pic>
      <p:pic>
        <p:nvPicPr>
          <p:cNvPr id="230" name="图片 2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41347" y="1736654"/>
            <a:ext cx="383842" cy="383842"/>
          </a:xfrm>
          <a:prstGeom prst="rect">
            <a:avLst/>
          </a:prstGeom>
        </p:spPr>
      </p:pic>
      <p:pic>
        <p:nvPicPr>
          <p:cNvPr id="231" name="图片 2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289964" y="2199290"/>
            <a:ext cx="479992" cy="332626"/>
          </a:xfrm>
          <a:prstGeom prst="rect">
            <a:avLst/>
          </a:prstGeom>
        </p:spPr>
      </p:pic>
      <p:cxnSp>
        <p:nvCxnSpPr>
          <p:cNvPr id="167" name="直接连接符 109"/>
          <p:cNvCxnSpPr/>
          <p:nvPr/>
        </p:nvCxnSpPr>
        <p:spPr>
          <a:xfrm>
            <a:off x="1909049" y="2755993"/>
            <a:ext cx="12524" cy="2370644"/>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cxnSp>
        <p:nvCxnSpPr>
          <p:cNvPr id="55" name="直接连接符 109"/>
          <p:cNvCxnSpPr>
            <a:stCxn id="218" idx="3"/>
          </p:cNvCxnSpPr>
          <p:nvPr/>
        </p:nvCxnSpPr>
        <p:spPr>
          <a:xfrm flipV="1">
            <a:off x="4554270" y="5135228"/>
            <a:ext cx="542290" cy="5715"/>
          </a:xfrm>
          <a:prstGeom prst="line">
            <a:avLst/>
          </a:prstGeom>
          <a:ln w="25400">
            <a:solidFill>
              <a:srgbClr val="05F8FF"/>
            </a:solidFill>
          </a:ln>
        </p:spPr>
        <p:style>
          <a:lnRef idx="1">
            <a:schemeClr val="accent1"/>
          </a:lnRef>
          <a:fillRef idx="0">
            <a:schemeClr val="accent1"/>
          </a:fillRef>
          <a:effectRef idx="0">
            <a:schemeClr val="accent1"/>
          </a:effectRef>
          <a:fontRef idx="minor">
            <a:schemeClr val="tx1"/>
          </a:fontRef>
        </p:style>
      </p:cxnSp>
      <p:pic>
        <p:nvPicPr>
          <p:cNvPr id="175" name="图片 17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64259" y="3193427"/>
            <a:ext cx="366040" cy="285563"/>
          </a:xfrm>
          <a:prstGeom prst="rect">
            <a:avLst/>
          </a:prstGeom>
        </p:spPr>
      </p:pic>
      <p:sp>
        <p:nvSpPr>
          <p:cNvPr id="176" name="文本框 175"/>
          <p:cNvSpPr txBox="1"/>
          <p:nvPr/>
        </p:nvSpPr>
        <p:spPr>
          <a:xfrm>
            <a:off x="2345759" y="3479230"/>
            <a:ext cx="1522426" cy="245110"/>
          </a:xfrm>
          <a:prstGeom prst="rect">
            <a:avLst/>
          </a:prstGeom>
          <a:noFill/>
        </p:spPr>
        <p:txBody>
          <a:bodyPr wrap="square" rtlCol="0">
            <a:spAutoFit/>
          </a:bodyPr>
          <a:p>
            <a:pPr algn="ctr"/>
            <a:r>
              <a:rPr lang="zh-CN" altLang="en-US" sz="1000" b="1" dirty="0" smtClean="0">
                <a:solidFill>
                  <a:srgbClr val="FF0000"/>
                </a:solidFill>
                <a:latin typeface="黑体" panose="02010609060101010101" pitchFamily="49" charset="-122"/>
                <a:ea typeface="黑体" panose="02010609060101010101" pitchFamily="49" charset="-122"/>
              </a:rPr>
              <a:t>安全探测引擎</a:t>
            </a:r>
            <a:endParaRPr lang="zh-CN" altLang="en-US" sz="1000" b="1" dirty="0" smtClean="0">
              <a:solidFill>
                <a:srgbClr val="FF0000"/>
              </a:solidFill>
              <a:latin typeface="黑体" panose="02010609060101010101" pitchFamily="49" charset="-122"/>
              <a:ea typeface="黑体" panose="02010609060101010101" pitchFamily="49" charset="-122"/>
            </a:endParaRPr>
          </a:p>
        </p:txBody>
      </p:sp>
      <p:sp>
        <p:nvSpPr>
          <p:cNvPr id="56" name="文本框 55"/>
          <p:cNvSpPr txBox="1"/>
          <p:nvPr/>
        </p:nvSpPr>
        <p:spPr>
          <a:xfrm>
            <a:off x="2169864" y="5330890"/>
            <a:ext cx="1522426" cy="245110"/>
          </a:xfrm>
          <a:prstGeom prst="rect">
            <a:avLst/>
          </a:prstGeom>
          <a:noFill/>
        </p:spPr>
        <p:txBody>
          <a:bodyPr wrap="square" rtlCol="0">
            <a:spAutoFit/>
          </a:bodyPr>
          <a:p>
            <a:pPr algn="ctr"/>
            <a:r>
              <a:rPr lang="zh-CN" altLang="en-US" sz="1000" b="1" dirty="0" smtClean="0">
                <a:solidFill>
                  <a:srgbClr val="FF0000"/>
                </a:solidFill>
                <a:latin typeface="黑体" panose="02010609060101010101" pitchFamily="49" charset="-122"/>
                <a:ea typeface="黑体" panose="02010609060101010101" pitchFamily="49" charset="-122"/>
              </a:rPr>
              <a:t>安全探测引擎</a:t>
            </a:r>
            <a:endParaRPr lang="zh-CN" altLang="en-US" sz="1000" b="1" dirty="0" smtClean="0">
              <a:solidFill>
                <a:srgbClr val="FF0000"/>
              </a:solidFill>
              <a:latin typeface="黑体" panose="02010609060101010101" pitchFamily="49" charset="-122"/>
              <a:ea typeface="黑体" panose="02010609060101010101" pitchFamily="49" charset="-122"/>
            </a:endParaRPr>
          </a:p>
        </p:txBody>
      </p:sp>
      <p:sp>
        <p:nvSpPr>
          <p:cNvPr id="178" name="文本框 177"/>
          <p:cNvSpPr txBox="1"/>
          <p:nvPr/>
        </p:nvSpPr>
        <p:spPr>
          <a:xfrm>
            <a:off x="4656524" y="5330890"/>
            <a:ext cx="1522426" cy="245110"/>
          </a:xfrm>
          <a:prstGeom prst="rect">
            <a:avLst/>
          </a:prstGeom>
          <a:noFill/>
        </p:spPr>
        <p:txBody>
          <a:bodyPr wrap="square" rtlCol="0">
            <a:spAutoFit/>
          </a:bodyPr>
          <a:p>
            <a:pPr algn="ctr"/>
            <a:r>
              <a:rPr lang="zh-CN" altLang="en-US" sz="1000" b="1" dirty="0" smtClean="0">
                <a:solidFill>
                  <a:schemeClr val="accent5"/>
                </a:solidFill>
                <a:latin typeface="黑体" panose="02010609060101010101" pitchFamily="49" charset="-122"/>
                <a:ea typeface="黑体" panose="02010609060101010101" pitchFamily="49" charset="-122"/>
              </a:rPr>
              <a:t>安全探测引擎</a:t>
            </a:r>
            <a:endParaRPr lang="zh-CN" altLang="en-US" sz="1000" b="1" dirty="0" smtClean="0">
              <a:solidFill>
                <a:schemeClr val="accent5"/>
              </a:solidFill>
              <a:latin typeface="黑体" panose="02010609060101010101" pitchFamily="49" charset="-122"/>
              <a:ea typeface="黑体" panose="02010609060101010101" pitchFamily="49" charset="-122"/>
            </a:endParaRPr>
          </a:p>
        </p:txBody>
      </p:sp>
      <p:sp>
        <p:nvSpPr>
          <p:cNvPr id="57" name="文本框 56"/>
          <p:cNvSpPr txBox="1"/>
          <p:nvPr/>
        </p:nvSpPr>
        <p:spPr>
          <a:xfrm>
            <a:off x="10343584" y="5332160"/>
            <a:ext cx="1522426" cy="245110"/>
          </a:xfrm>
          <a:prstGeom prst="rect">
            <a:avLst/>
          </a:prstGeom>
          <a:noFill/>
        </p:spPr>
        <p:txBody>
          <a:bodyPr wrap="square" rtlCol="0">
            <a:spAutoFit/>
          </a:bodyPr>
          <a:p>
            <a:pPr algn="ctr"/>
            <a:r>
              <a:rPr lang="zh-CN" altLang="en-US" sz="1000" b="1" dirty="0" smtClean="0">
                <a:solidFill>
                  <a:srgbClr val="FF0000"/>
                </a:solidFill>
                <a:latin typeface="黑体" panose="02010609060101010101" pitchFamily="49" charset="-122"/>
                <a:ea typeface="黑体" panose="02010609060101010101" pitchFamily="49" charset="-122"/>
              </a:rPr>
              <a:t>安全探测引擎</a:t>
            </a:r>
            <a:endParaRPr lang="zh-CN" altLang="en-US" sz="1000" b="1" dirty="0" smtClean="0">
              <a:solidFill>
                <a:srgbClr val="FF0000"/>
              </a:solidFill>
              <a:latin typeface="黑体" panose="02010609060101010101" pitchFamily="49" charset="-122"/>
              <a:ea typeface="黑体" panose="02010609060101010101" pitchFamily="49" charset="-122"/>
            </a:endParaRPr>
          </a:p>
        </p:txBody>
      </p:sp>
      <p:sp>
        <p:nvSpPr>
          <p:cNvPr id="180" name="文本框 179"/>
          <p:cNvSpPr txBox="1"/>
          <p:nvPr/>
        </p:nvSpPr>
        <p:spPr>
          <a:xfrm>
            <a:off x="2578735" y="1445260"/>
            <a:ext cx="1032510" cy="398780"/>
          </a:xfrm>
          <a:prstGeom prst="rect">
            <a:avLst/>
          </a:prstGeom>
          <a:noFill/>
        </p:spPr>
        <p:txBody>
          <a:bodyPr wrap="square" rtlCol="0">
            <a:spAutoFit/>
          </a:bodyPr>
          <a:p>
            <a:pPr algn="ctr"/>
            <a:r>
              <a:rPr lang="zh-CN" altLang="en-US" sz="1000" b="1" dirty="0" smtClean="0">
                <a:solidFill>
                  <a:srgbClr val="FF0000"/>
                </a:solidFill>
                <a:latin typeface="黑体" panose="02010609060101010101" pitchFamily="49" charset="-122"/>
                <a:ea typeface="黑体" panose="02010609060101010101" pitchFamily="49" charset="-122"/>
              </a:rPr>
              <a:t>网络空间资产测绘系统</a:t>
            </a:r>
            <a:endParaRPr lang="zh-CN" altLang="en-US" sz="1000" b="1" dirty="0" smtClean="0">
              <a:solidFill>
                <a:srgbClr val="FF0000"/>
              </a:solidFill>
              <a:latin typeface="黑体" panose="02010609060101010101" pitchFamily="49" charset="-122"/>
              <a:ea typeface="黑体" panose="02010609060101010101" pitchFamily="49" charset="-122"/>
            </a:endParaRPr>
          </a:p>
        </p:txBody>
      </p:sp>
      <p:pic>
        <p:nvPicPr>
          <p:cNvPr id="58" name="图片 57" descr="1-10"/>
          <p:cNvPicPr>
            <a:picLocks noChangeAspect="1"/>
          </p:cNvPicPr>
          <p:nvPr/>
        </p:nvPicPr>
        <p:blipFill>
          <a:blip r:embed="rId20"/>
          <a:stretch>
            <a:fillRect/>
          </a:stretch>
        </p:blipFill>
        <p:spPr>
          <a:xfrm>
            <a:off x="8871166" y="988675"/>
            <a:ext cx="1138873" cy="456558"/>
          </a:xfrm>
          <a:prstGeom prst="rect">
            <a:avLst/>
          </a:prstGeom>
        </p:spPr>
      </p:pic>
      <p:pic>
        <p:nvPicPr>
          <p:cNvPr id="59" name="图片 58"/>
          <p:cNvPicPr>
            <a:picLocks noChangeAspect="1"/>
          </p:cNvPicPr>
          <p:nvPr/>
        </p:nvPicPr>
        <p:blipFill>
          <a:blip r:embed="rId21" cstate="print"/>
          <a:stretch>
            <a:fillRect/>
          </a:stretch>
        </p:blipFill>
        <p:spPr>
          <a:xfrm>
            <a:off x="2637905" y="5049494"/>
            <a:ext cx="749991" cy="176301"/>
          </a:xfrm>
          <a:prstGeom prst="rect">
            <a:avLst/>
          </a:prstGeom>
        </p:spPr>
      </p:pic>
      <p:pic>
        <p:nvPicPr>
          <p:cNvPr id="60" name="图片 59"/>
          <p:cNvPicPr>
            <a:picLocks noChangeAspect="1"/>
          </p:cNvPicPr>
          <p:nvPr/>
        </p:nvPicPr>
        <p:blipFill>
          <a:blip r:embed="rId21" cstate="print"/>
          <a:stretch>
            <a:fillRect/>
          </a:stretch>
        </p:blipFill>
        <p:spPr>
          <a:xfrm>
            <a:off x="5071225" y="5049494"/>
            <a:ext cx="749991" cy="176301"/>
          </a:xfrm>
          <a:prstGeom prst="rect">
            <a:avLst/>
          </a:prstGeom>
        </p:spPr>
      </p:pic>
      <p:pic>
        <p:nvPicPr>
          <p:cNvPr id="61" name="图片 60"/>
          <p:cNvPicPr>
            <a:picLocks noChangeAspect="1"/>
          </p:cNvPicPr>
          <p:nvPr/>
        </p:nvPicPr>
        <p:blipFill>
          <a:blip r:embed="rId21" cstate="print"/>
          <a:stretch>
            <a:fillRect/>
          </a:stretch>
        </p:blipFill>
        <p:spPr>
          <a:xfrm>
            <a:off x="10758285" y="5044414"/>
            <a:ext cx="749991" cy="176301"/>
          </a:xfrm>
          <a:prstGeom prst="rect">
            <a:avLst/>
          </a:prstGeom>
        </p:spPr>
      </p:pic>
      <p:pic>
        <p:nvPicPr>
          <p:cNvPr id="188" name="图片 187"/>
          <p:cNvPicPr>
            <a:picLocks noChangeAspect="1"/>
          </p:cNvPicPr>
          <p:nvPr/>
        </p:nvPicPr>
        <p:blipFill>
          <a:blip r:embed="rId21" cstate="print"/>
          <a:stretch>
            <a:fillRect/>
          </a:stretch>
        </p:blipFill>
        <p:spPr>
          <a:xfrm>
            <a:off x="2710930" y="3299434"/>
            <a:ext cx="749991" cy="176301"/>
          </a:xfrm>
          <a:prstGeom prst="rect">
            <a:avLst/>
          </a:prstGeom>
        </p:spPr>
      </p:pic>
      <p:sp>
        <p:nvSpPr>
          <p:cNvPr id="62" name="文本框 61"/>
          <p:cNvSpPr txBox="1"/>
          <p:nvPr/>
        </p:nvSpPr>
        <p:spPr>
          <a:xfrm>
            <a:off x="7454265" y="3137535"/>
            <a:ext cx="4021455" cy="922020"/>
          </a:xfrm>
          <a:prstGeom prst="rect">
            <a:avLst/>
          </a:prstGeom>
          <a:noFill/>
        </p:spPr>
        <p:txBody>
          <a:bodyPr wrap="square" rtlCol="0" anchor="t">
            <a:spAutoFit/>
          </a:bodyPr>
          <a:p>
            <a:pPr marL="171450" indent="-171450" fontAlgn="auto">
              <a:lnSpc>
                <a:spcPct val="150000"/>
              </a:lnSpc>
              <a:buFont typeface="Wingdings" panose="05000000000000000000" charset="0"/>
              <a:buChar char="n"/>
            </a:pPr>
            <a:r>
              <a:rPr lang="zh-CN" altLang="en-US" sz="1200" b="1">
                <a:solidFill>
                  <a:schemeClr val="accent5"/>
                </a:solidFill>
              </a:rPr>
              <a:t>总行部署大数据综合分析平台：全网安全分析和决策</a:t>
            </a:r>
            <a:endParaRPr lang="zh-CN" altLang="en-US" sz="1200" b="1">
              <a:solidFill>
                <a:schemeClr val="accent5"/>
              </a:solidFill>
            </a:endParaRPr>
          </a:p>
          <a:p>
            <a:pPr marL="171450" indent="-171450" fontAlgn="auto">
              <a:lnSpc>
                <a:spcPct val="150000"/>
              </a:lnSpc>
              <a:buFont typeface="Wingdings" panose="05000000000000000000" charset="0"/>
              <a:buChar char="n"/>
            </a:pPr>
            <a:r>
              <a:rPr lang="zh-CN" altLang="en-US" sz="1200" b="1">
                <a:solidFill>
                  <a:schemeClr val="accent5"/>
                </a:solidFill>
              </a:rPr>
              <a:t>分行部署网络空间测绘系统：全网资产发现和管理</a:t>
            </a:r>
            <a:endParaRPr lang="zh-CN" altLang="en-US" sz="1200" b="1">
              <a:solidFill>
                <a:schemeClr val="accent5"/>
              </a:solidFill>
            </a:endParaRPr>
          </a:p>
          <a:p>
            <a:pPr marL="171450" indent="-171450" fontAlgn="auto">
              <a:lnSpc>
                <a:spcPct val="150000"/>
              </a:lnSpc>
              <a:buFont typeface="Wingdings" panose="05000000000000000000" charset="0"/>
              <a:buChar char="n"/>
            </a:pPr>
            <a:r>
              <a:rPr lang="zh-CN" altLang="en-US" sz="1200" b="1">
                <a:solidFill>
                  <a:schemeClr val="accent5"/>
                </a:solidFill>
              </a:rPr>
              <a:t>支行部署探针：自动化资产探测和风险阻断</a:t>
            </a:r>
            <a:endParaRPr lang="zh-CN" altLang="en-US" sz="1200" b="1">
              <a:solidFill>
                <a:schemeClr val="accent5"/>
              </a:solidFill>
            </a:endParaRPr>
          </a:p>
        </p:txBody>
      </p:sp>
    </p:spTree>
    <p:custDataLst>
      <p:tags r:id="rId22"/>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28725" y="2432050"/>
            <a:ext cx="10515600" cy="1325880"/>
          </a:xfrm>
        </p:spPr>
        <p:txBody>
          <a:bodyPr>
            <a:normAutofit/>
          </a:bodyPr>
          <a:lstStyle/>
          <a:p>
            <a:pPr algn="ctr"/>
            <a:r>
              <a:rPr lang="zh-CN" altLang="en-US" sz="6000" dirty="0">
                <a:solidFill>
                  <a:schemeClr val="bg1"/>
                </a:solidFill>
                <a:latin typeface="微软雅黑" panose="020B0503020204020204" pitchFamily="34" charset="-122"/>
                <a:ea typeface="微软雅黑" panose="020B0503020204020204" pitchFamily="34" charset="-122"/>
              </a:rPr>
              <a:t>我们能够采集哪些资产</a:t>
            </a:r>
            <a:r>
              <a:rPr lang="zh-CN" altLang="en-US" sz="6000" dirty="0">
                <a:solidFill>
                  <a:schemeClr val="bg1"/>
                </a:solidFill>
                <a:latin typeface="微软雅黑" panose="020B0503020204020204" pitchFamily="34" charset="-122"/>
                <a:ea typeface="微软雅黑" panose="020B0503020204020204" pitchFamily="34" charset="-122"/>
              </a:rPr>
              <a:t>数据？</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http://photo-static-api.fotomore.com/creative/vcg/400/new/VCG41N1308713019.jpg" descr="&amp;pky360_sjzg_VCG41N1308713019&amp;2&amp;src_toppic_inpsrchzd1&amp;"/>
          <p:cNvPicPr>
            <a:picLocks noChangeAspect="1"/>
          </p:cNvPicPr>
          <p:nvPr/>
        </p:nvPicPr>
        <p:blipFill>
          <a:blip r:embed="rId1"/>
          <a:srcRect t="36106" b="39856"/>
          <a:stretch>
            <a:fillRect/>
          </a:stretch>
        </p:blipFill>
        <p:spPr>
          <a:xfrm>
            <a:off x="-635" y="5209540"/>
            <a:ext cx="12192635" cy="1648460"/>
          </a:xfrm>
          <a:prstGeom prst="rect">
            <a:avLst/>
          </a:prstGeom>
        </p:spPr>
      </p:pic>
      <p:sp>
        <p:nvSpPr>
          <p:cNvPr id="68" name="文本框 67"/>
          <p:cNvSpPr txBox="1"/>
          <p:nvPr/>
        </p:nvSpPr>
        <p:spPr>
          <a:xfrm>
            <a:off x="254000" y="309719"/>
            <a:ext cx="6439989"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7ADD"/>
                </a:solidFill>
                <a:effectLst/>
                <a:uLnTx/>
                <a:uFillTx/>
                <a:latin typeface="微软雅黑" panose="020B0503020204020204" pitchFamily="34" charset="-122"/>
                <a:ea typeface="微软雅黑" panose="020B0503020204020204" pitchFamily="34" charset="-122"/>
              </a:rPr>
              <a:t>管理视角</a:t>
            </a:r>
            <a:r>
              <a:rPr kumimoji="0" lang="en-US" altLang="zh-CN" sz="2400" b="1" i="0" u="none" strike="noStrike" kern="1200" cap="none" spc="0" normalizeH="0" baseline="0" noProof="0" dirty="0">
                <a:ln>
                  <a:noFill/>
                </a:ln>
                <a:solidFill>
                  <a:srgbClr val="007ADD"/>
                </a:solidFill>
                <a:effectLst/>
                <a:uLnTx/>
                <a:uFillTx/>
                <a:latin typeface="微软雅黑" panose="020B0503020204020204" pitchFamily="34" charset="-122"/>
                <a:ea typeface="微软雅黑" panose="020B0503020204020204" pitchFamily="34" charset="-122"/>
              </a:rPr>
              <a:t>-IT</a:t>
            </a:r>
            <a:r>
              <a:rPr kumimoji="0" lang="zh-CN" altLang="en-US" sz="2400" b="1" i="0" u="none" strike="noStrike" kern="1200" cap="none" spc="0" normalizeH="0" baseline="0" noProof="0" dirty="0">
                <a:ln>
                  <a:noFill/>
                </a:ln>
                <a:solidFill>
                  <a:srgbClr val="007ADD"/>
                </a:solidFill>
                <a:effectLst/>
                <a:uLnTx/>
                <a:uFillTx/>
                <a:latin typeface="微软雅黑" panose="020B0503020204020204" pitchFamily="34" charset="-122"/>
                <a:ea typeface="微软雅黑" panose="020B0503020204020204" pitchFamily="34" charset="-122"/>
              </a:rPr>
              <a:t>资产信息采集</a:t>
            </a:r>
            <a:endParaRPr kumimoji="0" lang="zh-CN" altLang="en-US" sz="2400" b="1" i="0" u="none" strike="noStrike" kern="1200" cap="none" spc="0" normalizeH="0" baseline="0" noProof="0" dirty="0">
              <a:ln>
                <a:noFill/>
              </a:ln>
              <a:solidFill>
                <a:srgbClr val="007ADD"/>
              </a:solidFill>
              <a:effectLst/>
              <a:uLnTx/>
              <a:uFillTx/>
              <a:latin typeface="微软雅黑" panose="020B0503020204020204" pitchFamily="34" charset="-122"/>
              <a:ea typeface="微软雅黑" panose="020B0503020204020204" pitchFamily="34" charset="-122"/>
            </a:endParaRPr>
          </a:p>
        </p:txBody>
      </p:sp>
      <p:sp>
        <p:nvSpPr>
          <p:cNvPr id="6" name="矩形 5"/>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10531220" y="375413"/>
            <a:ext cx="1438043" cy="485434"/>
          </a:xfrm>
          <a:prstGeom prst="rect">
            <a:avLst/>
          </a:prstGeom>
        </p:spPr>
      </p:pic>
      <p:sp>
        <p:nvSpPr>
          <p:cNvPr id="252" name="矩形 251"/>
          <p:cNvSpPr/>
          <p:nvPr>
            <p:custDataLst>
              <p:tags r:id="rId3"/>
            </p:custDataLst>
          </p:nvPr>
        </p:nvSpPr>
        <p:spPr>
          <a:xfrm>
            <a:off x="-635" y="5209540"/>
            <a:ext cx="12191365" cy="1649095"/>
          </a:xfrm>
          <a:prstGeom prst="rect">
            <a:avLst/>
          </a:prstGeom>
          <a:gradFill>
            <a:gsLst>
              <a:gs pos="22000">
                <a:srgbClr val="2169D3">
                  <a:alpha val="94000"/>
                </a:srgbClr>
              </a:gs>
              <a:gs pos="0">
                <a:srgbClr val="2169D3"/>
              </a:gs>
              <a:gs pos="98000">
                <a:srgbClr val="404040">
                  <a:lumMod val="75000"/>
                  <a:lumOff val="25000"/>
                  <a:alpha val="41000"/>
                </a:srgb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4" name="椭圆 253"/>
          <p:cNvSpPr/>
          <p:nvPr/>
        </p:nvSpPr>
        <p:spPr>
          <a:xfrm>
            <a:off x="243761" y="5804624"/>
            <a:ext cx="988060" cy="988060"/>
          </a:xfrm>
          <a:prstGeom prst="ellipse">
            <a:avLst/>
          </a:prstGeom>
          <a:solidFill>
            <a:schemeClr val="bg1"/>
          </a:solidFill>
          <a:effectLst>
            <a:outerShdw blurRad="228600" dist="38100" dir="5400000" sx="91000" sy="91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b="1"/>
          </a:p>
        </p:txBody>
      </p:sp>
      <p:sp>
        <p:nvSpPr>
          <p:cNvPr id="10" name="文本框 9"/>
          <p:cNvSpPr txBox="1"/>
          <p:nvPr/>
        </p:nvSpPr>
        <p:spPr>
          <a:xfrm>
            <a:off x="394758" y="6075918"/>
            <a:ext cx="686012" cy="369332"/>
          </a:xfrm>
          <a:prstGeom prst="rect">
            <a:avLst/>
          </a:prstGeom>
          <a:noFill/>
        </p:spPr>
        <p:txBody>
          <a:bodyPr wrap="square" rtlCol="0">
            <a:spAutoFit/>
          </a:bodyPr>
          <a:lstStyle/>
          <a:p>
            <a:r>
              <a:rPr lang="zh-CN" altLang="en-US" b="1" dirty="0">
                <a:solidFill>
                  <a:srgbClr val="007ADD"/>
                </a:solidFill>
                <a:latin typeface="+mj-ea"/>
                <a:ea typeface="+mj-ea"/>
                <a:cs typeface="+mn-ea"/>
                <a:sym typeface="+mn-lt"/>
              </a:rPr>
              <a:t>全面</a:t>
            </a:r>
            <a:endParaRPr lang="zh-CN" altLang="en-US" b="1" dirty="0">
              <a:solidFill>
                <a:srgbClr val="007ADD"/>
              </a:solidFill>
              <a:latin typeface="+mj-ea"/>
              <a:ea typeface="+mj-ea"/>
              <a:cs typeface="+mn-ea"/>
              <a:sym typeface="+mn-lt"/>
            </a:endParaRPr>
          </a:p>
        </p:txBody>
      </p:sp>
      <p:sp>
        <p:nvSpPr>
          <p:cNvPr id="9" name="文本框 8"/>
          <p:cNvSpPr txBox="1"/>
          <p:nvPr/>
        </p:nvSpPr>
        <p:spPr>
          <a:xfrm>
            <a:off x="1292614" y="5746442"/>
            <a:ext cx="5102860" cy="922020"/>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200" dirty="0">
                <a:solidFill>
                  <a:schemeClr val="bg1"/>
                </a:solidFill>
                <a:latin typeface="+mn-ea"/>
                <a:ea typeface="+mn-ea"/>
                <a:cs typeface="+mn-ea"/>
                <a:sym typeface="+mn-lt"/>
              </a:rPr>
              <a:t>区别于传统测绘产品三层部署模式，无法通过二层协议获得</a:t>
            </a:r>
            <a:endParaRPr lang="zh-CN" altLang="en-US" sz="1200" dirty="0">
              <a:solidFill>
                <a:schemeClr val="bg1"/>
              </a:solidFill>
              <a:latin typeface="+mn-ea"/>
              <a:ea typeface="+mn-ea"/>
              <a:cs typeface="+mn-ea"/>
              <a:sym typeface="+mn-lt"/>
            </a:endParaRPr>
          </a:p>
          <a:p>
            <a:pPr indent="0">
              <a:lnSpc>
                <a:spcPct val="150000"/>
              </a:lnSpc>
              <a:buFont typeface="Wingdings" panose="05000000000000000000" pitchFamily="2" charset="2"/>
              <a:buNone/>
            </a:pPr>
            <a:r>
              <a:rPr lang="en-US" altLang="zh-CN" sz="1200" dirty="0">
                <a:solidFill>
                  <a:schemeClr val="bg1"/>
                </a:solidFill>
                <a:latin typeface="+mn-ea"/>
                <a:ea typeface="+mn-ea"/>
                <a:cs typeface="+mn-ea"/>
                <a:sym typeface="+mn-lt"/>
              </a:rPr>
              <a:t>    </a:t>
            </a:r>
            <a:r>
              <a:rPr lang="zh-CN" altLang="en-US" sz="1200" dirty="0">
                <a:solidFill>
                  <a:schemeClr val="bg1"/>
                </a:solidFill>
                <a:latin typeface="+mn-ea"/>
                <a:ea typeface="+mn-ea"/>
                <a:cs typeface="+mn-ea"/>
                <a:sym typeface="+mn-lt"/>
              </a:rPr>
              <a:t>资产指纹特征的弊端；</a:t>
            </a:r>
            <a:endParaRPr lang="en-US" altLang="zh-CN" sz="1200" dirty="0">
              <a:solidFill>
                <a:schemeClr val="bg1"/>
              </a:solidFill>
              <a:latin typeface="+mn-ea"/>
              <a:ea typeface="+mn-ea"/>
              <a:cs typeface="+mn-ea"/>
              <a:sym typeface="+mn-lt"/>
            </a:endParaRPr>
          </a:p>
          <a:p>
            <a:pPr marL="171450" indent="-171450">
              <a:lnSpc>
                <a:spcPct val="150000"/>
              </a:lnSpc>
              <a:buFont typeface="Wingdings" panose="05000000000000000000" pitchFamily="2" charset="2"/>
              <a:buChar char="l"/>
            </a:pPr>
            <a:r>
              <a:rPr lang="zh-CN" altLang="en-US" sz="1200" dirty="0">
                <a:solidFill>
                  <a:schemeClr val="bg1"/>
                </a:solidFill>
                <a:latin typeface="+mn-ea"/>
                <a:cs typeface="+mn-ea"/>
                <a:sym typeface="+mn-lt"/>
              </a:rPr>
              <a:t>万物安全二层分布式部署，通过多种探测手段，获得指纹信息更全面</a:t>
            </a:r>
            <a:endParaRPr lang="zh-CN" altLang="en-US" sz="1200" dirty="0">
              <a:solidFill>
                <a:schemeClr val="bg1"/>
              </a:solidFill>
              <a:latin typeface="+mn-ea"/>
              <a:cs typeface="+mn-ea"/>
              <a:sym typeface="+mn-lt"/>
            </a:endParaRPr>
          </a:p>
        </p:txBody>
      </p:sp>
      <p:pic>
        <p:nvPicPr>
          <p:cNvPr id="3" name="图片 2"/>
          <p:cNvPicPr>
            <a:picLocks noChangeAspect="1"/>
          </p:cNvPicPr>
          <p:nvPr/>
        </p:nvPicPr>
        <p:blipFill>
          <a:blip r:embed="rId4"/>
          <a:stretch>
            <a:fillRect/>
          </a:stretch>
        </p:blipFill>
        <p:spPr>
          <a:xfrm>
            <a:off x="140327" y="994382"/>
            <a:ext cx="5880108" cy="4742023"/>
          </a:xfrm>
          <a:prstGeom prst="rect">
            <a:avLst/>
          </a:prstGeom>
        </p:spPr>
      </p:pic>
      <p:pic>
        <p:nvPicPr>
          <p:cNvPr id="14" name="图片 13"/>
          <p:cNvPicPr>
            <a:picLocks noChangeAspect="1"/>
          </p:cNvPicPr>
          <p:nvPr/>
        </p:nvPicPr>
        <p:blipFill>
          <a:blip r:embed="rId5"/>
          <a:stretch>
            <a:fillRect/>
          </a:stretch>
        </p:blipFill>
        <p:spPr>
          <a:xfrm>
            <a:off x="6530812" y="994382"/>
            <a:ext cx="5147861" cy="4966354"/>
          </a:xfrm>
          <a:prstGeom prst="rect">
            <a:avLst/>
          </a:prstGeom>
        </p:spPr>
      </p:pic>
      <p:pic>
        <p:nvPicPr>
          <p:cNvPr id="13" name="图片 12"/>
          <p:cNvPicPr>
            <a:picLocks noChangeAspect="1"/>
          </p:cNvPicPr>
          <p:nvPr/>
        </p:nvPicPr>
        <p:blipFill>
          <a:blip r:embed="rId6"/>
          <a:stretch>
            <a:fillRect/>
          </a:stretch>
        </p:blipFill>
        <p:spPr>
          <a:xfrm>
            <a:off x="6529542" y="5919220"/>
            <a:ext cx="5149131" cy="778531"/>
          </a:xfrm>
          <a:prstGeom prst="rect">
            <a:avLst/>
          </a:prstGeom>
        </p:spPr>
      </p:pic>
    </p:spTree>
    <p:custDataLst>
      <p:tags r:id="rId7"/>
    </p:custDataLst>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圆角 61"/>
          <p:cNvSpPr/>
          <p:nvPr/>
        </p:nvSpPr>
        <p:spPr>
          <a:xfrm>
            <a:off x="10910767" y="1227081"/>
            <a:ext cx="603115" cy="267511"/>
          </a:xfrm>
          <a:prstGeom prst="roundRect">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961515" y="1080135"/>
            <a:ext cx="7694930" cy="3174365"/>
            <a:chOff x="2059" y="1912"/>
            <a:chExt cx="15083" cy="6222"/>
          </a:xfrm>
        </p:grpSpPr>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59" y="1912"/>
              <a:ext cx="15083" cy="6222"/>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066" y="1912"/>
              <a:ext cx="6813" cy="2396"/>
            </a:xfrm>
            <a:prstGeom prst="rect">
              <a:avLst/>
            </a:prstGeom>
            <a:solidFill>
              <a:srgbClr val="007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222" y="2212"/>
              <a:ext cx="4294" cy="722"/>
            </a:xfrm>
            <a:prstGeom prst="rect">
              <a:avLst/>
            </a:prstGeom>
            <a:noFill/>
          </p:spPr>
          <p:txBody>
            <a:bodyPr wrap="square" rtlCol="0">
              <a:spAutoFit/>
            </a:bodyPr>
            <a:lstStyle/>
            <a:p>
              <a:r>
                <a:rPr lang="en-US" altLang="zh-CN" b="1" dirty="0">
                  <a:solidFill>
                    <a:schemeClr val="bg1"/>
                  </a:solidFill>
                </a:rPr>
                <a:t>RFID</a:t>
              </a:r>
              <a:r>
                <a:rPr lang="zh-CN" altLang="en-US" b="1" dirty="0">
                  <a:solidFill>
                    <a:schemeClr val="bg1"/>
                  </a:solidFill>
                </a:rPr>
                <a:t>固定资产管理</a:t>
              </a:r>
              <a:endParaRPr lang="zh-CN" altLang="en-US" b="1" dirty="0">
                <a:solidFill>
                  <a:schemeClr val="bg1"/>
                </a:solidFill>
              </a:endParaRPr>
            </a:p>
          </p:txBody>
        </p:sp>
        <p:sp>
          <p:nvSpPr>
            <p:cNvPr id="8" name="文本框 7"/>
            <p:cNvSpPr txBox="1"/>
            <p:nvPr/>
          </p:nvSpPr>
          <p:spPr>
            <a:xfrm>
              <a:off x="2222" y="2928"/>
              <a:ext cx="6136" cy="661"/>
            </a:xfrm>
            <a:prstGeom prst="rect">
              <a:avLst/>
            </a:prstGeom>
            <a:noFill/>
          </p:spPr>
          <p:txBody>
            <a:bodyPr wrap="square" rtlCol="0">
              <a:spAutoFit/>
            </a:bodyPr>
            <a:lstStyle/>
            <a:p>
              <a:r>
                <a:rPr lang="zh-CN" altLang="en-US" sz="1600" dirty="0">
                  <a:solidFill>
                    <a:schemeClr val="bg1"/>
                  </a:solidFill>
                </a:rPr>
                <a:t>精准高效 节约成本 实时跟踪</a:t>
              </a:r>
              <a:endParaRPr lang="zh-CN" altLang="en-US" sz="1600" dirty="0">
                <a:solidFill>
                  <a:schemeClr val="bg1"/>
                </a:solidFill>
              </a:endParaRPr>
            </a:p>
          </p:txBody>
        </p:sp>
      </p:grpSp>
      <p:pic>
        <p:nvPicPr>
          <p:cNvPr id="10" name="图片 9"/>
          <p:cNvPicPr>
            <a:picLocks noChangeAspect="1"/>
          </p:cNvPicPr>
          <p:nvPr/>
        </p:nvPicPr>
        <p:blipFill>
          <a:blip r:embed="rId2"/>
          <a:stretch>
            <a:fillRect/>
          </a:stretch>
        </p:blipFill>
        <p:spPr>
          <a:xfrm>
            <a:off x="508000" y="1256030"/>
            <a:ext cx="1210945" cy="1149350"/>
          </a:xfrm>
          <a:prstGeom prst="rect">
            <a:avLst/>
          </a:prstGeom>
        </p:spPr>
      </p:pic>
      <p:pic>
        <p:nvPicPr>
          <p:cNvPr id="28" name="图片 27"/>
          <p:cNvPicPr>
            <a:picLocks noChangeAspect="1"/>
          </p:cNvPicPr>
          <p:nvPr/>
        </p:nvPicPr>
        <p:blipFill>
          <a:blip r:embed="rId3"/>
          <a:stretch>
            <a:fillRect/>
          </a:stretch>
        </p:blipFill>
        <p:spPr>
          <a:xfrm>
            <a:off x="480060" y="2941955"/>
            <a:ext cx="1210310" cy="1155700"/>
          </a:xfrm>
          <a:prstGeom prst="rect">
            <a:avLst/>
          </a:prstGeom>
        </p:spPr>
      </p:pic>
      <p:sp>
        <p:nvSpPr>
          <p:cNvPr id="35" name="矩形 34"/>
          <p:cNvSpPr/>
          <p:nvPr/>
        </p:nvSpPr>
        <p:spPr>
          <a:xfrm>
            <a:off x="8511540" y="1080135"/>
            <a:ext cx="1875155" cy="695325"/>
          </a:xfrm>
          <a:prstGeom prst="rect">
            <a:avLst/>
          </a:prstGeom>
          <a:solidFill>
            <a:srgbClr val="89C1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文本框 100"/>
          <p:cNvSpPr txBox="1"/>
          <p:nvPr/>
        </p:nvSpPr>
        <p:spPr>
          <a:xfrm>
            <a:off x="8693943" y="1241421"/>
            <a:ext cx="1759084" cy="368300"/>
          </a:xfrm>
          <a:prstGeom prst="rect">
            <a:avLst/>
          </a:prstGeom>
          <a:noFill/>
        </p:spPr>
        <p:txBody>
          <a:bodyPr wrap="square" rtlCol="0">
            <a:spAutoFit/>
          </a:bodyPr>
          <a:lstStyle/>
          <a:p>
            <a:r>
              <a:rPr lang="zh-CN" altLang="en-US" b="1" dirty="0">
                <a:solidFill>
                  <a:schemeClr val="bg1"/>
                </a:solidFill>
              </a:rPr>
              <a:t>生命周期管理</a:t>
            </a:r>
            <a:endParaRPr lang="zh-CN" altLang="en-US" b="1" dirty="0">
              <a:solidFill>
                <a:schemeClr val="bg1"/>
              </a:solidFill>
            </a:endParaRPr>
          </a:p>
        </p:txBody>
      </p:sp>
      <p:sp>
        <p:nvSpPr>
          <p:cNvPr id="102" name="矩形 101"/>
          <p:cNvSpPr/>
          <p:nvPr/>
        </p:nvSpPr>
        <p:spPr>
          <a:xfrm>
            <a:off x="8511295" y="1774890"/>
            <a:ext cx="1874853" cy="1436830"/>
          </a:xfrm>
          <a:prstGeom prst="rect">
            <a:avLst/>
          </a:prstGeom>
          <a:solidFill>
            <a:srgbClr val="57A6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8579388" y="1931632"/>
            <a:ext cx="1770435" cy="738664"/>
          </a:xfrm>
          <a:prstGeom prst="rect">
            <a:avLst/>
          </a:prstGeom>
          <a:noFill/>
        </p:spPr>
        <p:txBody>
          <a:bodyPr wrap="square" rtlCol="0">
            <a:spAutoFit/>
          </a:bodyPr>
          <a:lstStyle/>
          <a:p>
            <a:r>
              <a:rPr lang="zh-CN" altLang="en-US" sz="1400" dirty="0">
                <a:solidFill>
                  <a:schemeClr val="bg1"/>
                </a:solidFill>
              </a:rPr>
              <a:t>资产入库  资产调拨</a:t>
            </a:r>
            <a:endParaRPr lang="en-US" altLang="zh-CN" sz="1400" dirty="0">
              <a:solidFill>
                <a:schemeClr val="bg1"/>
              </a:solidFill>
            </a:endParaRPr>
          </a:p>
          <a:p>
            <a:r>
              <a:rPr lang="zh-CN" altLang="en-US" sz="1400" dirty="0">
                <a:solidFill>
                  <a:schemeClr val="bg1"/>
                </a:solidFill>
              </a:rPr>
              <a:t>领用</a:t>
            </a:r>
            <a:r>
              <a:rPr lang="en-US" altLang="zh-CN" sz="1400" dirty="0">
                <a:solidFill>
                  <a:schemeClr val="bg1"/>
                </a:solidFill>
              </a:rPr>
              <a:t>/</a:t>
            </a:r>
            <a:r>
              <a:rPr lang="zh-CN" altLang="en-US" sz="1400" dirty="0">
                <a:solidFill>
                  <a:schemeClr val="bg1"/>
                </a:solidFill>
              </a:rPr>
              <a:t>退库 借用</a:t>
            </a:r>
            <a:r>
              <a:rPr lang="en-US" altLang="zh-CN" sz="1400" dirty="0">
                <a:solidFill>
                  <a:schemeClr val="bg1"/>
                </a:solidFill>
              </a:rPr>
              <a:t>/</a:t>
            </a:r>
            <a:r>
              <a:rPr lang="zh-CN" altLang="en-US" sz="1400" dirty="0">
                <a:solidFill>
                  <a:schemeClr val="bg1"/>
                </a:solidFill>
              </a:rPr>
              <a:t>归还</a:t>
            </a:r>
            <a:endParaRPr lang="en-US" altLang="zh-CN" sz="1400" dirty="0">
              <a:solidFill>
                <a:schemeClr val="bg1"/>
              </a:solidFill>
            </a:endParaRPr>
          </a:p>
          <a:p>
            <a:r>
              <a:rPr lang="zh-CN" altLang="en-US" sz="1400" dirty="0">
                <a:solidFill>
                  <a:schemeClr val="bg1"/>
                </a:solidFill>
              </a:rPr>
              <a:t>维修信息  清理报废</a:t>
            </a:r>
            <a:endParaRPr lang="en-US" altLang="zh-CN" sz="1400" dirty="0">
              <a:solidFill>
                <a:schemeClr val="bg1"/>
              </a:solidFill>
            </a:endParaRPr>
          </a:p>
        </p:txBody>
      </p:sp>
      <p:sp>
        <p:nvSpPr>
          <p:cNvPr id="48" name="文本框 47"/>
          <p:cNvSpPr txBox="1"/>
          <p:nvPr/>
        </p:nvSpPr>
        <p:spPr>
          <a:xfrm>
            <a:off x="8724090" y="2745081"/>
            <a:ext cx="1478604" cy="337185"/>
          </a:xfrm>
          <a:prstGeom prst="rect">
            <a:avLst/>
          </a:prstGeom>
          <a:noFill/>
        </p:spPr>
        <p:txBody>
          <a:bodyPr wrap="square" rtlCol="0">
            <a:spAutoFit/>
          </a:bodyPr>
          <a:lstStyle/>
          <a:p>
            <a:r>
              <a:rPr lang="zh-CN" altLang="en-US" sz="1600" b="1" dirty="0">
                <a:solidFill>
                  <a:schemeClr val="bg1"/>
                </a:solidFill>
              </a:rPr>
              <a:t>实时位置变更</a:t>
            </a:r>
            <a:endParaRPr lang="zh-CN" altLang="en-US" sz="1600" b="1" dirty="0">
              <a:solidFill>
                <a:schemeClr val="bg1"/>
              </a:solidFill>
            </a:endParaRPr>
          </a:p>
        </p:txBody>
      </p:sp>
      <p:sp>
        <p:nvSpPr>
          <p:cNvPr id="103" name="矩形 102"/>
          <p:cNvSpPr/>
          <p:nvPr/>
        </p:nvSpPr>
        <p:spPr>
          <a:xfrm>
            <a:off x="8511540" y="3214370"/>
            <a:ext cx="1870075" cy="520700"/>
          </a:xfrm>
          <a:prstGeom prst="rect">
            <a:avLst/>
          </a:prstGeom>
          <a:solidFill>
            <a:srgbClr val="2888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文本框 103"/>
          <p:cNvSpPr txBox="1"/>
          <p:nvPr/>
        </p:nvSpPr>
        <p:spPr>
          <a:xfrm>
            <a:off x="8606143" y="3251511"/>
            <a:ext cx="1759084" cy="368300"/>
          </a:xfrm>
          <a:prstGeom prst="rect">
            <a:avLst/>
          </a:prstGeom>
          <a:noFill/>
        </p:spPr>
        <p:txBody>
          <a:bodyPr wrap="square" rtlCol="0">
            <a:spAutoFit/>
          </a:bodyPr>
          <a:lstStyle/>
          <a:p>
            <a:pPr algn="ctr"/>
            <a:r>
              <a:rPr lang="zh-CN" altLang="en-US" b="1" dirty="0">
                <a:solidFill>
                  <a:schemeClr val="bg1"/>
                </a:solidFill>
              </a:rPr>
              <a:t>自动化盘点</a:t>
            </a:r>
            <a:endParaRPr lang="zh-CN" altLang="en-US" b="1" dirty="0">
              <a:solidFill>
                <a:schemeClr val="bg1"/>
              </a:solidFill>
            </a:endParaRPr>
          </a:p>
        </p:txBody>
      </p:sp>
      <p:sp>
        <p:nvSpPr>
          <p:cNvPr id="106" name="矩形 105"/>
          <p:cNvSpPr/>
          <p:nvPr/>
        </p:nvSpPr>
        <p:spPr>
          <a:xfrm>
            <a:off x="8511293" y="3729499"/>
            <a:ext cx="1874853" cy="520430"/>
          </a:xfrm>
          <a:prstGeom prst="rect">
            <a:avLst/>
          </a:prstGeom>
          <a:solidFill>
            <a:srgbClr val="0C7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p:cNvSpPr txBox="1"/>
          <p:nvPr/>
        </p:nvSpPr>
        <p:spPr>
          <a:xfrm>
            <a:off x="8674036" y="3798226"/>
            <a:ext cx="1759084" cy="337185"/>
          </a:xfrm>
          <a:prstGeom prst="rect">
            <a:avLst/>
          </a:prstGeom>
          <a:noFill/>
        </p:spPr>
        <p:txBody>
          <a:bodyPr wrap="square" rtlCol="0">
            <a:spAutoFit/>
          </a:bodyPr>
          <a:lstStyle/>
          <a:p>
            <a:r>
              <a:rPr lang="zh-CN" altLang="en-US" sz="1600" b="1" dirty="0">
                <a:solidFill>
                  <a:schemeClr val="bg1"/>
                </a:solidFill>
              </a:rPr>
              <a:t>多维度报表分析</a:t>
            </a:r>
            <a:endParaRPr lang="zh-CN" altLang="en-US" sz="1600" b="1" dirty="0">
              <a:solidFill>
                <a:schemeClr val="bg1"/>
              </a:solidFill>
            </a:endParaRPr>
          </a:p>
        </p:txBody>
      </p:sp>
      <p:pic>
        <p:nvPicPr>
          <p:cNvPr id="56" name="图片 55"/>
          <p:cNvPicPr>
            <a:picLocks noChangeAspect="1"/>
          </p:cNvPicPr>
          <p:nvPr/>
        </p:nvPicPr>
        <p:blipFill>
          <a:blip r:embed="rId4"/>
          <a:stretch>
            <a:fillRect/>
          </a:stretch>
        </p:blipFill>
        <p:spPr>
          <a:xfrm>
            <a:off x="10803070" y="2999114"/>
            <a:ext cx="819150" cy="800100"/>
          </a:xfrm>
          <a:prstGeom prst="rect">
            <a:avLst/>
          </a:prstGeom>
        </p:spPr>
      </p:pic>
      <p:pic>
        <p:nvPicPr>
          <p:cNvPr id="58" name="图片 57"/>
          <p:cNvPicPr>
            <a:picLocks noChangeAspect="1"/>
          </p:cNvPicPr>
          <p:nvPr/>
        </p:nvPicPr>
        <p:blipFill>
          <a:blip r:embed="rId5"/>
          <a:stretch>
            <a:fillRect/>
          </a:stretch>
        </p:blipFill>
        <p:spPr>
          <a:xfrm>
            <a:off x="10741257" y="1494817"/>
            <a:ext cx="942975" cy="838200"/>
          </a:xfrm>
          <a:prstGeom prst="rect">
            <a:avLst/>
          </a:prstGeom>
        </p:spPr>
      </p:pic>
      <p:sp>
        <p:nvSpPr>
          <p:cNvPr id="61" name="文本框 60"/>
          <p:cNvSpPr txBox="1"/>
          <p:nvPr/>
        </p:nvSpPr>
        <p:spPr>
          <a:xfrm>
            <a:off x="10880215" y="1239101"/>
            <a:ext cx="741225" cy="230832"/>
          </a:xfrm>
          <a:prstGeom prst="rect">
            <a:avLst/>
          </a:prstGeom>
          <a:noFill/>
        </p:spPr>
        <p:txBody>
          <a:bodyPr wrap="square" rtlCol="0">
            <a:spAutoFit/>
          </a:bodyPr>
          <a:lstStyle/>
          <a:p>
            <a:r>
              <a:rPr lang="zh-CN" altLang="en-US" sz="900" b="1" dirty="0">
                <a:solidFill>
                  <a:schemeClr val="bg1"/>
                </a:solidFill>
              </a:rPr>
              <a:t>有源标签</a:t>
            </a:r>
            <a:endParaRPr lang="zh-CN" altLang="en-US" sz="900" b="1" dirty="0">
              <a:solidFill>
                <a:schemeClr val="bg1"/>
              </a:solidFill>
            </a:endParaRPr>
          </a:p>
        </p:txBody>
      </p:sp>
      <p:sp>
        <p:nvSpPr>
          <p:cNvPr id="23" name="矩形: 圆角 22"/>
          <p:cNvSpPr/>
          <p:nvPr/>
        </p:nvSpPr>
        <p:spPr>
          <a:xfrm>
            <a:off x="10929657" y="3839340"/>
            <a:ext cx="603115" cy="267511"/>
          </a:xfrm>
          <a:prstGeom prst="roundRect">
            <a:avLst/>
          </a:prstGeom>
          <a:solidFill>
            <a:srgbClr val="0C75EC"/>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0920730" y="3852545"/>
            <a:ext cx="709295" cy="229870"/>
          </a:xfrm>
          <a:prstGeom prst="rect">
            <a:avLst/>
          </a:prstGeom>
          <a:noFill/>
        </p:spPr>
        <p:txBody>
          <a:bodyPr wrap="square" rtlCol="0">
            <a:spAutoFit/>
          </a:bodyPr>
          <a:lstStyle/>
          <a:p>
            <a:r>
              <a:rPr lang="zh-CN" altLang="en-US" sz="900" b="1" dirty="0">
                <a:solidFill>
                  <a:schemeClr val="bg1"/>
                </a:solidFill>
              </a:rPr>
              <a:t>无源标签</a:t>
            </a:r>
            <a:endParaRPr lang="zh-CN" altLang="en-US" sz="900" b="1" dirty="0">
              <a:solidFill>
                <a:schemeClr val="bg1"/>
              </a:solidFill>
            </a:endParaRPr>
          </a:p>
        </p:txBody>
      </p:sp>
      <p:sp>
        <p:nvSpPr>
          <p:cNvPr id="4" name="矩形 3"/>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5" name="文本框 4"/>
          <p:cNvSpPr txBox="1"/>
          <p:nvPr/>
        </p:nvSpPr>
        <p:spPr>
          <a:xfrm>
            <a:off x="250825" y="259080"/>
            <a:ext cx="5513070"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管理视角</a:t>
            </a:r>
            <a:r>
              <a:rPr lang="en-US" altLang="zh-CN" dirty="0">
                <a:solidFill>
                  <a:srgbClr val="007ADD"/>
                </a:solidFill>
                <a:sym typeface="+mn-ea"/>
              </a:rPr>
              <a:t>-</a:t>
            </a:r>
            <a:r>
              <a:rPr lang="zh-CN" altLang="en-US" dirty="0">
                <a:solidFill>
                  <a:srgbClr val="007ADD"/>
                </a:solidFill>
                <a:sym typeface="+mn-ea"/>
              </a:rPr>
              <a:t>非</a:t>
            </a:r>
            <a:r>
              <a:rPr lang="en-US" altLang="zh-CN" dirty="0">
                <a:solidFill>
                  <a:srgbClr val="007ADD"/>
                </a:solidFill>
                <a:sym typeface="+mn-ea"/>
              </a:rPr>
              <a:t>IT</a:t>
            </a:r>
            <a:r>
              <a:rPr lang="zh-CN" altLang="en-US" dirty="0">
                <a:solidFill>
                  <a:srgbClr val="007ADD"/>
                </a:solidFill>
                <a:sym typeface="+mn-ea"/>
              </a:rPr>
              <a:t>资产信息采集</a:t>
            </a:r>
            <a:endParaRPr lang="zh-CN" altLang="en-US" dirty="0">
              <a:solidFill>
                <a:srgbClr val="007ADD"/>
              </a:solidFill>
              <a:sym typeface="+mn-ea"/>
            </a:endParaRPr>
          </a:p>
        </p:txBody>
      </p:sp>
      <p:pic>
        <p:nvPicPr>
          <p:cNvPr id="9" name="图片 8"/>
          <p:cNvPicPr>
            <a:picLocks noChangeAspect="1"/>
          </p:cNvPicPr>
          <p:nvPr/>
        </p:nvPicPr>
        <p:blipFill>
          <a:blip r:embed="rId6"/>
          <a:stretch>
            <a:fillRect/>
          </a:stretch>
        </p:blipFill>
        <p:spPr>
          <a:xfrm>
            <a:off x="10531220" y="413513"/>
            <a:ext cx="1438043" cy="485434"/>
          </a:xfrm>
          <a:prstGeom prst="rect">
            <a:avLst/>
          </a:prstGeom>
        </p:spPr>
      </p:pic>
      <p:sp>
        <p:nvSpPr>
          <p:cNvPr id="177" name="矩形 176"/>
          <p:cNvSpPr/>
          <p:nvPr/>
        </p:nvSpPr>
        <p:spPr>
          <a:xfrm>
            <a:off x="338455" y="1085215"/>
            <a:ext cx="1469390" cy="1431925"/>
          </a:xfrm>
          <a:prstGeom prst="rect">
            <a:avLst/>
          </a:prstGeom>
          <a:no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sp>
        <p:nvSpPr>
          <p:cNvPr id="13" name="矩形 12"/>
          <p:cNvSpPr/>
          <p:nvPr/>
        </p:nvSpPr>
        <p:spPr>
          <a:xfrm>
            <a:off x="337820" y="2799715"/>
            <a:ext cx="1469390" cy="1431925"/>
          </a:xfrm>
          <a:prstGeom prst="rect">
            <a:avLst/>
          </a:prstGeom>
          <a:no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sp>
        <p:nvSpPr>
          <p:cNvPr id="14" name="矩形 13"/>
          <p:cNvSpPr/>
          <p:nvPr/>
        </p:nvSpPr>
        <p:spPr>
          <a:xfrm>
            <a:off x="10515600" y="1080135"/>
            <a:ext cx="1363980" cy="1431925"/>
          </a:xfrm>
          <a:prstGeom prst="rect">
            <a:avLst/>
          </a:prstGeom>
          <a:no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sp>
        <p:nvSpPr>
          <p:cNvPr id="15" name="矩形 14"/>
          <p:cNvSpPr/>
          <p:nvPr/>
        </p:nvSpPr>
        <p:spPr>
          <a:xfrm>
            <a:off x="10530205" y="2811780"/>
            <a:ext cx="1363980" cy="1431925"/>
          </a:xfrm>
          <a:prstGeom prst="rect">
            <a:avLst/>
          </a:prstGeom>
          <a:no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pic>
        <p:nvPicPr>
          <p:cNvPr id="251" name="http://photo-static-api.fotomore.com/creative/vcg/400/new/VCG41N1308713019.jpg" descr="&amp;pky360_sjzg_VCG41N1308713019&amp;2&amp;src_toppic_inpsrchzd1&amp;"/>
          <p:cNvPicPr>
            <a:picLocks noChangeAspect="1"/>
          </p:cNvPicPr>
          <p:nvPr/>
        </p:nvPicPr>
        <p:blipFill>
          <a:blip r:embed="rId7"/>
          <a:srcRect t="33467" b="39856"/>
          <a:stretch>
            <a:fillRect/>
          </a:stretch>
        </p:blipFill>
        <p:spPr>
          <a:xfrm>
            <a:off x="0" y="5034280"/>
            <a:ext cx="12192635" cy="1829435"/>
          </a:xfrm>
          <a:prstGeom prst="rect">
            <a:avLst/>
          </a:prstGeom>
        </p:spPr>
      </p:pic>
      <p:sp>
        <p:nvSpPr>
          <p:cNvPr id="252" name="矩形 251"/>
          <p:cNvSpPr/>
          <p:nvPr>
            <p:custDataLst>
              <p:tags r:id="rId8"/>
            </p:custDataLst>
          </p:nvPr>
        </p:nvSpPr>
        <p:spPr>
          <a:xfrm>
            <a:off x="1270" y="5034280"/>
            <a:ext cx="12191365" cy="1830070"/>
          </a:xfrm>
          <a:prstGeom prst="rect">
            <a:avLst/>
          </a:prstGeom>
          <a:gradFill>
            <a:gsLst>
              <a:gs pos="22000">
                <a:srgbClr val="2169D3">
                  <a:alpha val="94000"/>
                </a:srgbClr>
              </a:gs>
              <a:gs pos="0">
                <a:srgbClr val="2169D3"/>
              </a:gs>
              <a:gs pos="98000">
                <a:srgbClr val="404040">
                  <a:lumMod val="75000"/>
                  <a:lumOff val="25000"/>
                  <a:alpha val="41000"/>
                </a:srgb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90" name="文本框 89"/>
          <p:cNvSpPr txBox="1"/>
          <p:nvPr/>
        </p:nvSpPr>
        <p:spPr>
          <a:xfrm>
            <a:off x="1633220" y="5466080"/>
            <a:ext cx="4380230" cy="922020"/>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zh-CN" sz="1200" kern="100" dirty="0">
                <a:solidFill>
                  <a:schemeClr val="bg1"/>
                </a:solidFill>
                <a:latin typeface="+mn-ea"/>
                <a:sym typeface="+mn-ea"/>
              </a:rPr>
              <a:t>固定式</a:t>
            </a:r>
            <a:r>
              <a:rPr lang="en-US" altLang="zh-CN" sz="1200" kern="100" dirty="0">
                <a:solidFill>
                  <a:schemeClr val="bg1"/>
                </a:solidFill>
                <a:latin typeface="+mn-ea"/>
                <a:sym typeface="+mn-ea"/>
              </a:rPr>
              <a:t>RFID</a:t>
            </a:r>
            <a:r>
              <a:rPr lang="zh-CN" altLang="zh-CN" sz="1200" kern="100" dirty="0">
                <a:solidFill>
                  <a:schemeClr val="bg1"/>
                </a:solidFill>
                <a:latin typeface="+mn-ea"/>
                <a:sym typeface="+mn-ea"/>
              </a:rPr>
              <a:t>扫码枪，自动探测</a:t>
            </a:r>
            <a:r>
              <a:rPr lang="en-US" altLang="zh-CN" sz="1200" kern="100" dirty="0">
                <a:solidFill>
                  <a:schemeClr val="bg1"/>
                </a:solidFill>
                <a:latin typeface="+mn-ea"/>
                <a:sym typeface="+mn-ea"/>
              </a:rPr>
              <a:t>RFID</a:t>
            </a:r>
            <a:r>
              <a:rPr lang="zh-CN" altLang="en-US" sz="1200" kern="100" dirty="0">
                <a:solidFill>
                  <a:schemeClr val="bg1"/>
                </a:solidFill>
                <a:latin typeface="+mn-ea"/>
                <a:sym typeface="+mn-ea"/>
              </a:rPr>
              <a:t>标签，自动化物理定位</a:t>
            </a:r>
            <a:endParaRPr lang="en-US" altLang="zh-CN" sz="1200" dirty="0">
              <a:solidFill>
                <a:schemeClr val="bg1"/>
              </a:solidFill>
              <a:latin typeface="+mn-ea"/>
              <a:cs typeface="+mn-ea"/>
              <a:sym typeface="+mn-lt"/>
            </a:endParaRPr>
          </a:p>
          <a:p>
            <a:pPr marL="171450" indent="-171450">
              <a:lnSpc>
                <a:spcPct val="150000"/>
              </a:lnSpc>
              <a:buFont typeface="Wingdings" panose="05000000000000000000" pitchFamily="2" charset="2"/>
              <a:buChar char="l"/>
            </a:pPr>
            <a:r>
              <a:rPr lang="en-US" altLang="zh-CN" sz="1200" dirty="0">
                <a:solidFill>
                  <a:schemeClr val="bg1"/>
                </a:solidFill>
                <a:latin typeface="+mn-ea"/>
                <a:cs typeface="+mn-ea"/>
                <a:sym typeface="+mn-lt"/>
              </a:rPr>
              <a:t>自动识别已有资产RFID标签信息，自动导入测绘系统，实现资产物理与网络信息自动关联</a:t>
            </a:r>
            <a:endParaRPr lang="en-US" altLang="zh-CN" sz="1200" dirty="0">
              <a:solidFill>
                <a:schemeClr val="bg1"/>
              </a:solidFill>
              <a:latin typeface="+mn-ea"/>
              <a:cs typeface="+mn-ea"/>
              <a:sym typeface="+mn-lt"/>
            </a:endParaRPr>
          </a:p>
        </p:txBody>
      </p:sp>
      <p:sp>
        <p:nvSpPr>
          <p:cNvPr id="16" name="矩形 15"/>
          <p:cNvSpPr/>
          <p:nvPr/>
        </p:nvSpPr>
        <p:spPr>
          <a:xfrm>
            <a:off x="446405" y="5355590"/>
            <a:ext cx="1146175" cy="1116965"/>
          </a:xfrm>
          <a:prstGeom prst="rect">
            <a:avLst/>
          </a:prstGeom>
          <a:solidFill>
            <a:schemeClr val="bg1"/>
          </a:solid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pic>
        <p:nvPicPr>
          <p:cNvPr id="2" name="图片 1"/>
          <p:cNvPicPr>
            <a:picLocks noChangeAspect="1"/>
          </p:cNvPicPr>
          <p:nvPr/>
        </p:nvPicPr>
        <p:blipFill>
          <a:blip r:embed="rId2"/>
          <a:stretch>
            <a:fillRect/>
          </a:stretch>
        </p:blipFill>
        <p:spPr>
          <a:xfrm>
            <a:off x="607695" y="5474335"/>
            <a:ext cx="925830" cy="878840"/>
          </a:xfrm>
          <a:prstGeom prst="rect">
            <a:avLst/>
          </a:prstGeom>
        </p:spPr>
      </p:pic>
      <p:sp>
        <p:nvSpPr>
          <p:cNvPr id="20" name="矩形 19"/>
          <p:cNvSpPr/>
          <p:nvPr/>
        </p:nvSpPr>
        <p:spPr>
          <a:xfrm>
            <a:off x="6240145" y="5377815"/>
            <a:ext cx="1146175" cy="1116965"/>
          </a:xfrm>
          <a:prstGeom prst="rect">
            <a:avLst/>
          </a:prstGeom>
          <a:solidFill>
            <a:schemeClr val="bg1"/>
          </a:solidFill>
          <a:ln w="38100">
            <a:solidFill>
              <a:srgbClr val="0C75EC"/>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pic>
        <p:nvPicPr>
          <p:cNvPr id="3" name="图片 2"/>
          <p:cNvPicPr>
            <a:picLocks noChangeAspect="1"/>
          </p:cNvPicPr>
          <p:nvPr/>
        </p:nvPicPr>
        <p:blipFill>
          <a:blip r:embed="rId3"/>
          <a:stretch>
            <a:fillRect/>
          </a:stretch>
        </p:blipFill>
        <p:spPr>
          <a:xfrm>
            <a:off x="6308725" y="5426075"/>
            <a:ext cx="1039495" cy="992505"/>
          </a:xfrm>
          <a:prstGeom prst="rect">
            <a:avLst/>
          </a:prstGeom>
        </p:spPr>
      </p:pic>
      <p:sp>
        <p:nvSpPr>
          <p:cNvPr id="89" name="文本框 88"/>
          <p:cNvSpPr txBox="1"/>
          <p:nvPr/>
        </p:nvSpPr>
        <p:spPr>
          <a:xfrm>
            <a:off x="7447915" y="5474970"/>
            <a:ext cx="4250055" cy="922020"/>
          </a:xfrm>
          <a:prstGeom prst="rect">
            <a:avLst/>
          </a:prstGeom>
          <a:noFill/>
        </p:spPr>
        <p:txBody>
          <a:bodyPr wrap="square" rtlCol="0">
            <a:spAutoFit/>
          </a:bodyPr>
          <a:lstStyle>
            <a:defPPr>
              <a:defRPr lang="zh-CN"/>
            </a:defPPr>
            <a:lvl1pPr marL="171450" indent="-171450">
              <a:lnSpc>
                <a:spcPct val="150000"/>
              </a:lnSpc>
              <a:buFont typeface="Wingdings" panose="05000000000000000000" pitchFamily="2" charset="2"/>
              <a:buChar char="l"/>
              <a:defRPr sz="1200">
                <a:latin typeface="+mn-ea"/>
                <a:cs typeface="+mn-ea"/>
              </a:defRPr>
            </a:lvl1pPr>
          </a:lstStyle>
          <a:p>
            <a:pPr marL="171450" indent="-171450">
              <a:lnSpc>
                <a:spcPct val="150000"/>
              </a:lnSpc>
              <a:buFont typeface="Wingdings" panose="05000000000000000000" pitchFamily="2" charset="2"/>
              <a:buChar char="l"/>
            </a:pPr>
            <a:r>
              <a:rPr lang="zh-CN" altLang="en-US" kern="100" dirty="0">
                <a:solidFill>
                  <a:schemeClr val="bg1"/>
                </a:solidFill>
                <a:sym typeface="+mn-ea"/>
              </a:rPr>
              <a:t>移动</a:t>
            </a:r>
            <a:r>
              <a:rPr lang="en-US" altLang="zh-CN" kern="100" dirty="0">
                <a:solidFill>
                  <a:schemeClr val="bg1"/>
                </a:solidFill>
                <a:sym typeface="+mn-ea"/>
              </a:rPr>
              <a:t>RFID</a:t>
            </a:r>
            <a:r>
              <a:rPr lang="zh-CN" altLang="zh-CN" kern="100" dirty="0">
                <a:solidFill>
                  <a:schemeClr val="bg1"/>
                </a:solidFill>
                <a:sym typeface="+mn-ea"/>
              </a:rPr>
              <a:t>扫码枪，定期扫描标签</a:t>
            </a:r>
            <a:r>
              <a:rPr lang="zh-CN" altLang="en-US" kern="100" dirty="0">
                <a:solidFill>
                  <a:schemeClr val="bg1"/>
                </a:solidFill>
                <a:sym typeface="+mn-ea"/>
              </a:rPr>
              <a:t>，实现物理定位</a:t>
            </a:r>
            <a:endParaRPr lang="en-US" altLang="zh-CN" dirty="0">
              <a:solidFill>
                <a:schemeClr val="bg1"/>
              </a:solidFill>
              <a:latin typeface="+mn-ea"/>
              <a:cs typeface="+mn-ea"/>
              <a:sym typeface="+mn-lt"/>
            </a:endParaRPr>
          </a:p>
          <a:p>
            <a:pPr marL="171450" indent="-171450">
              <a:lnSpc>
                <a:spcPct val="150000"/>
              </a:lnSpc>
              <a:buFont typeface="Wingdings" panose="05000000000000000000" pitchFamily="2" charset="2"/>
              <a:buChar char="l"/>
            </a:pPr>
            <a:r>
              <a:rPr lang="en-US" altLang="zh-CN" dirty="0">
                <a:solidFill>
                  <a:schemeClr val="bg1"/>
                </a:solidFill>
                <a:sym typeface="+mn-lt"/>
              </a:rPr>
              <a:t>识别已有资产RFID标签信息，自动导入测绘系统，实现资产物理与网络信息自动关联</a:t>
            </a:r>
            <a:endParaRPr lang="en-US" altLang="zh-CN" dirty="0">
              <a:solidFill>
                <a:schemeClr val="bg1"/>
              </a:solidFill>
              <a:sym typeface="+mn-lt"/>
            </a:endParaRPr>
          </a:p>
        </p:txBody>
      </p:sp>
    </p:spTree>
    <p:custDataLst>
      <p:tags r:id="rId9"/>
    </p:custDataLst>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75766" y="264273"/>
            <a:ext cx="6772275" cy="460375"/>
            <a:chOff x="722171" y="201559"/>
            <a:chExt cx="6772275" cy="460375"/>
          </a:xfrm>
        </p:grpSpPr>
        <p:cxnSp>
          <p:nvCxnSpPr>
            <p:cNvPr id="43" name="直接连接符 42"/>
            <p:cNvCxnSpPr/>
            <p:nvPr/>
          </p:nvCxnSpPr>
          <p:spPr>
            <a:xfrm>
              <a:off x="825910" y="617246"/>
              <a:ext cx="10447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722171" y="201559"/>
              <a:ext cx="6772275" cy="460375"/>
              <a:chOff x="-57077" y="276663"/>
              <a:chExt cx="6772275" cy="460375"/>
            </a:xfrm>
          </p:grpSpPr>
          <p:sp>
            <p:nvSpPr>
              <p:cNvPr id="45" name="文本框 44"/>
              <p:cNvSpPr txBox="1"/>
              <p:nvPr/>
            </p:nvSpPr>
            <p:spPr>
              <a:xfrm>
                <a:off x="-57077" y="276663"/>
                <a:ext cx="6772275" cy="460375"/>
              </a:xfrm>
              <a:prstGeom prst="rect">
                <a:avLst/>
              </a:prstGeom>
              <a:noFill/>
            </p:spPr>
            <p:txBody>
              <a:bodyPr wrap="square" rtlCol="0">
                <a:spAutoFit/>
              </a:bodyPr>
              <a:lstStyle/>
              <a:p>
                <a:pPr algn="l">
                  <a:spcBef>
                    <a:spcPts val="0"/>
                  </a:spcBef>
                  <a:spcAft>
                    <a:spcPts val="0"/>
                  </a:spcAft>
                  <a:buClrTx/>
                  <a:buSzTx/>
                  <a:buFontTx/>
                </a:pPr>
                <a:r>
                  <a:rPr lang="zh-CN" altLang="en-US" sz="2400" b="1" dirty="0">
                    <a:solidFill>
                      <a:srgbClr val="007ADD"/>
                    </a:solidFill>
                    <a:latin typeface="微软雅黑" panose="020B0503020204020204" pitchFamily="34" charset="-122"/>
                    <a:ea typeface="微软雅黑" panose="020B0503020204020204" pitchFamily="34" charset="-122"/>
                  </a:rPr>
                  <a:t>业务</a:t>
                </a:r>
                <a:r>
                  <a:rPr lang="en-US" altLang="zh-CN" sz="2400" b="1" dirty="0">
                    <a:solidFill>
                      <a:srgbClr val="007ADD"/>
                    </a:solidFill>
                    <a:latin typeface="微软雅黑" panose="020B0503020204020204" pitchFamily="34" charset="-122"/>
                    <a:ea typeface="微软雅黑" panose="020B0503020204020204" pitchFamily="34" charset="-122"/>
                  </a:rPr>
                  <a:t>&amp;</a:t>
                </a:r>
                <a:r>
                  <a:rPr lang="zh-CN" altLang="en-US" sz="2400" b="1" dirty="0">
                    <a:solidFill>
                      <a:srgbClr val="007ADD"/>
                    </a:solidFill>
                    <a:latin typeface="微软雅黑" panose="020B0503020204020204" pitchFamily="34" charset="-122"/>
                    <a:ea typeface="微软雅黑" panose="020B0503020204020204" pitchFamily="34" charset="-122"/>
                  </a:rPr>
                  <a:t>运维</a:t>
                </a:r>
                <a:r>
                  <a:rPr lang="zh-CN" altLang="en-US" sz="2400" b="1" dirty="0">
                    <a:solidFill>
                      <a:srgbClr val="007ADD"/>
                    </a:solidFill>
                    <a:latin typeface="微软雅黑" panose="020B0503020204020204" pitchFamily="34" charset="-122"/>
                    <a:ea typeface="微软雅黑" panose="020B0503020204020204" pitchFamily="34" charset="-122"/>
                  </a:rPr>
                  <a:t>视角：无代理软件信息采集</a:t>
                </a:r>
                <a:endParaRPr lang="zh-CN" altLang="en-US" sz="2400" b="1" dirty="0">
                  <a:solidFill>
                    <a:srgbClr val="007ADD"/>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786281" y="663763"/>
                <a:ext cx="0"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34" name="圆角矩形 33"/>
          <p:cNvSpPr/>
          <p:nvPr/>
        </p:nvSpPr>
        <p:spPr>
          <a:xfrm>
            <a:off x="1055370" y="1160145"/>
            <a:ext cx="2850515" cy="4497070"/>
          </a:xfrm>
          <a:prstGeom prst="roundRect">
            <a:avLst/>
          </a:prstGeom>
          <a:solidFill>
            <a:schemeClr val="bg1"/>
          </a:solidFill>
          <a:ln w="31750" cmpd="sng">
            <a:solidFill>
              <a:srgbClr val="0C75E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3" name="组合 32"/>
          <p:cNvGrpSpPr/>
          <p:nvPr/>
        </p:nvGrpSpPr>
        <p:grpSpPr>
          <a:xfrm>
            <a:off x="1203325" y="1141730"/>
            <a:ext cx="9990455" cy="4514850"/>
            <a:chOff x="1910" y="1476"/>
            <a:chExt cx="15733" cy="7110"/>
          </a:xfrm>
        </p:grpSpPr>
        <p:sp>
          <p:nvSpPr>
            <p:cNvPr id="12" name="圆角矩形 11"/>
            <p:cNvSpPr/>
            <p:nvPr/>
          </p:nvSpPr>
          <p:spPr>
            <a:xfrm>
              <a:off x="13878" y="1476"/>
              <a:ext cx="3765" cy="7110"/>
            </a:xfrm>
            <a:prstGeom prst="roundRect">
              <a:avLst/>
            </a:prstGeom>
            <a:solidFill>
              <a:srgbClr val="007AD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14237" y="3093"/>
              <a:ext cx="2872" cy="3878"/>
            </a:xfrm>
            <a:prstGeom prst="rect">
              <a:avLst/>
            </a:prstGeom>
            <a:noFill/>
          </p:spPr>
          <p:txBody>
            <a:bodyPr wrap="square">
              <a:spAutoFit/>
            </a:bodyPr>
            <a:p>
              <a:pPr marL="285750" indent="-285750">
                <a:buFont typeface="Wingdings" panose="05000000000000000000" pitchFamily="2" charset="2"/>
                <a:buChar char="Ø"/>
              </a:pPr>
              <a:r>
                <a:rPr lang="zh-CN" altLang="en-US" sz="1400" dirty="0">
                  <a:solidFill>
                    <a:schemeClr val="bg1"/>
                  </a:solidFill>
                  <a:effectLst/>
                  <a:latin typeface="+mj-ea"/>
                  <a:ea typeface="+mj-ea"/>
                  <a:cs typeface="Times New Roman" panose="02020603050405020304" pitchFamily="18" charset="0"/>
                </a:rPr>
                <a:t>软件版本</a:t>
              </a:r>
              <a:endParaRPr lang="en-US" altLang="zh-CN" sz="1400" dirty="0">
                <a:solidFill>
                  <a:schemeClr val="bg1"/>
                </a:solidFill>
                <a:effectLst/>
                <a:latin typeface="+mj-ea"/>
                <a:ea typeface="+mj-ea"/>
                <a:cs typeface="Times New Roman" panose="02020603050405020304" pitchFamily="18" charset="0"/>
              </a:endParaRPr>
            </a:p>
            <a:p>
              <a:pPr marL="285750" indent="-285750">
                <a:buFont typeface="Wingdings" panose="05000000000000000000" pitchFamily="2" charset="2"/>
                <a:buChar char="Ø"/>
              </a:pPr>
              <a:r>
                <a:rPr lang="zh-CN" altLang="en-US" sz="1400" dirty="0">
                  <a:solidFill>
                    <a:schemeClr val="bg1"/>
                  </a:solidFill>
                  <a:latin typeface="+mj-ea"/>
                  <a:ea typeface="+mj-ea"/>
                  <a:cs typeface="Times New Roman" panose="02020603050405020304" pitchFamily="18" charset="0"/>
                </a:rPr>
                <a:t>补丁信息</a:t>
              </a:r>
              <a:endParaRPr lang="en-US" altLang="zh-CN" sz="1400" dirty="0">
                <a:solidFill>
                  <a:schemeClr val="bg1"/>
                </a:solidFill>
                <a:effectLst/>
                <a:latin typeface="+mj-ea"/>
                <a:ea typeface="+mj-ea"/>
                <a:cs typeface="Times New Roman" panose="02020603050405020304" pitchFamily="18" charset="0"/>
              </a:endParaRPr>
            </a:p>
            <a:p>
              <a:pPr marL="285750" indent="-285750">
                <a:buFont typeface="Wingdings" panose="05000000000000000000" pitchFamily="2" charset="2"/>
                <a:buChar char="Ø"/>
              </a:pPr>
              <a:r>
                <a:rPr lang="zh-CN" altLang="en-US" sz="1400" dirty="0">
                  <a:solidFill>
                    <a:schemeClr val="bg1"/>
                  </a:solidFill>
                  <a:effectLst/>
                  <a:latin typeface="+mj-ea"/>
                  <a:ea typeface="+mj-ea"/>
                  <a:cs typeface="Times New Roman" panose="02020603050405020304" pitchFamily="18" charset="0"/>
                </a:rPr>
                <a:t>硬件信息</a:t>
              </a:r>
              <a:endParaRPr lang="en-US" altLang="zh-CN" sz="1400" dirty="0">
                <a:solidFill>
                  <a:schemeClr val="bg1"/>
                </a:solidFill>
                <a:effectLst/>
                <a:latin typeface="+mj-ea"/>
                <a:ea typeface="+mj-ea"/>
                <a:cs typeface="Times New Roman" panose="02020603050405020304" pitchFamily="18" charset="0"/>
              </a:endParaRPr>
            </a:p>
            <a:p>
              <a:pPr marL="285750" indent="-285750">
                <a:buFont typeface="Wingdings" panose="05000000000000000000" pitchFamily="2" charset="2"/>
                <a:buChar char="Ø"/>
              </a:pPr>
              <a:r>
                <a:rPr lang="zh-CN" altLang="en-US" sz="1400" dirty="0">
                  <a:solidFill>
                    <a:schemeClr val="bg1"/>
                  </a:solidFill>
                  <a:effectLst/>
                  <a:latin typeface="+mj-ea"/>
                  <a:ea typeface="+mj-ea"/>
                  <a:cs typeface="Times New Roman" panose="02020603050405020304" pitchFamily="18" charset="0"/>
                </a:rPr>
                <a:t>序列号</a:t>
              </a:r>
              <a:endParaRPr lang="en-US" altLang="zh-CN" sz="1400" dirty="0">
                <a:solidFill>
                  <a:schemeClr val="bg1"/>
                </a:solidFill>
                <a:effectLst/>
                <a:latin typeface="+mj-ea"/>
                <a:ea typeface="+mj-ea"/>
                <a:cs typeface="Times New Roman" panose="02020603050405020304" pitchFamily="18" charset="0"/>
              </a:endParaRPr>
            </a:p>
            <a:p>
              <a:pPr marL="285750" indent="-285750">
                <a:buFont typeface="Wingdings" panose="05000000000000000000" pitchFamily="2" charset="2"/>
                <a:buChar char="Ø"/>
              </a:pPr>
              <a:r>
                <a:rPr lang="zh-CN" altLang="en-US" sz="1400" dirty="0">
                  <a:solidFill>
                    <a:schemeClr val="bg1"/>
                  </a:solidFill>
                  <a:latin typeface="+mj-ea"/>
                  <a:ea typeface="+mj-ea"/>
                  <a:cs typeface="Times New Roman" panose="02020603050405020304" pitchFamily="18" charset="0"/>
                </a:rPr>
                <a:t>软件厂商</a:t>
              </a:r>
              <a:endParaRPr lang="en-US" altLang="zh-CN" sz="1400" dirty="0">
                <a:solidFill>
                  <a:schemeClr val="bg1"/>
                </a:solidFill>
                <a:effectLst/>
                <a:latin typeface="+mj-ea"/>
                <a:ea typeface="+mj-ea"/>
                <a:cs typeface="Times New Roman" panose="02020603050405020304" pitchFamily="18" charset="0"/>
              </a:endParaRPr>
            </a:p>
            <a:p>
              <a:pPr marL="285750" indent="-285750">
                <a:buFont typeface="Wingdings" panose="05000000000000000000" pitchFamily="2" charset="2"/>
                <a:buChar char="Ø"/>
              </a:pPr>
              <a:r>
                <a:rPr lang="zh-CN" altLang="en-US" sz="1400" dirty="0">
                  <a:solidFill>
                    <a:schemeClr val="bg1"/>
                  </a:solidFill>
                  <a:effectLst/>
                  <a:latin typeface="+mj-ea"/>
                  <a:ea typeface="+mj-ea"/>
                  <a:cs typeface="Times New Roman" panose="02020603050405020304" pitchFamily="18" charset="0"/>
                </a:rPr>
                <a:t>数据库</a:t>
              </a:r>
              <a:endParaRPr lang="en-US" altLang="zh-CN" sz="1400" dirty="0">
                <a:solidFill>
                  <a:schemeClr val="bg1"/>
                </a:solidFill>
                <a:effectLst/>
                <a:latin typeface="+mj-ea"/>
                <a:ea typeface="+mj-ea"/>
                <a:cs typeface="Times New Roman" panose="02020603050405020304" pitchFamily="18" charset="0"/>
              </a:endParaRPr>
            </a:p>
            <a:p>
              <a:pPr marL="285750" indent="-285750">
                <a:buFont typeface="Wingdings" panose="05000000000000000000" pitchFamily="2" charset="2"/>
                <a:buChar char="Ø"/>
              </a:pPr>
              <a:r>
                <a:rPr lang="zh-CN" altLang="en-US" sz="1400" dirty="0">
                  <a:solidFill>
                    <a:schemeClr val="bg1"/>
                  </a:solidFill>
                  <a:latin typeface="+mj-ea"/>
                  <a:ea typeface="+mj-ea"/>
                  <a:cs typeface="Times New Roman" panose="02020603050405020304" pitchFamily="18" charset="0"/>
                </a:rPr>
                <a:t>脚本语言</a:t>
              </a:r>
              <a:endParaRPr lang="en-US" altLang="zh-CN" sz="1400" dirty="0">
                <a:solidFill>
                  <a:schemeClr val="bg1"/>
                </a:solidFill>
                <a:latin typeface="+mj-ea"/>
                <a:ea typeface="+mj-ea"/>
                <a:cs typeface="Times New Roman" panose="02020603050405020304" pitchFamily="18" charset="0"/>
              </a:endParaRPr>
            </a:p>
            <a:p>
              <a:pPr marL="285750" indent="-285750">
                <a:buFont typeface="Wingdings" panose="05000000000000000000" pitchFamily="2" charset="2"/>
                <a:buChar char="Ø"/>
              </a:pPr>
              <a:r>
                <a:rPr lang="zh-CN" altLang="en-US" sz="1400" dirty="0">
                  <a:solidFill>
                    <a:schemeClr val="bg1"/>
                  </a:solidFill>
                  <a:effectLst/>
                  <a:latin typeface="+mj-ea"/>
                  <a:ea typeface="+mj-ea"/>
                  <a:cs typeface="Times New Roman" panose="02020603050405020304" pitchFamily="18" charset="0"/>
                </a:rPr>
                <a:t>中间件</a:t>
              </a:r>
              <a:endParaRPr lang="en-US" altLang="zh-CN" sz="1400" dirty="0">
                <a:solidFill>
                  <a:schemeClr val="bg1"/>
                </a:solidFill>
                <a:effectLst/>
                <a:latin typeface="+mj-ea"/>
                <a:ea typeface="+mj-ea"/>
                <a:cs typeface="Times New Roman" panose="02020603050405020304" pitchFamily="18" charset="0"/>
              </a:endParaRPr>
            </a:p>
            <a:p>
              <a:pPr marL="285750" indent="-285750">
                <a:buFont typeface="Wingdings" panose="05000000000000000000" pitchFamily="2" charset="2"/>
                <a:buChar char="Ø"/>
              </a:pPr>
              <a:r>
                <a:rPr lang="zh-CN" altLang="en-US" sz="1400" dirty="0">
                  <a:solidFill>
                    <a:schemeClr val="bg1"/>
                  </a:solidFill>
                  <a:latin typeface="+mj-ea"/>
                  <a:ea typeface="+mj-ea"/>
                  <a:cs typeface="Times New Roman" panose="02020603050405020304" pitchFamily="18" charset="0"/>
                </a:rPr>
                <a:t>开发框架</a:t>
              </a:r>
              <a:endParaRPr lang="en-US" altLang="zh-CN" sz="1400" dirty="0">
                <a:solidFill>
                  <a:schemeClr val="bg1"/>
                </a:solidFill>
                <a:latin typeface="+mj-ea"/>
                <a:ea typeface="+mj-ea"/>
                <a:cs typeface="Times New Roman" panose="02020603050405020304" pitchFamily="18" charset="0"/>
              </a:endParaRPr>
            </a:p>
            <a:p>
              <a:pPr marL="285750" indent="-285750">
                <a:buFont typeface="Wingdings" panose="05000000000000000000" pitchFamily="2" charset="2"/>
                <a:buChar char="Ø"/>
              </a:pPr>
              <a:r>
                <a:rPr lang="en-US" altLang="zh-CN" sz="1400" dirty="0" err="1">
                  <a:solidFill>
                    <a:schemeClr val="bg1"/>
                  </a:solidFill>
                  <a:latin typeface="+mj-ea"/>
                  <a:ea typeface="+mj-ea"/>
                  <a:cs typeface="Times New Roman" panose="02020603050405020304" pitchFamily="18" charset="0"/>
                </a:rPr>
                <a:t>SSl</a:t>
              </a:r>
              <a:r>
                <a:rPr lang="zh-CN" altLang="en-US" sz="1400" dirty="0">
                  <a:solidFill>
                    <a:schemeClr val="bg1"/>
                  </a:solidFill>
                  <a:latin typeface="+mj-ea"/>
                  <a:ea typeface="+mj-ea"/>
                  <a:cs typeface="Times New Roman" panose="02020603050405020304" pitchFamily="18" charset="0"/>
                </a:rPr>
                <a:t>证书</a:t>
              </a:r>
              <a:endParaRPr lang="en-US" altLang="zh-CN" sz="1400" dirty="0">
                <a:solidFill>
                  <a:schemeClr val="bg1"/>
                </a:solidFill>
                <a:latin typeface="+mj-ea"/>
                <a:ea typeface="+mj-ea"/>
                <a:cs typeface="Times New Roman" panose="02020603050405020304" pitchFamily="18" charset="0"/>
              </a:endParaRPr>
            </a:p>
            <a:p>
              <a:pPr marL="285750" indent="-285750">
                <a:buFont typeface="Wingdings" panose="05000000000000000000" pitchFamily="2" charset="2"/>
                <a:buChar char="Ø"/>
              </a:pPr>
              <a:r>
                <a:rPr lang="en-US" altLang="zh-CN" sz="1400" dirty="0">
                  <a:solidFill>
                    <a:schemeClr val="bg1"/>
                  </a:solidFill>
                  <a:latin typeface="+mj-ea"/>
                  <a:ea typeface="+mj-ea"/>
                  <a:cs typeface="Times New Roman" panose="02020603050405020304" pitchFamily="18" charset="0"/>
                </a:rPr>
                <a:t>……</a:t>
              </a:r>
              <a:endParaRPr lang="en-US" altLang="zh-CN" sz="1400" dirty="0">
                <a:solidFill>
                  <a:schemeClr val="bg1"/>
                </a:solidFill>
                <a:latin typeface="+mj-ea"/>
                <a:ea typeface="+mj-ea"/>
                <a:cs typeface="Times New Roman" panose="02020603050405020304" pitchFamily="18" charset="0"/>
              </a:endParaRPr>
            </a:p>
          </p:txBody>
        </p:sp>
        <p:sp>
          <p:nvSpPr>
            <p:cNvPr id="24" name="右箭头 35"/>
            <p:cNvSpPr/>
            <p:nvPr/>
          </p:nvSpPr>
          <p:spPr>
            <a:xfrm>
              <a:off x="6679" y="3157"/>
              <a:ext cx="2782" cy="652"/>
            </a:xfrm>
            <a:prstGeom prst="rightArrow">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ctr"/>
            <a:p>
              <a:pPr algn="ctr">
                <a:buNone/>
              </a:pPr>
              <a:r>
                <a:rPr lang="en-US" altLang="zh-CN" sz="1200" b="1" dirty="0">
                  <a:solidFill>
                    <a:schemeClr val="bg1"/>
                  </a:solidFill>
                  <a:latin typeface="微软雅黑" panose="020B0503020204020204" pitchFamily="34" charset="-122"/>
                  <a:ea typeface="微软雅黑" panose="020B0503020204020204" pitchFamily="34" charset="-122"/>
                </a:rPr>
                <a:t>WMI</a:t>
              </a:r>
              <a:r>
                <a:rPr lang="zh-CN" altLang="en-US" sz="1200" b="1" dirty="0">
                  <a:solidFill>
                    <a:schemeClr val="bg1"/>
                  </a:solidFill>
                  <a:latin typeface="微软雅黑" panose="020B0503020204020204" pitchFamily="34" charset="-122"/>
                  <a:ea typeface="微软雅黑" panose="020B0503020204020204" pitchFamily="34" charset="-122"/>
                </a:rPr>
                <a:t>服务</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5" name="右箭头 36"/>
            <p:cNvSpPr/>
            <p:nvPr/>
          </p:nvSpPr>
          <p:spPr>
            <a:xfrm>
              <a:off x="6695" y="5174"/>
              <a:ext cx="2782" cy="652"/>
            </a:xfrm>
            <a:prstGeom prst="rightArrow">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ctr"/>
            <a:p>
              <a:pPr algn="ctr">
                <a:buNone/>
              </a:pPr>
              <a:r>
                <a:rPr lang="en-US" altLang="zh-CN" sz="1200" b="1" dirty="0">
                  <a:solidFill>
                    <a:schemeClr val="bg1"/>
                  </a:solidFill>
                  <a:latin typeface="微软雅黑" panose="020B0503020204020204" pitchFamily="34" charset="-122"/>
                  <a:ea typeface="微软雅黑" panose="020B0503020204020204" pitchFamily="34" charset="-122"/>
                </a:rPr>
                <a:t>AD</a:t>
              </a:r>
              <a:r>
                <a:rPr lang="zh-CN" altLang="en-US" sz="1200" b="1" dirty="0">
                  <a:solidFill>
                    <a:schemeClr val="bg1"/>
                  </a:solidFill>
                  <a:latin typeface="微软雅黑" panose="020B0503020204020204" pitchFamily="34" charset="-122"/>
                  <a:ea typeface="微软雅黑" panose="020B0503020204020204" pitchFamily="34" charset="-122"/>
                </a:rPr>
                <a:t>域联动</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6" name="右箭头 35"/>
            <p:cNvSpPr/>
            <p:nvPr/>
          </p:nvSpPr>
          <p:spPr>
            <a:xfrm>
              <a:off x="6688" y="4166"/>
              <a:ext cx="2782" cy="652"/>
            </a:xfrm>
            <a:prstGeom prst="rightArrow">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ctr"/>
            <a:p>
              <a:pPr algn="ctr">
                <a:buNone/>
              </a:pPr>
              <a:r>
                <a:rPr lang="en-US" altLang="zh-CN" sz="1200" b="1" dirty="0">
                  <a:solidFill>
                    <a:schemeClr val="bg1"/>
                  </a:solidFill>
                  <a:latin typeface="微软雅黑" panose="020B0503020204020204" pitchFamily="34" charset="-122"/>
                  <a:ea typeface="微软雅黑" panose="020B0503020204020204" pitchFamily="34" charset="-122"/>
                </a:rPr>
                <a:t>Open</a:t>
              </a:r>
              <a:r>
                <a:rPr lang="zh-CN" altLang="en-US" sz="1200" b="1" dirty="0">
                  <a:solidFill>
                    <a:schemeClr val="bg1"/>
                  </a:solidFill>
                  <a:latin typeface="微软雅黑" panose="020B0503020204020204" pitchFamily="34" charset="-122"/>
                  <a:ea typeface="微软雅黑" panose="020B0503020204020204" pitchFamily="34" charset="-122"/>
                </a:rPr>
                <a:t> </a:t>
              </a:r>
              <a:r>
                <a:rPr lang="en-US" altLang="zh-CN" sz="1200" b="1" dirty="0">
                  <a:solidFill>
                    <a:schemeClr val="bg1"/>
                  </a:solidFill>
                  <a:latin typeface="微软雅黑" panose="020B0503020204020204" pitchFamily="34" charset="-122"/>
                  <a:ea typeface="微软雅黑" panose="020B0503020204020204" pitchFamily="34" charset="-122"/>
                </a:rPr>
                <a:t>API</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7" name="右箭头 36"/>
            <p:cNvSpPr/>
            <p:nvPr/>
          </p:nvSpPr>
          <p:spPr>
            <a:xfrm>
              <a:off x="6680" y="6183"/>
              <a:ext cx="2782" cy="652"/>
            </a:xfrm>
            <a:prstGeom prst="rightArrow">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ctr"/>
            <a:p>
              <a:pPr algn="ctr">
                <a:buNone/>
              </a:pPr>
              <a:r>
                <a:rPr lang="en-US" altLang="zh-CN" sz="1200" b="1" dirty="0" err="1">
                  <a:solidFill>
                    <a:schemeClr val="bg1"/>
                  </a:solidFill>
                  <a:latin typeface="微软雅黑" panose="020B0503020204020204" pitchFamily="34" charset="-122"/>
                  <a:ea typeface="微软雅黑" panose="020B0503020204020204" pitchFamily="34" charset="-122"/>
                </a:rPr>
                <a:t>NetBios</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8" name="右箭头 36"/>
            <p:cNvSpPr/>
            <p:nvPr/>
          </p:nvSpPr>
          <p:spPr>
            <a:xfrm>
              <a:off x="6680" y="7042"/>
              <a:ext cx="2782" cy="652"/>
            </a:xfrm>
            <a:prstGeom prst="rightArrow">
              <a:avLst/>
            </a:prstGeom>
            <a:solidFill>
              <a:schemeClr val="bg1">
                <a:lumMod val="50000"/>
              </a:schemeClr>
            </a:solidFill>
            <a:ln>
              <a:noFill/>
            </a:ln>
          </p:spPr>
          <p:style>
            <a:lnRef idx="2">
              <a:schemeClr val="accent1"/>
            </a:lnRef>
            <a:fillRef idx="1">
              <a:schemeClr val="lt1"/>
            </a:fillRef>
            <a:effectRef idx="0">
              <a:schemeClr val="accent1"/>
            </a:effectRef>
            <a:fontRef idx="minor">
              <a:schemeClr val="dk1"/>
            </a:fontRef>
          </p:style>
          <p:txBody>
            <a:bodyPr rtlCol="0" anchor="ctr"/>
            <a:p>
              <a:pPr algn="ctr">
                <a:buNone/>
              </a:pPr>
              <a:r>
                <a:rPr lang="zh-CN" altLang="en-US" sz="1200" b="1" dirty="0">
                  <a:solidFill>
                    <a:schemeClr val="bg1"/>
                  </a:solidFill>
                  <a:latin typeface="微软雅黑" panose="020B0503020204020204" pitchFamily="34" charset="-122"/>
                  <a:ea typeface="微软雅黑" panose="020B0503020204020204" pitchFamily="34" charset="-122"/>
                </a:rPr>
                <a:t>被动流量</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4206" y="2150"/>
              <a:ext cx="2835" cy="582"/>
            </a:xfrm>
            <a:prstGeom prst="rect">
              <a:avLst/>
            </a:prstGeom>
            <a:noFill/>
          </p:spPr>
          <p:txBody>
            <a:bodyPr wrap="none" rtlCol="0">
              <a:spAutoFit/>
            </a:bodyPr>
            <a:p>
              <a:r>
                <a:rPr lang="zh-CN" altLang="en-US" b="1" dirty="0">
                  <a:solidFill>
                    <a:schemeClr val="bg1"/>
                  </a:solidFill>
                </a:rPr>
                <a:t>建立软件指纹库</a:t>
              </a:r>
              <a:endParaRPr lang="zh-CN" altLang="en-US" b="1" dirty="0">
                <a:solidFill>
                  <a:schemeClr val="bg1"/>
                </a:solidFill>
              </a:endParaRPr>
            </a:p>
          </p:txBody>
        </p:sp>
        <p:sp>
          <p:nvSpPr>
            <p:cNvPr id="30" name="右箭头 35"/>
            <p:cNvSpPr/>
            <p:nvPr/>
          </p:nvSpPr>
          <p:spPr>
            <a:xfrm>
              <a:off x="12900" y="4829"/>
              <a:ext cx="992" cy="434"/>
            </a:xfrm>
            <a:prstGeom prst="rightArrow">
              <a:avLst/>
            </a:prstGeom>
            <a:solidFill>
              <a:srgbClr val="0C76EE"/>
            </a:solidFill>
            <a:ln>
              <a:noFill/>
            </a:ln>
          </p:spPr>
          <p:style>
            <a:lnRef idx="2">
              <a:schemeClr val="accent1"/>
            </a:lnRef>
            <a:fillRef idx="1">
              <a:schemeClr val="lt1"/>
            </a:fillRef>
            <a:effectRef idx="0">
              <a:schemeClr val="accent1"/>
            </a:effectRef>
            <a:fontRef idx="minor">
              <a:schemeClr val="dk1"/>
            </a:fontRef>
          </p:style>
          <p:txBody>
            <a:bodyPr rtlCol="0" anchor="ctr"/>
            <a:p>
              <a:pPr algn="ctr">
                <a:buNone/>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0006" y="2375"/>
              <a:ext cx="2894" cy="5532"/>
              <a:chOff x="10336" y="2375"/>
              <a:chExt cx="2894" cy="5532"/>
            </a:xfrm>
          </p:grpSpPr>
          <p:sp>
            <p:nvSpPr>
              <p:cNvPr id="4" name="文本框 3"/>
              <p:cNvSpPr txBox="1"/>
              <p:nvPr/>
            </p:nvSpPr>
            <p:spPr>
              <a:xfrm>
                <a:off x="10555" y="2662"/>
                <a:ext cx="2457" cy="582"/>
              </a:xfrm>
              <a:prstGeom prst="rect">
                <a:avLst/>
              </a:prstGeom>
              <a:noFill/>
            </p:spPr>
            <p:txBody>
              <a:bodyPr wrap="none" rtlCol="0">
                <a:spAutoFit/>
              </a:bodyPr>
              <a:p>
                <a:r>
                  <a:rPr lang="zh-CN" altLang="en-US" b="1" dirty="0">
                    <a:solidFill>
                      <a:schemeClr val="bg1"/>
                    </a:solidFill>
                  </a:rPr>
                  <a:t>软件服务识别</a:t>
                </a:r>
                <a:endParaRPr lang="zh-CN" altLang="en-US" b="1" dirty="0">
                  <a:solidFill>
                    <a:schemeClr val="bg1"/>
                  </a:solidFill>
                </a:endParaRPr>
              </a:p>
            </p:txBody>
          </p:sp>
          <p:grpSp>
            <p:nvGrpSpPr>
              <p:cNvPr id="15" name="组合 14"/>
              <p:cNvGrpSpPr/>
              <p:nvPr/>
            </p:nvGrpSpPr>
            <p:grpSpPr>
              <a:xfrm>
                <a:off x="10887" y="3643"/>
                <a:ext cx="1788" cy="3529"/>
                <a:chOff x="1146887" y="2625728"/>
                <a:chExt cx="1135359" cy="2240628"/>
              </a:xfrm>
            </p:grpSpPr>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32054" y="3182498"/>
                  <a:ext cx="447349" cy="447349"/>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6887" y="3215635"/>
                  <a:ext cx="447349" cy="414212"/>
                </a:xfrm>
                <a:prstGeom prst="rect">
                  <a:avLst/>
                </a:prstGeom>
              </p:spPr>
            </p:pic>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7950" y="4419007"/>
                  <a:ext cx="447349" cy="447349"/>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6887" y="2625728"/>
                  <a:ext cx="448217" cy="391456"/>
                </a:xfrm>
                <a:prstGeom prst="rect">
                  <a:avLst/>
                </a:prstGeom>
              </p:spPr>
            </p:pic>
            <p:pic>
              <p:nvPicPr>
                <p:cNvPr id="20" name="图片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6887" y="3727672"/>
                  <a:ext cx="447349" cy="447349"/>
                </a:xfrm>
                <a:prstGeom prst="rect">
                  <a:avLst/>
                </a:prstGeom>
              </p:spPr>
            </p:pic>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76862" y="4407904"/>
                  <a:ext cx="447350" cy="447350"/>
                </a:xfrm>
                <a:prstGeom prst="rect">
                  <a:avLst/>
                </a:prstGeom>
              </p:spPr>
            </p:pic>
            <p:pic>
              <p:nvPicPr>
                <p:cNvPr id="22" name="图片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32054" y="3727672"/>
                  <a:ext cx="447349" cy="447349"/>
                </a:xfrm>
                <a:prstGeom prst="rect">
                  <a:avLst/>
                </a:prstGeom>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31854" y="2627815"/>
                  <a:ext cx="450392" cy="358878"/>
                </a:xfrm>
                <a:prstGeom prst="rect">
                  <a:avLst/>
                </a:prstGeom>
              </p:spPr>
            </p:pic>
          </p:grpSp>
          <p:sp>
            <p:nvSpPr>
              <p:cNvPr id="31" name="矩形: 圆角 69"/>
              <p:cNvSpPr/>
              <p:nvPr/>
            </p:nvSpPr>
            <p:spPr>
              <a:xfrm>
                <a:off x="10336" y="2375"/>
                <a:ext cx="2895" cy="5532"/>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grpSp>
        <p:pic>
          <p:nvPicPr>
            <p:cNvPr id="7" name="图片 6"/>
            <p:cNvPicPr>
              <a:picLocks noChangeAspect="1"/>
            </p:cNvPicPr>
            <p:nvPr/>
          </p:nvPicPr>
          <p:blipFill>
            <a:blip r:embed="rId9"/>
            <a:stretch>
              <a:fillRect/>
            </a:stretch>
          </p:blipFill>
          <p:spPr>
            <a:xfrm>
              <a:off x="1929" y="6083"/>
              <a:ext cx="1217" cy="871"/>
            </a:xfrm>
            <a:prstGeom prst="rect">
              <a:avLst/>
            </a:prstGeom>
          </p:spPr>
        </p:pic>
        <p:pic>
          <p:nvPicPr>
            <p:cNvPr id="8" name="图片 7" descr="Centos"/>
            <p:cNvPicPr>
              <a:picLocks noChangeAspect="1"/>
            </p:cNvPicPr>
            <p:nvPr/>
          </p:nvPicPr>
          <p:blipFill>
            <a:blip r:embed="rId10"/>
            <a:stretch>
              <a:fillRect/>
            </a:stretch>
          </p:blipFill>
          <p:spPr>
            <a:xfrm>
              <a:off x="3630" y="5929"/>
              <a:ext cx="2506" cy="1506"/>
            </a:xfrm>
            <a:prstGeom prst="rect">
              <a:avLst/>
            </a:prstGeom>
          </p:spPr>
        </p:pic>
        <p:pic>
          <p:nvPicPr>
            <p:cNvPr id="9" name="图片 8" descr="redis"/>
            <p:cNvPicPr>
              <a:picLocks noChangeAspect="1"/>
            </p:cNvPicPr>
            <p:nvPr/>
          </p:nvPicPr>
          <p:blipFill>
            <a:blip r:embed="rId11"/>
            <a:stretch>
              <a:fillRect/>
            </a:stretch>
          </p:blipFill>
          <p:spPr>
            <a:xfrm>
              <a:off x="3794" y="3808"/>
              <a:ext cx="2121" cy="2121"/>
            </a:xfrm>
            <a:prstGeom prst="rect">
              <a:avLst/>
            </a:prstGeom>
          </p:spPr>
        </p:pic>
        <p:pic>
          <p:nvPicPr>
            <p:cNvPr id="10" name="图片 9" descr="MySQL"/>
            <p:cNvPicPr>
              <a:picLocks noChangeAspect="1"/>
            </p:cNvPicPr>
            <p:nvPr/>
          </p:nvPicPr>
          <p:blipFill>
            <a:blip r:embed="rId12"/>
            <a:stretch>
              <a:fillRect/>
            </a:stretch>
          </p:blipFill>
          <p:spPr>
            <a:xfrm>
              <a:off x="2042" y="4181"/>
              <a:ext cx="1286" cy="965"/>
            </a:xfrm>
            <a:prstGeom prst="rect">
              <a:avLst/>
            </a:prstGeom>
          </p:spPr>
        </p:pic>
        <p:pic>
          <p:nvPicPr>
            <p:cNvPr id="11" name="图片 10" descr="OpenSSH"/>
            <p:cNvPicPr>
              <a:picLocks noChangeAspect="1"/>
            </p:cNvPicPr>
            <p:nvPr/>
          </p:nvPicPr>
          <p:blipFill>
            <a:blip r:embed="rId13"/>
            <a:stretch>
              <a:fillRect/>
            </a:stretch>
          </p:blipFill>
          <p:spPr>
            <a:xfrm>
              <a:off x="2042" y="2510"/>
              <a:ext cx="1456" cy="734"/>
            </a:xfrm>
            <a:prstGeom prst="rect">
              <a:avLst/>
            </a:prstGeom>
          </p:spPr>
        </p:pic>
        <p:pic>
          <p:nvPicPr>
            <p:cNvPr id="35" name="图片 34" descr="Struts"/>
            <p:cNvPicPr>
              <a:picLocks noChangeAspect="1"/>
            </p:cNvPicPr>
            <p:nvPr/>
          </p:nvPicPr>
          <p:blipFill>
            <a:blip r:embed="rId14"/>
            <a:stretch>
              <a:fillRect/>
            </a:stretch>
          </p:blipFill>
          <p:spPr>
            <a:xfrm>
              <a:off x="3887" y="2576"/>
              <a:ext cx="2028" cy="1067"/>
            </a:xfrm>
            <a:prstGeom prst="rect">
              <a:avLst/>
            </a:prstGeom>
          </p:spPr>
        </p:pic>
        <p:sp>
          <p:nvSpPr>
            <p:cNvPr id="36" name="文本框 35"/>
            <p:cNvSpPr txBox="1"/>
            <p:nvPr/>
          </p:nvSpPr>
          <p:spPr>
            <a:xfrm>
              <a:off x="1910" y="7330"/>
              <a:ext cx="1256" cy="580"/>
            </a:xfrm>
            <a:prstGeom prst="rect">
              <a:avLst/>
            </a:prstGeom>
            <a:noFill/>
          </p:spPr>
          <p:txBody>
            <a:bodyPr wrap="square" rtlCol="0">
              <a:spAutoFit/>
            </a:bodyPr>
            <a:p>
              <a:r>
                <a:rPr lang="en-US" altLang="zh-CN"/>
                <a:t>......</a:t>
              </a:r>
              <a:endParaRPr lang="en-US" altLang="zh-CN"/>
            </a:p>
          </p:txBody>
        </p:sp>
        <p:sp>
          <p:nvSpPr>
            <p:cNvPr id="37" name="文本框 36"/>
            <p:cNvSpPr txBox="1"/>
            <p:nvPr/>
          </p:nvSpPr>
          <p:spPr>
            <a:xfrm>
              <a:off x="4359" y="7330"/>
              <a:ext cx="1256" cy="580"/>
            </a:xfrm>
            <a:prstGeom prst="rect">
              <a:avLst/>
            </a:prstGeom>
            <a:noFill/>
          </p:spPr>
          <p:txBody>
            <a:bodyPr wrap="square" rtlCol="0">
              <a:spAutoFit/>
            </a:bodyPr>
            <a:p>
              <a:r>
                <a:rPr lang="en-US" altLang="zh-CN"/>
                <a:t>......</a:t>
              </a:r>
              <a:endParaRPr lang="en-US" altLang="zh-CN"/>
            </a:p>
          </p:txBody>
        </p:sp>
      </p:grpSp>
      <p:sp>
        <p:nvSpPr>
          <p:cNvPr id="252" name="矩形 251"/>
          <p:cNvSpPr/>
          <p:nvPr>
            <p:custDataLst>
              <p:tags r:id="rId15"/>
            </p:custDataLst>
          </p:nvPr>
        </p:nvSpPr>
        <p:spPr>
          <a:xfrm>
            <a:off x="0" y="5817870"/>
            <a:ext cx="12126595" cy="1040765"/>
          </a:xfrm>
          <a:prstGeom prst="rect">
            <a:avLst/>
          </a:prstGeom>
          <a:gradFill>
            <a:gsLst>
              <a:gs pos="22000">
                <a:srgbClr val="2169D3">
                  <a:alpha val="94000"/>
                </a:srgbClr>
              </a:gs>
              <a:gs pos="0">
                <a:srgbClr val="2169D3"/>
              </a:gs>
              <a:gs pos="98000">
                <a:srgbClr val="404040">
                  <a:lumMod val="75000"/>
                  <a:lumOff val="25000"/>
                  <a:alpha val="41000"/>
                </a:srgb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54" name="椭圆 253"/>
          <p:cNvSpPr/>
          <p:nvPr/>
        </p:nvSpPr>
        <p:spPr>
          <a:xfrm>
            <a:off x="656590" y="5890895"/>
            <a:ext cx="908685" cy="926465"/>
          </a:xfrm>
          <a:prstGeom prst="ellipse">
            <a:avLst/>
          </a:prstGeom>
          <a:solidFill>
            <a:schemeClr val="bg1"/>
          </a:solidFill>
          <a:effectLst>
            <a:outerShdw blurRad="228600" dist="38100" dir="5400000" sx="91000" sy="91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rtlCol="0" anchor="ctr"/>
          <a:p>
            <a:pPr algn="ctr"/>
            <a:endParaRPr lang="zh-CN" altLang="en-US" b="1"/>
          </a:p>
        </p:txBody>
      </p:sp>
      <p:sp>
        <p:nvSpPr>
          <p:cNvPr id="2" name="文本框 1"/>
          <p:cNvSpPr txBox="1"/>
          <p:nvPr/>
        </p:nvSpPr>
        <p:spPr>
          <a:xfrm>
            <a:off x="763693" y="6106398"/>
            <a:ext cx="686012" cy="368300"/>
          </a:xfrm>
          <a:prstGeom prst="rect">
            <a:avLst/>
          </a:prstGeom>
          <a:noFill/>
        </p:spPr>
        <p:txBody>
          <a:bodyPr wrap="square" rtlCol="0">
            <a:spAutoFit/>
          </a:bodyPr>
          <a:p>
            <a:r>
              <a:rPr lang="zh-CN" altLang="en-US" b="1" dirty="0">
                <a:solidFill>
                  <a:srgbClr val="007ADD"/>
                </a:solidFill>
                <a:latin typeface="+mj-ea"/>
                <a:ea typeface="+mj-ea"/>
                <a:cs typeface="+mn-ea"/>
                <a:sym typeface="+mn-lt"/>
              </a:rPr>
              <a:t>智能</a:t>
            </a:r>
            <a:endParaRPr lang="zh-CN" altLang="en-US" b="1" dirty="0">
              <a:solidFill>
                <a:srgbClr val="007ADD"/>
              </a:solidFill>
              <a:latin typeface="+mj-ea"/>
              <a:ea typeface="+mj-ea"/>
              <a:cs typeface="+mn-ea"/>
              <a:sym typeface="+mn-lt"/>
            </a:endParaRPr>
          </a:p>
        </p:txBody>
      </p:sp>
      <p:sp>
        <p:nvSpPr>
          <p:cNvPr id="3" name="文本框 2"/>
          <p:cNvSpPr txBox="1"/>
          <p:nvPr/>
        </p:nvSpPr>
        <p:spPr>
          <a:xfrm>
            <a:off x="1725049" y="6092517"/>
            <a:ext cx="5102860" cy="368300"/>
          </a:xfrm>
          <a:prstGeom prst="rect">
            <a:avLst/>
          </a:prstGeom>
          <a:noFill/>
        </p:spPr>
        <p:txBody>
          <a:bodyPr wrap="square" rtlCol="0">
            <a:spAutoFit/>
          </a:bodyPr>
          <a:p>
            <a:pPr marL="171450" indent="-171450">
              <a:lnSpc>
                <a:spcPct val="150000"/>
              </a:lnSpc>
              <a:buFont typeface="Wingdings" panose="05000000000000000000" pitchFamily="2" charset="2"/>
              <a:buChar char="l"/>
            </a:pPr>
            <a:r>
              <a:rPr lang="zh-CN" altLang="en-US" sz="1200" b="1" dirty="0">
                <a:solidFill>
                  <a:schemeClr val="bg1"/>
                </a:solidFill>
                <a:latin typeface="+mn-ea"/>
                <a:cs typeface="+mn-ea"/>
                <a:sym typeface="+mn-lt"/>
              </a:rPr>
              <a:t>非侵入式，无需安装</a:t>
            </a:r>
            <a:r>
              <a:rPr lang="zh-CN" altLang="en-US" sz="1200" b="1" dirty="0">
                <a:solidFill>
                  <a:schemeClr val="bg1"/>
                </a:solidFill>
                <a:latin typeface="+mn-ea"/>
                <a:cs typeface="+mn-ea"/>
                <a:sym typeface="+mn-lt"/>
              </a:rPr>
              <a:t>客户端</a:t>
            </a:r>
            <a:endParaRPr lang="zh-CN" altLang="en-US" sz="1200" b="1" dirty="0">
              <a:solidFill>
                <a:schemeClr val="bg1"/>
              </a:solidFill>
              <a:latin typeface="+mn-ea"/>
              <a:cs typeface="+mn-ea"/>
              <a:sym typeface="+mn-lt"/>
            </a:endParaRPr>
          </a:p>
        </p:txBody>
      </p:sp>
      <p:sp>
        <p:nvSpPr>
          <p:cNvPr id="5" name="文本框 4"/>
          <p:cNvSpPr txBox="1"/>
          <p:nvPr/>
        </p:nvSpPr>
        <p:spPr>
          <a:xfrm>
            <a:off x="1718699" y="6352867"/>
            <a:ext cx="5102860" cy="368300"/>
          </a:xfrm>
          <a:prstGeom prst="rect">
            <a:avLst/>
          </a:prstGeom>
          <a:noFill/>
        </p:spPr>
        <p:txBody>
          <a:bodyPr wrap="square" rtlCol="0">
            <a:spAutoFit/>
          </a:bodyPr>
          <a:p>
            <a:pPr marL="171450" indent="-171450">
              <a:lnSpc>
                <a:spcPct val="150000"/>
              </a:lnSpc>
              <a:buFont typeface="Wingdings" panose="05000000000000000000" pitchFamily="2" charset="2"/>
              <a:buChar char="l"/>
            </a:pPr>
            <a:r>
              <a:rPr lang="zh-CN" altLang="en-US" sz="1200" b="1" dirty="0">
                <a:solidFill>
                  <a:schemeClr val="bg1"/>
                </a:solidFill>
                <a:latin typeface="+mn-ea"/>
                <a:cs typeface="+mn-ea"/>
                <a:sym typeface="+mn-lt"/>
              </a:rPr>
              <a:t>多样化的软件信息采集手段，软件信息获取</a:t>
            </a:r>
            <a:r>
              <a:rPr lang="zh-CN" altLang="en-US" sz="1200" b="1" dirty="0">
                <a:solidFill>
                  <a:schemeClr val="bg1"/>
                </a:solidFill>
                <a:latin typeface="+mn-ea"/>
                <a:cs typeface="+mn-ea"/>
                <a:sym typeface="+mn-lt"/>
              </a:rPr>
              <a:t>全面</a:t>
            </a:r>
            <a:endParaRPr lang="zh-CN" altLang="en-US" sz="1200" b="1" dirty="0">
              <a:solidFill>
                <a:schemeClr val="bg1"/>
              </a:solidFill>
              <a:latin typeface="+mn-ea"/>
              <a:cs typeface="+mn-ea"/>
              <a:sym typeface="+mn-lt"/>
            </a:endParaRPr>
          </a:p>
        </p:txBody>
      </p:sp>
      <p:sp>
        <p:nvSpPr>
          <p:cNvPr id="6" name="矩形 5"/>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9395" y="278765"/>
            <a:ext cx="10822940" cy="1066800"/>
            <a:chOff x="377" y="568"/>
            <a:chExt cx="17044" cy="1680"/>
          </a:xfrm>
        </p:grpSpPr>
        <p:sp>
          <p:nvSpPr>
            <p:cNvPr id="21" name="文本框 20"/>
            <p:cNvSpPr txBox="1"/>
            <p:nvPr/>
          </p:nvSpPr>
          <p:spPr>
            <a:xfrm>
              <a:off x="377" y="568"/>
              <a:ext cx="12058" cy="725"/>
            </a:xfrm>
            <a:prstGeom prst="rect">
              <a:avLst/>
            </a:prstGeom>
            <a:noFill/>
          </p:spPr>
          <p:txBody>
            <a:bodyPr wrap="square" rtlCol="0">
              <a:spAutoFit/>
              <a:scene3d>
                <a:camera prst="orthographicFront"/>
                <a:lightRig rig="threePt" dir="t"/>
              </a:scene3d>
              <a:sp3d contourW="12700"/>
            </a:bodyPr>
            <a:lstStyle/>
            <a:p>
              <a:pPr marR="0" indent="0" defTabSz="914400" fontAlgn="auto">
                <a:lnSpc>
                  <a:spcPct val="100000"/>
                </a:lnSpc>
                <a:spcBef>
                  <a:spcPts val="0"/>
                </a:spcBef>
                <a:spcAft>
                  <a:spcPts val="0"/>
                </a:spcAft>
                <a:buClrTx/>
                <a:buSzTx/>
                <a:buFontTx/>
                <a:buNone/>
                <a:defRPr/>
              </a:pPr>
              <a:r>
                <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rPr>
                <a:t>培训</a:t>
              </a:r>
              <a:r>
                <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rPr>
                <a:t>目标</a:t>
              </a:r>
              <a:endPar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endParaRPr>
            </a:p>
          </p:txBody>
        </p:sp>
        <p:sp>
          <p:nvSpPr>
            <p:cNvPr id="26" name="矩形 25"/>
            <p:cNvSpPr/>
            <p:nvPr/>
          </p:nvSpPr>
          <p:spPr>
            <a:xfrm>
              <a:off x="533" y="1295"/>
              <a:ext cx="1169" cy="12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8" name="矩形 37"/>
            <p:cNvSpPr/>
            <p:nvPr/>
          </p:nvSpPr>
          <p:spPr>
            <a:xfrm>
              <a:off x="9312" y="1814"/>
              <a:ext cx="8109" cy="434"/>
            </a:xfrm>
            <a:prstGeom prst="rect">
              <a:avLst/>
            </a:prstGeom>
          </p:spPr>
          <p:txBody>
            <a:bodyPr wrap="square">
              <a:spAutoFit/>
            </a:bodyPr>
            <a:lstStyle/>
            <a:p>
              <a:pPr>
                <a:lnSpc>
                  <a:spcPct val="150000"/>
                </a:lnSpc>
              </a:pPr>
              <a:r>
                <a:rPr lang="zh-CN" altLang="en-US" sz="900" b="1" kern="1300" spc="200" dirty="0">
                  <a:solidFill>
                    <a:schemeClr val="bg1"/>
                  </a:solidFill>
                </a:rPr>
                <a:t>深圳</a:t>
              </a:r>
              <a:r>
                <a:rPr lang="en-US" altLang="zh-CN" sz="900" b="1" kern="1300" spc="200" dirty="0">
                  <a:solidFill>
                    <a:schemeClr val="bg1"/>
                  </a:solidFill>
                </a:rPr>
                <a:t>.</a:t>
              </a:r>
              <a:r>
                <a:rPr lang="zh-CN" altLang="en-US" sz="900" b="1" kern="1300" spc="200" dirty="0">
                  <a:solidFill>
                    <a:schemeClr val="bg1"/>
                  </a:solidFill>
                </a:rPr>
                <a:t>国际金融科技城</a:t>
              </a:r>
              <a:r>
                <a:rPr lang="en-US" altLang="zh-CN" sz="900" b="1" kern="1300" spc="200" dirty="0">
                  <a:solidFill>
                    <a:schemeClr val="bg1"/>
                  </a:solidFill>
                </a:rPr>
                <a:t>6F/18F</a:t>
              </a:r>
              <a:r>
                <a:rPr lang="zh-CN" altLang="en-US" sz="900" b="1" kern="1300" spc="200" dirty="0">
                  <a:solidFill>
                    <a:schemeClr val="bg1"/>
                  </a:solidFill>
                </a:rPr>
                <a:t>（总部和</a:t>
              </a:r>
              <a:r>
                <a:rPr lang="en-US" altLang="zh-CN" sz="900" b="1" kern="1300" spc="200" dirty="0">
                  <a:solidFill>
                    <a:schemeClr val="bg1"/>
                  </a:solidFill>
                </a:rPr>
                <a:t>5G</a:t>
              </a:r>
              <a:r>
                <a:rPr lang="zh-CN" altLang="en-US" sz="900" b="1" kern="1300" spc="200" dirty="0">
                  <a:solidFill>
                    <a:schemeClr val="bg1"/>
                  </a:solidFill>
                </a:rPr>
                <a:t>物联网安全</a:t>
              </a:r>
              <a:r>
                <a:rPr lang="zh-CN" altLang="zh-CN" sz="900" b="1" kern="1300" spc="200" dirty="0">
                  <a:solidFill>
                    <a:schemeClr val="bg1"/>
                  </a:solidFill>
                </a:rPr>
                <a:t>实验室</a:t>
              </a:r>
              <a:r>
                <a:rPr lang="zh-CN" altLang="en-US" sz="900" b="1" kern="1300" spc="200" dirty="0">
                  <a:solidFill>
                    <a:schemeClr val="bg1"/>
                  </a:solidFill>
                </a:rPr>
                <a:t>）</a:t>
              </a:r>
              <a:endParaRPr lang="zh-CN" altLang="en-US" sz="900" b="1" kern="1300" spc="200" dirty="0">
                <a:solidFill>
                  <a:schemeClr val="bg1"/>
                </a:solidFill>
              </a:endParaRPr>
            </a:p>
          </p:txBody>
        </p:sp>
      </p:grpSp>
      <p:pic>
        <p:nvPicPr>
          <p:cNvPr id="49" name="图片 48" descr="矢量LOGO新 - 副本-01"/>
          <p:cNvPicPr>
            <a:picLocks noChangeAspect="1"/>
          </p:cNvPicPr>
          <p:nvPr/>
        </p:nvPicPr>
        <p:blipFill>
          <a:blip r:embed="rId1"/>
          <a:stretch>
            <a:fillRect/>
          </a:stretch>
        </p:blipFill>
        <p:spPr>
          <a:xfrm>
            <a:off x="10513695" y="332105"/>
            <a:ext cx="1452245" cy="490220"/>
          </a:xfrm>
          <a:prstGeom prst="rect">
            <a:avLst/>
          </a:prstGeom>
        </p:spPr>
      </p:pic>
      <p:sp>
        <p:nvSpPr>
          <p:cNvPr id="3" name="文本框 2"/>
          <p:cNvSpPr txBox="1"/>
          <p:nvPr/>
        </p:nvSpPr>
        <p:spPr>
          <a:xfrm>
            <a:off x="1162685" y="1520825"/>
            <a:ext cx="10400665" cy="506730"/>
          </a:xfrm>
          <a:prstGeom prst="rect">
            <a:avLst/>
          </a:prstGeom>
          <a:noFill/>
        </p:spPr>
        <p:txBody>
          <a:bodyPr wrap="square" rtlCol="0" anchor="t">
            <a:spAutoFit/>
          </a:bodyPr>
          <a:p>
            <a:pPr marL="285750" indent="-285750" fontAlgn="auto">
              <a:lnSpc>
                <a:spcPct val="150000"/>
              </a:lnSpc>
              <a:buFont typeface="Wingdings" panose="05000000000000000000" charset="0"/>
              <a:buChar char="Ø"/>
            </a:pPr>
            <a:r>
              <a:rPr lang="zh-CN" altLang="en-US"/>
              <a:t>了解网络</a:t>
            </a:r>
            <a:r>
              <a:rPr lang="zh-CN" altLang="en-US"/>
              <a:t>空间资产测绘的基本概念、应用场景、各种玩家的各种玩法以及我们的不同</a:t>
            </a:r>
            <a:r>
              <a:rPr lang="zh-CN" altLang="en-US"/>
              <a:t>点；</a:t>
            </a:r>
            <a:endParaRPr lang="zh-CN" altLang="en-US"/>
          </a:p>
        </p:txBody>
      </p:sp>
      <p:sp>
        <p:nvSpPr>
          <p:cNvPr id="2" name="文本框 1"/>
          <p:cNvSpPr txBox="1"/>
          <p:nvPr/>
        </p:nvSpPr>
        <p:spPr>
          <a:xfrm>
            <a:off x="1162685" y="2314575"/>
            <a:ext cx="10400665" cy="506730"/>
          </a:xfrm>
          <a:prstGeom prst="rect">
            <a:avLst/>
          </a:prstGeom>
          <a:noFill/>
        </p:spPr>
        <p:txBody>
          <a:bodyPr wrap="square" rtlCol="0" anchor="t">
            <a:spAutoFit/>
          </a:bodyPr>
          <a:p>
            <a:pPr marL="285750" indent="-285750" fontAlgn="auto">
              <a:lnSpc>
                <a:spcPct val="150000"/>
              </a:lnSpc>
              <a:buFont typeface="Wingdings" panose="05000000000000000000" charset="0"/>
              <a:buChar char="Ø"/>
            </a:pPr>
            <a:r>
              <a:rPr lang="zh-CN" altLang="en-US"/>
              <a:t>掌握万物安全网络空间资产测绘方案细节及方案优势，了解如何跟客户引导</a:t>
            </a:r>
            <a:r>
              <a:rPr lang="zh-CN" altLang="en-US"/>
              <a:t>方案；</a:t>
            </a:r>
            <a:endParaRPr lang="zh-CN" altLang="en-US"/>
          </a:p>
        </p:txBody>
      </p:sp>
    </p:spTree>
    <p:custDataLst>
      <p:tags r:id="rId2"/>
    </p:custDataLst>
  </p:cSld>
  <p:clrMapOvr>
    <a:masterClrMapping/>
  </p:clrMapOvr>
  <p:transition advClick="0"/>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http://photo-static-api.fotomore.com/creative/vcg/400/new/VCG41N1254770264.jpg" descr="&amp;pky310_sjzg_VCG41N1254770264&amp;2&amp;src_toppic_inpsrchzd1&amp;"/>
          <p:cNvPicPr>
            <a:picLocks noChangeAspect="1"/>
          </p:cNvPicPr>
          <p:nvPr/>
        </p:nvPicPr>
        <p:blipFill>
          <a:blip r:embed="rId1"/>
          <a:srcRect l="58750"/>
          <a:stretch>
            <a:fillRect/>
          </a:stretch>
        </p:blipFill>
        <p:spPr>
          <a:xfrm>
            <a:off x="7162800" y="0"/>
            <a:ext cx="5029200" cy="6856095"/>
          </a:xfrm>
          <a:prstGeom prst="rect">
            <a:avLst/>
          </a:prstGeom>
        </p:spPr>
      </p:pic>
      <p:sp>
        <p:nvSpPr>
          <p:cNvPr id="4" name="矩形 3"/>
          <p:cNvSpPr/>
          <p:nvPr>
            <p:custDataLst>
              <p:tags r:id="rId2"/>
            </p:custDataLst>
          </p:nvPr>
        </p:nvSpPr>
        <p:spPr>
          <a:xfrm>
            <a:off x="7161530" y="-18415"/>
            <a:ext cx="5029200" cy="6874510"/>
          </a:xfrm>
          <a:prstGeom prst="rect">
            <a:avLst/>
          </a:prstGeom>
          <a:gradFill>
            <a:gsLst>
              <a:gs pos="0">
                <a:srgbClr val="2169D3"/>
              </a:gs>
              <a:gs pos="98000">
                <a:schemeClr val="accent1">
                  <a:alpha val="62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5" name="文本框 224"/>
          <p:cNvSpPr txBox="1"/>
          <p:nvPr/>
        </p:nvSpPr>
        <p:spPr>
          <a:xfrm>
            <a:off x="266700" y="361789"/>
            <a:ext cx="6439989"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安全视角</a:t>
            </a:r>
            <a:r>
              <a:rPr kumimoji="0" lang="en-US" altLang="zh-CN"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资产脆弱点信息</a:t>
            </a: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采集</a:t>
            </a:r>
            <a:endPar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endParaRPr>
          </a:p>
        </p:txBody>
      </p:sp>
      <p:sp>
        <p:nvSpPr>
          <p:cNvPr id="8" name="文本框 7"/>
          <p:cNvSpPr txBox="1"/>
          <p:nvPr/>
        </p:nvSpPr>
        <p:spPr>
          <a:xfrm>
            <a:off x="8674100" y="1024255"/>
            <a:ext cx="2568575" cy="337185"/>
          </a:xfrm>
          <a:prstGeom prst="rect">
            <a:avLst/>
          </a:prstGeom>
          <a:noFill/>
        </p:spPr>
        <p:txBody>
          <a:bodyPr wrap="square" rtlCol="0">
            <a:spAutoFit/>
          </a:bodyPr>
          <a:lstStyle/>
          <a:p>
            <a:r>
              <a:rPr kumimoji="0" lang="en-US" altLang="zh-CN" sz="1600" b="1" i="0" u="none" strike="noStrike" kern="1200" cap="none" spc="0" normalizeH="0" baseline="0" noProof="0" dirty="0">
                <a:ln>
                  <a:noFill/>
                </a:ln>
                <a:solidFill>
                  <a:schemeClr val="accent4">
                    <a:lumMod val="60000"/>
                    <a:lumOff val="40000"/>
                  </a:schemeClr>
                </a:solidFill>
                <a:effectLst/>
                <a:uLnTx/>
                <a:uFillTx/>
              </a:rPr>
              <a:t>PC</a:t>
            </a:r>
            <a:r>
              <a:rPr kumimoji="0" lang="zh-CN" altLang="en-US" sz="1600" b="1" i="0" u="none" strike="noStrike" kern="1200" cap="none" spc="0" normalizeH="0" baseline="0" noProof="0" dirty="0">
                <a:ln>
                  <a:noFill/>
                </a:ln>
                <a:solidFill>
                  <a:schemeClr val="accent4">
                    <a:lumMod val="60000"/>
                    <a:lumOff val="40000"/>
                  </a:schemeClr>
                </a:solidFill>
                <a:effectLst/>
                <a:uLnTx/>
                <a:uFillTx/>
              </a:rPr>
              <a:t>合规检查（无代理）</a:t>
            </a:r>
            <a:endParaRPr kumimoji="0" lang="zh-CN" altLang="en-US" sz="1600" b="1" i="0" u="none" strike="noStrike" kern="1200" cap="none" spc="0" normalizeH="0" baseline="0" noProof="0" dirty="0">
              <a:ln>
                <a:noFill/>
              </a:ln>
              <a:solidFill>
                <a:schemeClr val="accent4">
                  <a:lumMod val="60000"/>
                  <a:lumOff val="40000"/>
                </a:schemeClr>
              </a:solidFill>
              <a:effectLst/>
              <a:uLnTx/>
              <a:uFillTx/>
            </a:endParaRPr>
          </a:p>
        </p:txBody>
      </p:sp>
      <p:sp>
        <p:nvSpPr>
          <p:cNvPr id="9" name="文本框 8"/>
          <p:cNvSpPr txBox="1"/>
          <p:nvPr/>
        </p:nvSpPr>
        <p:spPr>
          <a:xfrm>
            <a:off x="8674100" y="1370330"/>
            <a:ext cx="1470660" cy="1168400"/>
          </a:xfrm>
          <a:prstGeom prst="rect">
            <a:avLst/>
          </a:prstGeom>
          <a:noFill/>
        </p:spPr>
        <p:txBody>
          <a:bodyPr wrap="none" rtlCol="0">
            <a:spAutoFit/>
          </a:bodyPr>
          <a:lstStyle/>
          <a:p>
            <a:pPr marL="171450" indent="-171450" algn="l">
              <a:buFont typeface="Wingdings" panose="05000000000000000000" charset="0"/>
              <a:buChar char="Ø"/>
            </a:pPr>
            <a:r>
              <a:rPr kumimoji="0" lang="zh-CN" altLang="en-US" sz="1400" b="0" i="0" u="none" strike="noStrike" kern="1200" cap="none" spc="0" normalizeH="0" baseline="0" noProof="0" dirty="0">
                <a:ln>
                  <a:noFill/>
                </a:ln>
                <a:solidFill>
                  <a:schemeClr val="bg1"/>
                </a:solidFill>
                <a:effectLst/>
                <a:uLnTx/>
                <a:uFillTx/>
              </a:rPr>
              <a:t>防病毒软件</a:t>
            </a:r>
            <a:r>
              <a:rPr kumimoji="0" lang="en-US" altLang="zh-CN" sz="1400" b="0" i="0" u="none" strike="noStrike" kern="1200" cap="none" spc="0" normalizeH="0" baseline="0" noProof="0" dirty="0">
                <a:ln>
                  <a:noFill/>
                </a:ln>
                <a:solidFill>
                  <a:schemeClr val="bg1"/>
                </a:solidFill>
                <a:effectLst/>
                <a:uLnTx/>
                <a:uFillTx/>
              </a:rPr>
              <a:t> </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kumimoji="0" lang="zh-CN" altLang="en-US" sz="1400" b="0" i="0" u="none" strike="noStrike" kern="1200" cap="none" spc="0" normalizeH="0" baseline="0" noProof="0" dirty="0">
                <a:ln>
                  <a:noFill/>
                </a:ln>
                <a:solidFill>
                  <a:schemeClr val="bg1"/>
                </a:solidFill>
                <a:effectLst/>
                <a:uLnTx/>
                <a:uFillTx/>
              </a:rPr>
              <a:t>补丁安装</a:t>
            </a:r>
            <a:endParaRPr kumimoji="0" lang="zh-CN" altLang="en-US"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kumimoji="0" lang="zh-CN" altLang="en-US" sz="1400" b="0" i="0" u="none" strike="noStrike" kern="1200" cap="none" spc="0" normalizeH="0" baseline="0" noProof="0" dirty="0">
                <a:ln>
                  <a:noFill/>
                </a:ln>
                <a:solidFill>
                  <a:schemeClr val="bg1"/>
                </a:solidFill>
                <a:effectLst/>
                <a:uLnTx/>
                <a:uFillTx/>
              </a:rPr>
              <a:t>违规软件检测</a:t>
            </a:r>
            <a:r>
              <a:rPr kumimoji="0" lang="en-US" altLang="zh-CN" sz="1400" b="0" i="0" u="none" strike="noStrike" kern="1200" cap="none" spc="0" normalizeH="0" baseline="0" noProof="0" dirty="0">
                <a:ln>
                  <a:noFill/>
                </a:ln>
                <a:solidFill>
                  <a:schemeClr val="bg1"/>
                </a:solidFill>
                <a:effectLst/>
                <a:uLnTx/>
                <a:uFillTx/>
              </a:rPr>
              <a:t> </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kumimoji="0" lang="zh-CN" altLang="en-US" sz="1400" b="0" i="0" u="none" strike="noStrike" kern="1200" cap="none" spc="0" normalizeH="0" baseline="0" noProof="0" dirty="0">
                <a:ln>
                  <a:noFill/>
                </a:ln>
                <a:solidFill>
                  <a:schemeClr val="bg1"/>
                </a:solidFill>
                <a:effectLst/>
                <a:uLnTx/>
                <a:uFillTx/>
              </a:rPr>
              <a:t>违规外联</a:t>
            </a:r>
            <a:r>
              <a:rPr kumimoji="0" lang="en-US" altLang="zh-CN" sz="1400" b="0" i="0" u="none" strike="noStrike" kern="1200" cap="none" spc="0" normalizeH="0" baseline="0" noProof="0" dirty="0">
                <a:ln>
                  <a:noFill/>
                </a:ln>
                <a:solidFill>
                  <a:schemeClr val="bg1"/>
                </a:solidFill>
                <a:effectLst/>
                <a:uLnTx/>
                <a:uFillTx/>
              </a:rPr>
              <a:t> </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kumimoji="0" lang="en-US" altLang="zh-CN" sz="1400" b="0" i="0" u="none" strike="noStrike" kern="1200" cap="none" spc="0" normalizeH="0" baseline="0" noProof="0" dirty="0">
                <a:ln>
                  <a:noFill/>
                </a:ln>
                <a:solidFill>
                  <a:schemeClr val="bg1"/>
                </a:solidFill>
                <a:effectLst/>
                <a:uLnTx/>
                <a:uFillTx/>
              </a:rPr>
              <a:t>......  </a:t>
            </a:r>
            <a:endParaRPr kumimoji="0" lang="en-US" altLang="zh-CN" sz="1400" b="0" i="0" u="none" strike="noStrike" kern="1200" cap="none" spc="0" normalizeH="0" baseline="0" noProof="0" dirty="0">
              <a:ln>
                <a:noFill/>
              </a:ln>
              <a:solidFill>
                <a:schemeClr val="bg1"/>
              </a:solidFill>
              <a:effectLst/>
              <a:uLnTx/>
              <a:uFillTx/>
            </a:endParaRPr>
          </a:p>
        </p:txBody>
      </p:sp>
      <p:sp>
        <p:nvSpPr>
          <p:cNvPr id="7" name="文本框 6"/>
          <p:cNvSpPr txBox="1"/>
          <p:nvPr/>
        </p:nvSpPr>
        <p:spPr>
          <a:xfrm>
            <a:off x="8674100" y="2875915"/>
            <a:ext cx="2568575" cy="337185"/>
          </a:xfrm>
          <a:prstGeom prst="rect">
            <a:avLst/>
          </a:prstGeom>
          <a:noFill/>
        </p:spPr>
        <p:txBody>
          <a:bodyPr wrap="square" rtlCol="0">
            <a:spAutoFit/>
          </a:bodyPr>
          <a:lstStyle/>
          <a:p>
            <a:r>
              <a:rPr kumimoji="0" lang="zh-CN" altLang="en-US" sz="1600" b="1" i="0" u="none" strike="noStrike" kern="1200" cap="none" spc="0" normalizeH="0" baseline="0" noProof="0" dirty="0">
                <a:ln>
                  <a:noFill/>
                </a:ln>
                <a:solidFill>
                  <a:schemeClr val="accent4">
                    <a:lumMod val="60000"/>
                    <a:lumOff val="40000"/>
                  </a:schemeClr>
                </a:solidFill>
                <a:effectLst/>
                <a:uLnTx/>
                <a:uFillTx/>
              </a:rPr>
              <a:t>资产漏洞扫描</a:t>
            </a:r>
            <a:endParaRPr kumimoji="0" lang="zh-CN" altLang="en-US" sz="1600" b="1" i="0" u="none" strike="noStrike" kern="1200" cap="none" spc="0" normalizeH="0" baseline="0" noProof="0" dirty="0">
              <a:ln>
                <a:noFill/>
              </a:ln>
              <a:solidFill>
                <a:schemeClr val="accent4">
                  <a:lumMod val="60000"/>
                  <a:lumOff val="40000"/>
                </a:schemeClr>
              </a:solidFill>
              <a:effectLst/>
              <a:uLnTx/>
              <a:uFillTx/>
            </a:endParaRPr>
          </a:p>
        </p:txBody>
      </p:sp>
      <p:sp>
        <p:nvSpPr>
          <p:cNvPr id="11" name="文本框 10"/>
          <p:cNvSpPr txBox="1"/>
          <p:nvPr/>
        </p:nvSpPr>
        <p:spPr>
          <a:xfrm>
            <a:off x="8674100" y="3187065"/>
            <a:ext cx="2377440" cy="1383665"/>
          </a:xfrm>
          <a:prstGeom prst="rect">
            <a:avLst/>
          </a:prstGeom>
          <a:noFill/>
        </p:spPr>
        <p:txBody>
          <a:bodyPr wrap="square" rtlCol="0">
            <a:spAutoFit/>
          </a:bodyPr>
          <a:lstStyle/>
          <a:p>
            <a:pPr marL="171450" indent="-171450" algn="l">
              <a:buFont typeface="Wingdings" panose="05000000000000000000" charset="0"/>
              <a:buChar char="Ø"/>
            </a:pPr>
            <a:r>
              <a:rPr lang="en-US" altLang="zh-CN" sz="1400" noProof="0" dirty="0">
                <a:ln>
                  <a:noFill/>
                </a:ln>
                <a:solidFill>
                  <a:schemeClr val="bg1"/>
                </a:solidFill>
                <a:effectLst/>
                <a:uLnTx/>
                <a:uFillTx/>
                <a:sym typeface="+mn-ea"/>
              </a:rPr>
              <a:t>设备弱口令 </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lang="en-US" altLang="zh-CN" sz="1400" noProof="0" dirty="0">
                <a:ln>
                  <a:noFill/>
                </a:ln>
                <a:solidFill>
                  <a:schemeClr val="bg1"/>
                </a:solidFill>
                <a:effectLst/>
                <a:uLnTx/>
                <a:uFillTx/>
                <a:sym typeface="+mn-ea"/>
              </a:rPr>
              <a:t>设备漏洞 </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lang="en-US" altLang="zh-CN" sz="1400" noProof="0" dirty="0">
                <a:ln>
                  <a:noFill/>
                </a:ln>
                <a:solidFill>
                  <a:schemeClr val="bg1"/>
                </a:solidFill>
                <a:effectLst/>
                <a:uLnTx/>
                <a:uFillTx/>
                <a:sym typeface="+mn-ea"/>
              </a:rPr>
              <a:t>协议漏洞 </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lang="en-US" altLang="zh-CN" sz="1400" noProof="0" dirty="0">
                <a:ln>
                  <a:noFill/>
                </a:ln>
                <a:solidFill>
                  <a:schemeClr val="bg1"/>
                </a:solidFill>
                <a:effectLst/>
                <a:uLnTx/>
                <a:uFillTx/>
                <a:sym typeface="+mn-ea"/>
              </a:rPr>
              <a:t>应用漏洞 </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lang="en-US" altLang="zh-CN" sz="1400" noProof="0" dirty="0">
                <a:ln>
                  <a:noFill/>
                </a:ln>
                <a:solidFill>
                  <a:schemeClr val="bg1"/>
                </a:solidFill>
                <a:effectLst/>
                <a:uLnTx/>
                <a:uFillTx/>
                <a:sym typeface="+mn-ea"/>
              </a:rPr>
              <a:t>开放的非法服务端口 </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lang="en-US" altLang="zh-CN" sz="1400" noProof="0" dirty="0">
                <a:ln>
                  <a:noFill/>
                </a:ln>
                <a:solidFill>
                  <a:schemeClr val="bg1"/>
                </a:solidFill>
                <a:effectLst/>
                <a:uLnTx/>
                <a:uFillTx/>
                <a:sym typeface="+mn-ea"/>
              </a:rPr>
              <a:t>与受影响资产关联 </a:t>
            </a:r>
            <a:endParaRPr kumimoji="0" lang="en-US" altLang="zh-CN" sz="1400" b="0" i="0" u="none" strike="noStrike" kern="1200" cap="none" spc="0" normalizeH="0" baseline="0" noProof="0" dirty="0">
              <a:ln>
                <a:noFill/>
              </a:ln>
              <a:solidFill>
                <a:schemeClr val="bg1"/>
              </a:solidFill>
              <a:effectLst/>
              <a:uLnTx/>
              <a:uFillTx/>
              <a:sym typeface="+mn-ea"/>
            </a:endParaRPr>
          </a:p>
        </p:txBody>
      </p:sp>
      <p:cxnSp>
        <p:nvCxnSpPr>
          <p:cNvPr id="16" name="直接连接符 15"/>
          <p:cNvCxnSpPr/>
          <p:nvPr/>
        </p:nvCxnSpPr>
        <p:spPr>
          <a:xfrm flipH="1">
            <a:off x="8502015" y="1045845"/>
            <a:ext cx="13970" cy="5229225"/>
          </a:xfrm>
          <a:prstGeom prst="line">
            <a:avLst/>
          </a:prstGeom>
          <a:ln>
            <a:solidFill>
              <a:schemeClr val="bg1">
                <a:lumMod val="85000"/>
              </a:schemeClr>
            </a:solidFill>
          </a:ln>
        </p:spPr>
        <p:style>
          <a:lnRef idx="1">
            <a:schemeClr val="dk1"/>
          </a:lnRef>
          <a:fillRef idx="0">
            <a:schemeClr val="dk1"/>
          </a:fillRef>
          <a:effectRef idx="0">
            <a:schemeClr val="dk1"/>
          </a:effectRef>
          <a:fontRef idx="minor">
            <a:schemeClr val="tx1"/>
          </a:fontRef>
        </p:style>
      </p:cxnSp>
      <p:sp>
        <p:nvSpPr>
          <p:cNvPr id="31" name="文本框 30"/>
          <p:cNvSpPr txBox="1"/>
          <p:nvPr/>
        </p:nvSpPr>
        <p:spPr>
          <a:xfrm>
            <a:off x="8667809" y="4895665"/>
            <a:ext cx="2568331" cy="337185"/>
          </a:xfrm>
          <a:prstGeom prst="rect">
            <a:avLst/>
          </a:prstGeom>
          <a:noFill/>
        </p:spPr>
        <p:txBody>
          <a:bodyPr wrap="square" rtlCol="0">
            <a:spAutoFit/>
          </a:bodyPr>
          <a:lstStyle/>
          <a:p>
            <a:r>
              <a:rPr kumimoji="0" lang="zh-CN" altLang="en-US" sz="1600" b="1" i="0" u="none" strike="noStrike" kern="1200" cap="none" spc="0" normalizeH="0" baseline="0" noProof="0" dirty="0">
                <a:ln>
                  <a:noFill/>
                </a:ln>
                <a:solidFill>
                  <a:schemeClr val="accent4">
                    <a:lumMod val="60000"/>
                    <a:lumOff val="40000"/>
                  </a:schemeClr>
                </a:solidFill>
                <a:effectLst/>
                <a:uLnTx/>
                <a:uFillTx/>
              </a:rPr>
              <a:t>多维漏洞库来源</a:t>
            </a:r>
            <a:endParaRPr kumimoji="0" lang="zh-CN" altLang="en-US" sz="1600" b="1" i="0" u="none" strike="noStrike" kern="1200" cap="none" spc="0" normalizeH="0" baseline="0" noProof="0" dirty="0">
              <a:ln>
                <a:noFill/>
              </a:ln>
              <a:solidFill>
                <a:schemeClr val="accent4">
                  <a:lumMod val="60000"/>
                  <a:lumOff val="40000"/>
                </a:schemeClr>
              </a:solidFill>
              <a:effectLst/>
              <a:uLnTx/>
              <a:uFillTx/>
            </a:endParaRPr>
          </a:p>
        </p:txBody>
      </p:sp>
      <p:sp>
        <p:nvSpPr>
          <p:cNvPr id="33" name="文本框 32"/>
          <p:cNvSpPr txBox="1"/>
          <p:nvPr/>
        </p:nvSpPr>
        <p:spPr>
          <a:xfrm>
            <a:off x="8667810" y="5206903"/>
            <a:ext cx="2377440" cy="1168400"/>
          </a:xfrm>
          <a:prstGeom prst="rect">
            <a:avLst/>
          </a:prstGeom>
          <a:noFill/>
        </p:spPr>
        <p:txBody>
          <a:bodyPr wrap="square" rtlCol="0">
            <a:spAutoFit/>
          </a:bodyPr>
          <a:lstStyle/>
          <a:p>
            <a:pPr marL="171450" indent="-171450" algn="l">
              <a:buFont typeface="Wingdings" panose="05000000000000000000" charset="0"/>
              <a:buChar char="Ø"/>
            </a:pPr>
            <a:r>
              <a:rPr kumimoji="0" lang="en-US" altLang="zh-CN" sz="1400" b="0" i="0" u="none" strike="noStrike" kern="1200" cap="none" spc="0" normalizeH="0" baseline="0" noProof="0" dirty="0">
                <a:ln>
                  <a:noFill/>
                </a:ln>
                <a:solidFill>
                  <a:schemeClr val="bg1"/>
                </a:solidFill>
                <a:effectLst/>
                <a:uLnTx/>
                <a:uFillTx/>
              </a:rPr>
              <a:t>威胁情报（自由漏洞挖掘、开源社区） </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kumimoji="0" lang="en-US" altLang="zh-CN" sz="1400" b="0" i="0" u="none" strike="noStrike" kern="1200" cap="none" spc="0" normalizeH="0" baseline="0" noProof="0" dirty="0">
                <a:ln>
                  <a:noFill/>
                </a:ln>
                <a:solidFill>
                  <a:schemeClr val="bg1"/>
                </a:solidFill>
                <a:effectLst/>
                <a:uLnTx/>
                <a:uFillTx/>
              </a:rPr>
              <a:t>漏洞情报（兼容CNNVD、CVE）</a:t>
            </a:r>
            <a:endParaRPr kumimoji="0" lang="en-US" altLang="zh-CN" sz="1400" b="0" i="0" u="none" strike="noStrike" kern="1200" cap="none" spc="0" normalizeH="0" baseline="0" noProof="0" dirty="0">
              <a:ln>
                <a:noFill/>
              </a:ln>
              <a:solidFill>
                <a:schemeClr val="bg1"/>
              </a:solidFill>
              <a:effectLst/>
              <a:uLnTx/>
              <a:uFillTx/>
            </a:endParaRPr>
          </a:p>
          <a:p>
            <a:pPr marL="171450" indent="-171450" algn="l">
              <a:buFont typeface="Wingdings" panose="05000000000000000000" charset="0"/>
              <a:buChar char="Ø"/>
            </a:pPr>
            <a:r>
              <a:rPr kumimoji="0" lang="en-US" altLang="zh-CN" sz="1400" b="0" i="0" u="none" strike="noStrike" kern="1200" cap="none" spc="0" normalizeH="0" baseline="0" noProof="0" dirty="0">
                <a:ln>
                  <a:noFill/>
                </a:ln>
                <a:solidFill>
                  <a:schemeClr val="bg1"/>
                </a:solidFill>
                <a:effectLst/>
                <a:uLnTx/>
                <a:uFillTx/>
              </a:rPr>
              <a:t>腾讯漏洞库</a:t>
            </a:r>
            <a:endParaRPr kumimoji="0" lang="en-US" altLang="zh-CN" sz="1400" b="0" i="0" u="none" strike="noStrike" kern="1200" cap="none" spc="0" normalizeH="0" baseline="0" noProof="0" dirty="0">
              <a:ln>
                <a:noFill/>
              </a:ln>
              <a:solidFill>
                <a:schemeClr val="bg1"/>
              </a:solidFill>
              <a:effectLst/>
              <a:uLnTx/>
              <a:uFillTx/>
            </a:endParaRPr>
          </a:p>
        </p:txBody>
      </p:sp>
      <p:pic>
        <p:nvPicPr>
          <p:cNvPr id="2" name="图片 1" descr="漏洞扫描"/>
          <p:cNvPicPr>
            <a:picLocks noChangeAspect="1"/>
          </p:cNvPicPr>
          <p:nvPr/>
        </p:nvPicPr>
        <p:blipFill>
          <a:blip r:embed="rId3"/>
          <a:stretch>
            <a:fillRect/>
          </a:stretch>
        </p:blipFill>
        <p:spPr>
          <a:xfrm>
            <a:off x="347980" y="1329055"/>
            <a:ext cx="6358890" cy="4302760"/>
          </a:xfrm>
          <a:prstGeom prst="rect">
            <a:avLst/>
          </a:prstGeom>
        </p:spPr>
      </p:pic>
      <p:sp>
        <p:nvSpPr>
          <p:cNvPr id="6" name="矩形 5"/>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253" name="椭圆 252"/>
          <p:cNvSpPr/>
          <p:nvPr/>
        </p:nvSpPr>
        <p:spPr>
          <a:xfrm>
            <a:off x="7733665" y="1081405"/>
            <a:ext cx="554990" cy="554990"/>
          </a:xfrm>
          <a:prstGeom prst="ellipse">
            <a:avLst/>
          </a:prstGeom>
          <a:solidFill>
            <a:schemeClr val="bg1"/>
          </a:solidFill>
          <a:effectLst>
            <a:outerShdw blurRad="228600" dist="38100" dir="5400000" sx="91000" sy="91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r>
              <a:rPr lang="en-US" altLang="zh-CN" b="1">
                <a:solidFill>
                  <a:srgbClr val="0C75EC"/>
                </a:solidFill>
                <a:latin typeface="微软雅黑" panose="020B0503020204020204" pitchFamily="34" charset="-122"/>
                <a:ea typeface="微软雅黑" panose="020B0503020204020204" pitchFamily="34" charset="-122"/>
              </a:rPr>
              <a:t>1</a:t>
            </a:r>
            <a:endParaRPr lang="en-US" altLang="zh-CN" b="1">
              <a:solidFill>
                <a:srgbClr val="0C75EC"/>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04475" y="317500"/>
            <a:ext cx="1559560" cy="526415"/>
          </a:xfrm>
          <a:prstGeom prst="rect">
            <a:avLst/>
          </a:prstGeom>
        </p:spPr>
      </p:pic>
      <p:sp>
        <p:nvSpPr>
          <p:cNvPr id="15" name="椭圆 14"/>
          <p:cNvSpPr/>
          <p:nvPr/>
        </p:nvSpPr>
        <p:spPr>
          <a:xfrm>
            <a:off x="7752715" y="2923540"/>
            <a:ext cx="554990" cy="554990"/>
          </a:xfrm>
          <a:prstGeom prst="ellipse">
            <a:avLst/>
          </a:prstGeom>
          <a:solidFill>
            <a:schemeClr val="bg1"/>
          </a:solidFill>
          <a:effectLst>
            <a:outerShdw blurRad="228600" dist="38100" dir="5400000" sx="91000" sy="91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r>
              <a:rPr lang="en-US" altLang="zh-CN" b="1">
                <a:solidFill>
                  <a:srgbClr val="0C75EC"/>
                </a:solidFill>
                <a:latin typeface="微软雅黑" panose="020B0503020204020204" pitchFamily="34" charset="-122"/>
                <a:ea typeface="微软雅黑" panose="020B0503020204020204" pitchFamily="34" charset="-122"/>
              </a:rPr>
              <a:t>2</a:t>
            </a:r>
            <a:endParaRPr lang="en-US" altLang="zh-CN" b="1">
              <a:solidFill>
                <a:srgbClr val="0C75EC"/>
              </a:solidFill>
              <a:latin typeface="微软雅黑" panose="020B0503020204020204" pitchFamily="34" charset="-122"/>
              <a:ea typeface="微软雅黑" panose="020B0503020204020204" pitchFamily="34" charset="-122"/>
            </a:endParaRPr>
          </a:p>
        </p:txBody>
      </p:sp>
      <p:sp>
        <p:nvSpPr>
          <p:cNvPr id="17" name="椭圆 16"/>
          <p:cNvSpPr/>
          <p:nvPr/>
        </p:nvSpPr>
        <p:spPr>
          <a:xfrm>
            <a:off x="7733665" y="4895850"/>
            <a:ext cx="554990" cy="554990"/>
          </a:xfrm>
          <a:prstGeom prst="ellipse">
            <a:avLst/>
          </a:prstGeom>
          <a:solidFill>
            <a:schemeClr val="bg1"/>
          </a:solidFill>
          <a:effectLst>
            <a:outerShdw blurRad="228600" dist="38100" dir="5400000" sx="91000" sy="91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r>
              <a:rPr lang="en-US" altLang="zh-CN" b="1">
                <a:solidFill>
                  <a:srgbClr val="0C75EC"/>
                </a:solidFill>
                <a:latin typeface="微软雅黑" panose="020B0503020204020204" pitchFamily="34" charset="-122"/>
                <a:ea typeface="微软雅黑" panose="020B0503020204020204" pitchFamily="34" charset="-122"/>
              </a:rPr>
              <a:t>3</a:t>
            </a:r>
            <a:endParaRPr lang="en-US" altLang="zh-CN" b="1">
              <a:solidFill>
                <a:srgbClr val="0C75EC"/>
              </a:solidFill>
              <a:latin typeface="微软雅黑" panose="020B0503020204020204" pitchFamily="34" charset="-122"/>
              <a:ea typeface="微软雅黑" panose="020B0503020204020204" pitchFamily="34" charset="-122"/>
            </a:endParaRPr>
          </a:p>
        </p:txBody>
      </p:sp>
    </p:spTree>
    <p:custDataLst>
      <p:tags r:id="rId5"/>
    </p:custDataLst>
  </p:cSld>
  <p:clrMapOvr>
    <a:masterClrMapping/>
  </p:clrMapOvr>
  <p:transition advClick="0"/>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2415" y="1195705"/>
            <a:ext cx="8728075" cy="4690999"/>
            <a:chOff x="-429" y="1883"/>
            <a:chExt cx="13745" cy="7387"/>
          </a:xfrm>
        </p:grpSpPr>
        <p:sp>
          <p:nvSpPr>
            <p:cNvPr id="90" name="Text Box 4"/>
            <p:cNvSpPr txBox="1">
              <a:spLocks noChangeArrowheads="1"/>
            </p:cNvSpPr>
            <p:nvPr/>
          </p:nvSpPr>
          <p:spPr bwMode="gray">
            <a:xfrm>
              <a:off x="-429" y="5377"/>
              <a:ext cx="4542" cy="102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ctr">
                <a:lnSpc>
                  <a:spcPct val="130000"/>
                </a:lnSpc>
                <a:defRPr/>
              </a:pPr>
              <a:r>
                <a:rPr lang="zh-CN" altLang="en-US" sz="1600" b="1" dirty="0">
                  <a:solidFill>
                    <a:srgbClr val="0C75EC"/>
                  </a:solidFill>
                  <a:latin typeface="微软雅黑" panose="020B0503020204020204" pitchFamily="34" charset="-122"/>
                  <a:ea typeface="微软雅黑" panose="020B0503020204020204" pitchFamily="34" charset="-122"/>
                </a:rPr>
                <a:t>物联网安全管控平台</a:t>
              </a:r>
              <a:endParaRPr lang="en-US" altLang="zh-CN" sz="1600" b="1" dirty="0">
                <a:solidFill>
                  <a:srgbClr val="0C75EC"/>
                </a:solidFill>
                <a:latin typeface="微软雅黑" panose="020B0503020204020204" pitchFamily="34" charset="-122"/>
                <a:ea typeface="微软雅黑" panose="020B0503020204020204" pitchFamily="34" charset="-122"/>
              </a:endParaRPr>
            </a:p>
            <a:p>
              <a:pPr indent="457200" algn="ctr">
                <a:lnSpc>
                  <a:spcPct val="130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（提供：物联网哑终端信息）</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2" name="Text Box 4"/>
            <p:cNvSpPr txBox="1">
              <a:spLocks noChangeArrowheads="1"/>
            </p:cNvSpPr>
            <p:nvPr/>
          </p:nvSpPr>
          <p:spPr bwMode="gray">
            <a:xfrm>
              <a:off x="8421" y="5482"/>
              <a:ext cx="4895" cy="102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indent="457200" algn="ctr">
                <a:lnSpc>
                  <a:spcPct val="130000"/>
                </a:lnSpc>
                <a:defRPr/>
              </a:pPr>
              <a:r>
                <a:rPr lang="en-US" altLang="zh-CN" sz="1600" b="1" dirty="0" err="1">
                  <a:solidFill>
                    <a:srgbClr val="0C75EC"/>
                  </a:solidFill>
                  <a:latin typeface="微软雅黑" panose="020B0503020204020204" pitchFamily="34" charset="-122"/>
                  <a:ea typeface="微软雅黑" panose="020B0503020204020204" pitchFamily="34" charset="-122"/>
                </a:rPr>
                <a:t>Vmware</a:t>
              </a:r>
              <a:r>
                <a:rPr lang="en-US" altLang="zh-CN" sz="1600" b="1" dirty="0">
                  <a:solidFill>
                    <a:srgbClr val="0C75EC"/>
                  </a:solidFill>
                  <a:latin typeface="微软雅黑" panose="020B0503020204020204" pitchFamily="34" charset="-122"/>
                  <a:ea typeface="微软雅黑" panose="020B0503020204020204" pitchFamily="34" charset="-122"/>
                </a:rPr>
                <a:t> </a:t>
              </a:r>
              <a:r>
                <a:rPr lang="en-US" altLang="zh-CN" sz="1600" b="1" dirty="0" err="1">
                  <a:solidFill>
                    <a:srgbClr val="0C75EC"/>
                  </a:solidFill>
                  <a:latin typeface="微软雅黑" panose="020B0503020204020204" pitchFamily="34" charset="-122"/>
                  <a:ea typeface="微软雅黑" panose="020B0503020204020204" pitchFamily="34" charset="-122"/>
                </a:rPr>
                <a:t>Vsphere</a:t>
              </a:r>
              <a:r>
                <a:rPr lang="zh-CN" altLang="en-US" sz="1600" b="1" dirty="0">
                  <a:solidFill>
                    <a:srgbClr val="0C75EC"/>
                  </a:solidFill>
                  <a:latin typeface="微软雅黑" panose="020B0503020204020204" pitchFamily="34" charset="-122"/>
                  <a:ea typeface="微软雅黑" panose="020B0503020204020204" pitchFamily="34" charset="-122"/>
                </a:rPr>
                <a:t>平台</a:t>
              </a:r>
              <a:endParaRPr lang="zh-CN" altLang="en-US" sz="1600" b="1" dirty="0">
                <a:solidFill>
                  <a:srgbClr val="0C75EC"/>
                </a:solidFill>
                <a:latin typeface="微软雅黑" panose="020B0503020204020204" pitchFamily="34" charset="-122"/>
                <a:ea typeface="微软雅黑" panose="020B0503020204020204" pitchFamily="34" charset="-122"/>
              </a:endParaRPr>
            </a:p>
            <a:p>
              <a:pPr indent="457200" algn="l">
                <a:lnSpc>
                  <a:spcPct val="130000"/>
                </a:lnSpc>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（提供：云主机信息）</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50" y="1883"/>
              <a:ext cx="11831" cy="7387"/>
              <a:chOff x="690" y="1883"/>
              <a:chExt cx="11831" cy="7387"/>
            </a:xfrm>
          </p:grpSpPr>
          <p:sp>
            <p:nvSpPr>
              <p:cNvPr id="59" name="Line 11"/>
              <p:cNvSpPr>
                <a:spLocks noChangeShapeType="1"/>
              </p:cNvSpPr>
              <p:nvPr/>
            </p:nvSpPr>
            <p:spPr bwMode="gray">
              <a:xfrm>
                <a:off x="7163" y="7477"/>
                <a:ext cx="17" cy="685"/>
              </a:xfrm>
              <a:prstGeom prst="line">
                <a:avLst/>
              </a:prstGeom>
              <a:noFill/>
              <a:ln w="38100" cap="rnd">
                <a:solidFill>
                  <a:srgbClr val="4D4D4D"/>
                </a:solidFill>
                <a:prstDash val="sysDot"/>
                <a:round/>
                <a:headEnd type="arrow"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Line 11"/>
              <p:cNvSpPr>
                <a:spLocks noChangeShapeType="1"/>
              </p:cNvSpPr>
              <p:nvPr/>
            </p:nvSpPr>
            <p:spPr bwMode="gray">
              <a:xfrm>
                <a:off x="7196" y="3832"/>
                <a:ext cx="18" cy="685"/>
              </a:xfrm>
              <a:prstGeom prst="line">
                <a:avLst/>
              </a:prstGeom>
              <a:noFill/>
              <a:ln w="38100" cap="rnd">
                <a:solidFill>
                  <a:srgbClr val="4D4D4D"/>
                </a:solidFill>
                <a:prstDash val="sysDot"/>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Line 11"/>
              <p:cNvSpPr>
                <a:spLocks noChangeShapeType="1"/>
              </p:cNvSpPr>
              <p:nvPr/>
            </p:nvSpPr>
            <p:spPr bwMode="gray">
              <a:xfrm flipV="1">
                <a:off x="4743" y="6089"/>
                <a:ext cx="890" cy="2"/>
              </a:xfrm>
              <a:prstGeom prst="line">
                <a:avLst/>
              </a:prstGeom>
              <a:noFill/>
              <a:ln w="38100" cap="rnd">
                <a:solidFill>
                  <a:srgbClr val="4D4D4D"/>
                </a:solidFill>
                <a:prstDash val="sysDot"/>
                <a:rou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Line 12"/>
              <p:cNvSpPr>
                <a:spLocks noChangeShapeType="1"/>
              </p:cNvSpPr>
              <p:nvPr/>
            </p:nvSpPr>
            <p:spPr bwMode="gray">
              <a:xfrm>
                <a:off x="5313" y="4284"/>
                <a:ext cx="802" cy="497"/>
              </a:xfrm>
              <a:prstGeom prst="line">
                <a:avLst/>
              </a:prstGeom>
              <a:noFill/>
              <a:ln w="38100" cap="rnd">
                <a:solidFill>
                  <a:srgbClr val="4D4D4D"/>
                </a:solidFill>
                <a:prstDash val="sysDot"/>
                <a:rou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5"/>
              <p:cNvSpPr>
                <a:spLocks noChangeShapeType="1"/>
              </p:cNvSpPr>
              <p:nvPr/>
            </p:nvSpPr>
            <p:spPr bwMode="gray">
              <a:xfrm flipH="1" flipV="1">
                <a:off x="8771" y="6147"/>
                <a:ext cx="850" cy="0"/>
              </a:xfrm>
              <a:prstGeom prst="line">
                <a:avLst/>
              </a:prstGeom>
              <a:noFill/>
              <a:ln w="38100" cap="rnd">
                <a:solidFill>
                  <a:srgbClr val="4D4D4D"/>
                </a:solidFill>
                <a:prstDash val="sysDot"/>
                <a:rou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gray">
              <a:xfrm flipH="1">
                <a:off x="8231" y="4224"/>
                <a:ext cx="813" cy="597"/>
              </a:xfrm>
              <a:prstGeom prst="line">
                <a:avLst/>
              </a:prstGeom>
              <a:noFill/>
              <a:ln w="38100" cap="rnd">
                <a:solidFill>
                  <a:srgbClr val="4D4D4D"/>
                </a:solidFill>
                <a:prstDash val="sysDot"/>
                <a:rou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Line 12"/>
              <p:cNvSpPr>
                <a:spLocks noChangeShapeType="1"/>
              </p:cNvSpPr>
              <p:nvPr/>
            </p:nvSpPr>
            <p:spPr bwMode="gray">
              <a:xfrm>
                <a:off x="8458" y="6892"/>
                <a:ext cx="700" cy="703"/>
              </a:xfrm>
              <a:prstGeom prst="line">
                <a:avLst/>
              </a:prstGeom>
              <a:noFill/>
              <a:ln w="38100" cap="rnd">
                <a:solidFill>
                  <a:srgbClr val="4D4D4D"/>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16"/>
              <p:cNvSpPr>
                <a:spLocks noChangeShapeType="1"/>
              </p:cNvSpPr>
              <p:nvPr/>
            </p:nvSpPr>
            <p:spPr bwMode="gray">
              <a:xfrm flipH="1">
                <a:off x="5186" y="6987"/>
                <a:ext cx="913" cy="710"/>
              </a:xfrm>
              <a:prstGeom prst="line">
                <a:avLst/>
              </a:prstGeom>
              <a:noFill/>
              <a:ln w="38100" cap="rnd">
                <a:solidFill>
                  <a:srgbClr val="4D4D4D"/>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1" name="组合 17"/>
              <p:cNvGrpSpPr/>
              <p:nvPr/>
            </p:nvGrpSpPr>
            <p:grpSpPr bwMode="auto">
              <a:xfrm>
                <a:off x="4270" y="2981"/>
                <a:ext cx="5752" cy="5668"/>
                <a:chOff x="4385677" y="1816974"/>
                <a:chExt cx="3392640" cy="3341571"/>
              </a:xfrm>
            </p:grpSpPr>
            <p:sp>
              <p:nvSpPr>
                <p:cNvPr id="72" name="不完整圆 44"/>
                <p:cNvSpPr/>
                <p:nvPr/>
              </p:nvSpPr>
              <p:spPr>
                <a:xfrm>
                  <a:off x="5268854" y="2713169"/>
                  <a:ext cx="1654299" cy="1655309"/>
                </a:xfrm>
                <a:prstGeom prst="pie">
                  <a:avLst>
                    <a:gd name="adj1" fmla="val 5386520"/>
                    <a:gd name="adj2" fmla="val 16200000"/>
                  </a:avLst>
                </a:prstGeom>
                <a:solidFill>
                  <a:srgbClr val="0C75EC"/>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3" name="不完整圆 45"/>
                <p:cNvSpPr/>
                <p:nvPr/>
              </p:nvSpPr>
              <p:spPr>
                <a:xfrm>
                  <a:off x="5268854" y="2713169"/>
                  <a:ext cx="1654299" cy="1655309"/>
                </a:xfrm>
                <a:prstGeom prst="pie">
                  <a:avLst>
                    <a:gd name="adj1" fmla="val 16168651"/>
                    <a:gd name="adj2" fmla="val 5441733"/>
                  </a:avLst>
                </a:prstGeom>
                <a:solidFill>
                  <a:srgbClr val="0C75EC"/>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4" name="圆: 空心 46"/>
                <p:cNvSpPr/>
                <p:nvPr/>
              </p:nvSpPr>
              <p:spPr>
                <a:xfrm>
                  <a:off x="4609789" y="2021861"/>
                  <a:ext cx="2972431" cy="2971595"/>
                </a:xfrm>
                <a:prstGeom prst="donut">
                  <a:avLst>
                    <a:gd name="adj" fmla="val 4358"/>
                  </a:avLst>
                </a:prstGeom>
                <a:solidFill>
                  <a:schemeClr val="bg1">
                    <a:lumMod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5" name="任意多边形: 形状 47"/>
                <p:cNvSpPr/>
                <p:nvPr/>
              </p:nvSpPr>
              <p:spPr>
                <a:xfrm>
                  <a:off x="4609789" y="2021861"/>
                  <a:ext cx="1486215" cy="2971595"/>
                </a:xfrm>
                <a:custGeom>
                  <a:avLst/>
                  <a:gdLst>
                    <a:gd name="connsiteX0" fmla="*/ 1485826 w 1485826"/>
                    <a:gd name="connsiteY0" fmla="*/ 0 h 2971652"/>
                    <a:gd name="connsiteX1" fmla="*/ 1485826 w 1485826"/>
                    <a:gd name="connsiteY1" fmla="*/ 129505 h 2971652"/>
                    <a:gd name="connsiteX2" fmla="*/ 129505 w 1485826"/>
                    <a:gd name="connsiteY2" fmla="*/ 1485826 h 2971652"/>
                    <a:gd name="connsiteX3" fmla="*/ 1485826 w 1485826"/>
                    <a:gd name="connsiteY3" fmla="*/ 2842147 h 2971652"/>
                    <a:gd name="connsiteX4" fmla="*/ 1485826 w 1485826"/>
                    <a:gd name="connsiteY4" fmla="*/ 2971652 h 2971652"/>
                    <a:gd name="connsiteX5" fmla="*/ 0 w 1485826"/>
                    <a:gd name="connsiteY5" fmla="*/ 1485826 h 2971652"/>
                    <a:gd name="connsiteX6" fmla="*/ 1485826 w 1485826"/>
                    <a:gd name="connsiteY6" fmla="*/ 0 h 297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826" h="2971652">
                      <a:moveTo>
                        <a:pt x="1485826" y="0"/>
                      </a:moveTo>
                      <a:lnTo>
                        <a:pt x="1485826" y="129505"/>
                      </a:lnTo>
                      <a:cubicBezTo>
                        <a:pt x="736751" y="129505"/>
                        <a:pt x="129505" y="736751"/>
                        <a:pt x="129505" y="1485826"/>
                      </a:cubicBezTo>
                      <a:cubicBezTo>
                        <a:pt x="129505" y="2234901"/>
                        <a:pt x="736751" y="2842147"/>
                        <a:pt x="1485826" y="2842147"/>
                      </a:cubicBezTo>
                      <a:lnTo>
                        <a:pt x="1485826" y="2971652"/>
                      </a:lnTo>
                      <a:cubicBezTo>
                        <a:pt x="665227" y="2971652"/>
                        <a:pt x="0" y="2306425"/>
                        <a:pt x="0" y="1485826"/>
                      </a:cubicBezTo>
                      <a:cubicBezTo>
                        <a:pt x="0" y="665227"/>
                        <a:pt x="665227" y="0"/>
                        <a:pt x="1485826" y="0"/>
                      </a:cubicBezTo>
                      <a:close/>
                    </a:path>
                  </a:pathLst>
                </a:custGeom>
                <a:solidFill>
                  <a:schemeClr val="bg1">
                    <a:lumMod val="5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76" name="椭圆 75"/>
                <p:cNvSpPr/>
                <p:nvPr/>
              </p:nvSpPr>
              <p:spPr>
                <a:xfrm>
                  <a:off x="6837637" y="2303396"/>
                  <a:ext cx="498354" cy="498214"/>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p>
              </p:txBody>
            </p:sp>
            <p:sp>
              <p:nvSpPr>
                <p:cNvPr id="77" name="椭圆 76"/>
                <p:cNvSpPr/>
                <p:nvPr/>
              </p:nvSpPr>
              <p:spPr>
                <a:xfrm>
                  <a:off x="4788193" y="2303396"/>
                  <a:ext cx="496880" cy="498214"/>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p>
              </p:txBody>
            </p:sp>
            <p:sp>
              <p:nvSpPr>
                <p:cNvPr id="78" name="椭圆 77"/>
                <p:cNvSpPr/>
                <p:nvPr/>
              </p:nvSpPr>
              <p:spPr>
                <a:xfrm>
                  <a:off x="6923153" y="4222551"/>
                  <a:ext cx="498354" cy="498214"/>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p>
              </p:txBody>
            </p:sp>
            <p:sp>
              <p:nvSpPr>
                <p:cNvPr id="79" name="椭圆 78"/>
                <p:cNvSpPr/>
                <p:nvPr/>
              </p:nvSpPr>
              <p:spPr>
                <a:xfrm>
                  <a:off x="4813259" y="4222551"/>
                  <a:ext cx="498354" cy="498214"/>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p>
              </p:txBody>
            </p:sp>
            <p:sp>
              <p:nvSpPr>
                <p:cNvPr id="82" name="椭圆 81"/>
                <p:cNvSpPr/>
                <p:nvPr/>
              </p:nvSpPr>
              <p:spPr>
                <a:xfrm>
                  <a:off x="5843878" y="1816974"/>
                  <a:ext cx="498354" cy="498214"/>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p>
              </p:txBody>
            </p:sp>
            <p:sp>
              <p:nvSpPr>
                <p:cNvPr id="83" name="椭圆 82"/>
                <p:cNvSpPr/>
                <p:nvPr/>
              </p:nvSpPr>
              <p:spPr>
                <a:xfrm>
                  <a:off x="4385677" y="3370576"/>
                  <a:ext cx="498354" cy="49674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p>
              </p:txBody>
            </p:sp>
            <p:sp>
              <p:nvSpPr>
                <p:cNvPr id="84" name="椭圆 83"/>
                <p:cNvSpPr/>
                <p:nvPr/>
              </p:nvSpPr>
              <p:spPr>
                <a:xfrm>
                  <a:off x="7279963" y="3422166"/>
                  <a:ext cx="498354" cy="496739"/>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p>
              </p:txBody>
            </p:sp>
            <p:sp>
              <p:nvSpPr>
                <p:cNvPr id="85" name="椭圆 84"/>
                <p:cNvSpPr/>
                <p:nvPr/>
              </p:nvSpPr>
              <p:spPr>
                <a:xfrm>
                  <a:off x="5846827" y="4660331"/>
                  <a:ext cx="496880" cy="498214"/>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dirty="0"/>
                </a:p>
              </p:txBody>
            </p:sp>
          </p:grpSp>
          <p:sp>
            <p:nvSpPr>
              <p:cNvPr id="86" name="Text Box 4"/>
              <p:cNvSpPr txBox="1">
                <a:spLocks noChangeArrowheads="1"/>
              </p:cNvSpPr>
              <p:nvPr/>
            </p:nvSpPr>
            <p:spPr bwMode="gray">
              <a:xfrm>
                <a:off x="8614" y="3491"/>
                <a:ext cx="3907" cy="102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ctr">
                  <a:lnSpc>
                    <a:spcPct val="130000"/>
                  </a:lnSpc>
                  <a:defRPr/>
                </a:pPr>
                <a:r>
                  <a:rPr lang="zh-CN" altLang="en-US" sz="1600" b="1" dirty="0">
                    <a:solidFill>
                      <a:srgbClr val="0C75EC"/>
                    </a:solidFill>
                    <a:latin typeface="微软雅黑" panose="020B0503020204020204" pitchFamily="34" charset="-122"/>
                    <a:ea typeface="微软雅黑" panose="020B0503020204020204" pitchFamily="34" charset="-122"/>
                  </a:rPr>
                  <a:t>交换机、网关平台</a:t>
                </a:r>
                <a:endParaRPr lang="en-US" altLang="zh-CN" sz="1600" b="1" dirty="0">
                  <a:solidFill>
                    <a:srgbClr val="0C75EC"/>
                  </a:solidFill>
                  <a:latin typeface="微软雅黑" panose="020B0503020204020204" pitchFamily="34" charset="-122"/>
                  <a:ea typeface="微软雅黑" panose="020B0503020204020204" pitchFamily="34" charset="-122"/>
                </a:endParaRPr>
              </a:p>
              <a:p>
                <a:pPr indent="457200" algn="ctr">
                  <a:lnSpc>
                    <a:spcPct val="130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（提供：设备网络信息）</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7" name="Text Box 19"/>
              <p:cNvSpPr txBox="1">
                <a:spLocks noChangeArrowheads="1"/>
              </p:cNvSpPr>
              <p:nvPr/>
            </p:nvSpPr>
            <p:spPr bwMode="gray">
              <a:xfrm>
                <a:off x="5478" y="5212"/>
                <a:ext cx="3475" cy="1344"/>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E45A6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b="1">
                    <a:solidFill>
                      <a:schemeClr val="tx1"/>
                    </a:solidFill>
                    <a:latin typeface="宋体" panose="02010600030101010101" pitchFamily="2" charset="-122"/>
                    <a:ea typeface="宋体" panose="02010600030101010101" pitchFamily="2" charset="-122"/>
                  </a:defRPr>
                </a:lvl1pPr>
                <a:lvl2pPr marL="742950" indent="-285750">
                  <a:defRPr sz="2000" b="1">
                    <a:solidFill>
                      <a:schemeClr val="tx1"/>
                    </a:solidFill>
                    <a:latin typeface="宋体" panose="02010600030101010101" pitchFamily="2" charset="-122"/>
                    <a:ea typeface="宋体" panose="02010600030101010101" pitchFamily="2" charset="-122"/>
                  </a:defRPr>
                </a:lvl2pPr>
                <a:lvl3pPr marL="1143000" indent="-228600">
                  <a:defRPr sz="2000" b="1">
                    <a:solidFill>
                      <a:schemeClr val="tx1"/>
                    </a:solidFill>
                    <a:latin typeface="宋体" panose="02010600030101010101" pitchFamily="2" charset="-122"/>
                    <a:ea typeface="宋体" panose="02010600030101010101" pitchFamily="2" charset="-122"/>
                  </a:defRPr>
                </a:lvl3pPr>
                <a:lvl4pPr marL="1600200" indent="-228600">
                  <a:defRPr sz="2000" b="1">
                    <a:solidFill>
                      <a:schemeClr val="tx1"/>
                    </a:solidFill>
                    <a:latin typeface="宋体" panose="02010600030101010101" pitchFamily="2" charset="-122"/>
                    <a:ea typeface="宋体" panose="02010600030101010101" pitchFamily="2" charset="-122"/>
                  </a:defRPr>
                </a:lvl4pPr>
                <a:lvl5pPr marL="2057400" indent="-228600">
                  <a:defRPr sz="2000" b="1">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0"/>
                  </a:spcBef>
                  <a:spcAft>
                    <a:spcPct val="0"/>
                  </a:spcAft>
                  <a:defRPr sz="2000" b="1">
                    <a:solidFill>
                      <a:schemeClr val="tx1"/>
                    </a:solidFill>
                    <a:latin typeface="宋体" panose="02010600030101010101" pitchFamily="2" charset="-122"/>
                    <a:ea typeface="宋体" panose="02010600030101010101" pitchFamily="2" charset="-122"/>
                  </a:defRPr>
                </a:lvl9pPr>
              </a:lstStyle>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统一端点控制</a:t>
                </a:r>
                <a:endParaRPr lang="en-US" altLang="zh-CN"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lang="zh-CN" altLang="en-US" dirty="0">
                    <a:solidFill>
                      <a:schemeClr val="bg1"/>
                    </a:solidFill>
                    <a:latin typeface="微软雅黑" panose="020B0503020204020204" pitchFamily="34" charset="-122"/>
                    <a:ea typeface="微软雅黑" panose="020B0503020204020204" pitchFamily="34" charset="-122"/>
                  </a:rPr>
                  <a:t>与监控系统</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88" name="Text Box 4"/>
              <p:cNvSpPr txBox="1">
                <a:spLocks noChangeArrowheads="1"/>
              </p:cNvSpPr>
              <p:nvPr/>
            </p:nvSpPr>
            <p:spPr bwMode="gray">
              <a:xfrm>
                <a:off x="4351" y="1883"/>
                <a:ext cx="4693" cy="102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ctr">
                  <a:lnSpc>
                    <a:spcPct val="130000"/>
                  </a:lnSpc>
                  <a:defRPr/>
                </a:pPr>
                <a:r>
                  <a:rPr lang="zh-CN" altLang="en-US" sz="1600" b="1" dirty="0">
                    <a:solidFill>
                      <a:srgbClr val="0C75EC"/>
                    </a:solidFill>
                    <a:latin typeface="微软雅黑" panose="020B0503020204020204" pitchFamily="34" charset="-122"/>
                    <a:ea typeface="微软雅黑" panose="020B0503020204020204" pitchFamily="34" charset="-122"/>
                  </a:rPr>
                  <a:t>（腾讯）态势感知平台</a:t>
                </a:r>
                <a:endParaRPr lang="en-US" altLang="zh-CN" sz="1600" b="1" dirty="0">
                  <a:solidFill>
                    <a:srgbClr val="0C75EC"/>
                  </a:solidFill>
                  <a:latin typeface="微软雅黑" panose="020B0503020204020204" pitchFamily="34" charset="-122"/>
                  <a:ea typeface="微软雅黑" panose="020B0503020204020204" pitchFamily="34" charset="-122"/>
                </a:endParaRPr>
              </a:p>
              <a:p>
                <a:pPr indent="457200" algn="ctr">
                  <a:lnSpc>
                    <a:spcPct val="130000"/>
                  </a:lnSpc>
                  <a:defRPr/>
                </a:pP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交换：安全威胁情报</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a:t>
                </a:r>
                <a:endParaRPr lang="en-US" altLang="zh-CN"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9" name="Text Box 4"/>
              <p:cNvSpPr txBox="1">
                <a:spLocks noChangeArrowheads="1"/>
              </p:cNvSpPr>
              <p:nvPr/>
            </p:nvSpPr>
            <p:spPr bwMode="gray">
              <a:xfrm>
                <a:off x="1248" y="3492"/>
                <a:ext cx="4040" cy="102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ctr">
                  <a:lnSpc>
                    <a:spcPct val="130000"/>
                  </a:lnSpc>
                  <a:defRPr/>
                </a:pPr>
                <a:r>
                  <a:rPr lang="en-US" altLang="zh-CN" sz="1600" b="1" dirty="0">
                    <a:solidFill>
                      <a:srgbClr val="0C75EC"/>
                    </a:solidFill>
                    <a:latin typeface="微软雅黑" panose="020B0503020204020204" pitchFamily="34" charset="-122"/>
                    <a:ea typeface="微软雅黑" panose="020B0503020204020204" pitchFamily="34" charset="-122"/>
                  </a:rPr>
                  <a:t>AD</a:t>
                </a:r>
                <a:r>
                  <a:rPr lang="zh-CN" altLang="en-US" sz="1600" b="1" dirty="0">
                    <a:solidFill>
                      <a:srgbClr val="0C75EC"/>
                    </a:solidFill>
                    <a:latin typeface="微软雅黑" panose="020B0503020204020204" pitchFamily="34" charset="-122"/>
                    <a:ea typeface="微软雅黑" panose="020B0503020204020204" pitchFamily="34" charset="-122"/>
                  </a:rPr>
                  <a:t>域信息数据源</a:t>
                </a:r>
                <a:endParaRPr lang="en-US" altLang="zh-CN" sz="1600" b="1" dirty="0">
                  <a:solidFill>
                    <a:srgbClr val="0C75EC"/>
                  </a:solidFill>
                  <a:latin typeface="微软雅黑" panose="020B0503020204020204" pitchFamily="34" charset="-122"/>
                  <a:ea typeface="微软雅黑" panose="020B0503020204020204" pitchFamily="34" charset="-122"/>
                </a:endParaRPr>
              </a:p>
              <a:p>
                <a:pPr indent="457200" algn="ctr">
                  <a:lnSpc>
                    <a:spcPct val="130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（提供：用户身份信息）</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1" name="Text Box 4"/>
              <p:cNvSpPr txBox="1">
                <a:spLocks noChangeArrowheads="1"/>
              </p:cNvSpPr>
              <p:nvPr/>
            </p:nvSpPr>
            <p:spPr bwMode="gray">
              <a:xfrm>
                <a:off x="690" y="7077"/>
                <a:ext cx="4466" cy="102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ctr">
                  <a:lnSpc>
                    <a:spcPct val="130000"/>
                  </a:lnSpc>
                  <a:defRPr/>
                </a:pPr>
                <a:r>
                  <a:rPr lang="en-US" altLang="zh-CN" sz="1600" b="1" dirty="0">
                    <a:solidFill>
                      <a:srgbClr val="0C75EC"/>
                    </a:solidFill>
                    <a:latin typeface="微软雅黑" panose="020B0503020204020204" pitchFamily="34" charset="-122"/>
                    <a:ea typeface="微软雅黑" panose="020B0503020204020204" pitchFamily="34" charset="-122"/>
                  </a:rPr>
                  <a:t>Symantec SEP</a:t>
                </a:r>
                <a:r>
                  <a:rPr lang="zh-CN" altLang="en-US" sz="1600" b="1" dirty="0">
                    <a:solidFill>
                      <a:srgbClr val="0C75EC"/>
                    </a:solidFill>
                    <a:latin typeface="微软雅黑" panose="020B0503020204020204" pitchFamily="34" charset="-122"/>
                    <a:ea typeface="微软雅黑" panose="020B0503020204020204" pitchFamily="34" charset="-122"/>
                  </a:rPr>
                  <a:t>平台</a:t>
                </a:r>
                <a:endParaRPr lang="en-US" altLang="zh-CN" b="1" dirty="0">
                  <a:solidFill>
                    <a:srgbClr val="0C75EC"/>
                  </a:solidFill>
                  <a:latin typeface="微软雅黑" panose="020B0503020204020204" pitchFamily="34" charset="-122"/>
                  <a:ea typeface="微软雅黑" panose="020B0503020204020204" pitchFamily="34" charset="-122"/>
                </a:endParaRPr>
              </a:p>
              <a:p>
                <a:pPr indent="457200" algn="ctr">
                  <a:lnSpc>
                    <a:spcPct val="130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（提供：</a:t>
                </a:r>
                <a:r>
                  <a:rPr lang="en-US" altLang="zh-CN" sz="1200" dirty="0">
                    <a:solidFill>
                      <a:schemeClr val="bg1">
                        <a:lumMod val="50000"/>
                      </a:schemeClr>
                    </a:solidFill>
                    <a:latin typeface="微软雅黑" panose="020B0503020204020204" pitchFamily="34" charset="-122"/>
                    <a:ea typeface="微软雅黑" panose="020B0503020204020204" pitchFamily="34" charset="-122"/>
                  </a:rPr>
                  <a:t>PC</a:t>
                </a:r>
                <a:r>
                  <a:rPr lang="zh-CN" altLang="en-US" sz="1200" dirty="0">
                    <a:solidFill>
                      <a:schemeClr val="bg1">
                        <a:lumMod val="50000"/>
                      </a:schemeClr>
                    </a:solidFill>
                    <a:latin typeface="微软雅黑" panose="020B0503020204020204" pitchFamily="34" charset="-122"/>
                    <a:ea typeface="微软雅黑" panose="020B0503020204020204" pitchFamily="34" charset="-122"/>
                  </a:rPr>
                  <a:t>安全信息）</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3" name="Text Box 4"/>
              <p:cNvSpPr txBox="1">
                <a:spLocks noChangeArrowheads="1"/>
              </p:cNvSpPr>
              <p:nvPr/>
            </p:nvSpPr>
            <p:spPr bwMode="gray">
              <a:xfrm>
                <a:off x="8488" y="7077"/>
                <a:ext cx="4025" cy="1025"/>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ctr">
                  <a:lnSpc>
                    <a:spcPct val="130000"/>
                  </a:lnSpc>
                  <a:defRPr/>
                </a:pPr>
                <a:r>
                  <a:rPr lang="zh-CN" altLang="en-US" sz="1600" b="1" dirty="0">
                    <a:solidFill>
                      <a:srgbClr val="0C75EC"/>
                    </a:solidFill>
                    <a:latin typeface="微软雅黑" panose="020B0503020204020204" pitchFamily="34" charset="-122"/>
                    <a:ea typeface="微软雅黑" panose="020B0503020204020204" pitchFamily="34" charset="-122"/>
                  </a:rPr>
                  <a:t>客户资产台账系统</a:t>
                </a:r>
                <a:endParaRPr lang="en-US" altLang="zh-CN" sz="1600" b="1" dirty="0">
                  <a:solidFill>
                    <a:srgbClr val="0C75EC"/>
                  </a:solidFill>
                  <a:latin typeface="微软雅黑" panose="020B0503020204020204" pitchFamily="34" charset="-122"/>
                  <a:ea typeface="微软雅黑" panose="020B0503020204020204" pitchFamily="34" charset="-122"/>
                </a:endParaRPr>
              </a:p>
              <a:p>
                <a:pPr indent="457200" algn="ctr">
                  <a:lnSpc>
                    <a:spcPct val="130000"/>
                  </a:lnSpc>
                  <a:defRPr/>
                </a:pPr>
                <a:r>
                  <a:rPr lang="zh-CN" altLang="en-US" sz="1200" dirty="0">
                    <a:solidFill>
                      <a:schemeClr val="bg1">
                        <a:lumMod val="50000"/>
                      </a:schemeClr>
                    </a:solidFill>
                    <a:latin typeface="微软雅黑" panose="020B0503020204020204" pitchFamily="34" charset="-122"/>
                    <a:ea typeface="微软雅黑" panose="020B0503020204020204" pitchFamily="34" charset="-122"/>
                  </a:rPr>
                  <a:t>（提供：设备挂账信息）</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94" name="Text Box 4"/>
              <p:cNvSpPr txBox="1">
                <a:spLocks noChangeArrowheads="1"/>
              </p:cNvSpPr>
              <p:nvPr/>
            </p:nvSpPr>
            <p:spPr bwMode="gray">
              <a:xfrm>
                <a:off x="2995" y="8727"/>
                <a:ext cx="7691" cy="543"/>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ctr">
                  <a:lnSpc>
                    <a:spcPct val="130000"/>
                  </a:lnSpc>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北信源、青藤云、</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Windows Defender……</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其他信息源</a:t>
                </a:r>
                <a:endParaRPr lang="en-US" altLang="zh-CN" sz="1100" dirty="0">
                  <a:solidFill>
                    <a:srgbClr val="0B5FD1"/>
                  </a:solidFill>
                  <a:latin typeface="微软雅黑" panose="020B0503020204020204" pitchFamily="34" charset="-122"/>
                  <a:ea typeface="微软雅黑" panose="020B0503020204020204" pitchFamily="34" charset="-122"/>
                </a:endParaRPr>
              </a:p>
            </p:txBody>
          </p:sp>
        </p:grpSp>
      </p:grpSp>
      <p:sp>
        <p:nvSpPr>
          <p:cNvPr id="35" name="文本框 34"/>
          <p:cNvSpPr txBox="1"/>
          <p:nvPr/>
        </p:nvSpPr>
        <p:spPr>
          <a:xfrm>
            <a:off x="276225" y="312894"/>
            <a:ext cx="6439989"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0C75EC"/>
                </a:solidFill>
                <a:latin typeface="微软雅黑" panose="020B0503020204020204" pitchFamily="34" charset="-122"/>
                <a:ea typeface="微软雅黑" panose="020B0503020204020204" pitchFamily="34" charset="-122"/>
              </a:rPr>
              <a:t>开放视角</a:t>
            </a:r>
            <a:r>
              <a:rPr lang="en-US" altLang="zh-CN" sz="2400" b="1" dirty="0">
                <a:solidFill>
                  <a:srgbClr val="0C75EC"/>
                </a:solidFill>
                <a:latin typeface="微软雅黑" panose="020B0503020204020204" pitchFamily="34" charset="-122"/>
                <a:ea typeface="微软雅黑" panose="020B0503020204020204" pitchFamily="34" charset="-122"/>
              </a:rPr>
              <a:t>-</a:t>
            </a:r>
            <a:r>
              <a:rPr lang="zh-CN" altLang="en-US" sz="2400" b="1" dirty="0">
                <a:solidFill>
                  <a:srgbClr val="0C75EC"/>
                </a:solidFill>
                <a:latin typeface="微软雅黑" panose="020B0503020204020204" pitchFamily="34" charset="-122"/>
                <a:ea typeface="微软雅黑" panose="020B0503020204020204" pitchFamily="34" charset="-122"/>
              </a:rPr>
              <a:t>第三方源数据对接</a:t>
            </a:r>
            <a:endPar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endParaRPr>
          </a:p>
        </p:txBody>
      </p:sp>
      <p:sp>
        <p:nvSpPr>
          <p:cNvPr id="6" name="矩形 5"/>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pic>
        <p:nvPicPr>
          <p:cNvPr id="5" name="http://photo-static-api.fotomore.com/creative/vcg/400/new/VCG41N1254770264.jpg" descr="&amp;pky310_sjzg_VCG41N1254770264&amp;2&amp;src_toppic_inpsrchzd1&amp;"/>
          <p:cNvPicPr>
            <a:picLocks noChangeAspect="1"/>
          </p:cNvPicPr>
          <p:nvPr/>
        </p:nvPicPr>
        <p:blipFill>
          <a:blip r:embed="rId1"/>
          <a:srcRect l="68672"/>
          <a:stretch>
            <a:fillRect/>
          </a:stretch>
        </p:blipFill>
        <p:spPr>
          <a:xfrm>
            <a:off x="8381365" y="0"/>
            <a:ext cx="3819525" cy="6856095"/>
          </a:xfrm>
          <a:prstGeom prst="rect">
            <a:avLst/>
          </a:prstGeom>
        </p:spPr>
      </p:pic>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88130" y="-238760"/>
            <a:ext cx="1559560" cy="526415"/>
          </a:xfrm>
          <a:prstGeom prst="rect">
            <a:avLst/>
          </a:prstGeom>
        </p:spPr>
      </p:pic>
      <p:sp>
        <p:nvSpPr>
          <p:cNvPr id="7" name="矩形 6"/>
          <p:cNvSpPr/>
          <p:nvPr>
            <p:custDataLst>
              <p:tags r:id="rId3"/>
            </p:custDataLst>
          </p:nvPr>
        </p:nvSpPr>
        <p:spPr>
          <a:xfrm>
            <a:off x="8381365" y="-16510"/>
            <a:ext cx="3820160" cy="6874510"/>
          </a:xfrm>
          <a:prstGeom prst="rect">
            <a:avLst/>
          </a:prstGeom>
          <a:gradFill>
            <a:gsLst>
              <a:gs pos="0">
                <a:srgbClr val="2169D3"/>
              </a:gs>
              <a:gs pos="98000">
                <a:schemeClr val="accent1">
                  <a:alpha val="62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7" name="文本框 36"/>
          <p:cNvSpPr txBox="1"/>
          <p:nvPr/>
        </p:nvSpPr>
        <p:spPr>
          <a:xfrm>
            <a:off x="8895080" y="1559560"/>
            <a:ext cx="2873375" cy="3561715"/>
          </a:xfrm>
          <a:prstGeom prst="rect">
            <a:avLst/>
          </a:prstGeom>
          <a:noFill/>
          <a:ln>
            <a:noFill/>
          </a:ln>
        </p:spPr>
        <p:style>
          <a:lnRef idx="0">
            <a:scrgbClr r="0" g="0" b="0"/>
          </a:lnRef>
          <a:fillRef idx="0">
            <a:scrgbClr r="0" g="0" b="0"/>
          </a:fillRef>
          <a:effectRef idx="0">
            <a:scrgbClr r="0" g="0" b="0"/>
          </a:effectRef>
          <a:fontRef idx="minor">
            <a:schemeClr val="accent1"/>
          </a:fontRef>
        </p:style>
        <p:txBody>
          <a:bodyPr wrap="square">
            <a:spAutoFit/>
          </a:bodyPr>
          <a:lstStyle/>
          <a:p>
            <a:pPr>
              <a:lnSpc>
                <a:spcPct val="14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rPr>
              <a:t>打通内部各系统</a:t>
            </a:r>
            <a:endPar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endParaRPr>
          </a:p>
          <a:p>
            <a:pPr>
              <a:lnSpc>
                <a:spcPct val="140000"/>
              </a:lnSpc>
            </a:pPr>
            <a:r>
              <a:rPr lang="zh-CN" altLang="en-US" b="1" dirty="0">
                <a:solidFill>
                  <a:schemeClr val="accent4">
                    <a:lumMod val="60000"/>
                    <a:lumOff val="40000"/>
                  </a:schemeClr>
                </a:solidFill>
                <a:latin typeface="微软雅黑" panose="020B0503020204020204" pitchFamily="34" charset="-122"/>
                <a:ea typeface="微软雅黑" panose="020B0503020204020204" pitchFamily="34" charset="-122"/>
              </a:rPr>
              <a:t>实现资产全生命周期管理</a:t>
            </a:r>
            <a:endParaRPr lang="en-US" altLang="zh-CN" b="1" dirty="0">
              <a:solidFill>
                <a:schemeClr val="accent4">
                  <a:lumMod val="60000"/>
                  <a:lumOff val="40000"/>
                </a:schemeClr>
              </a:solidFill>
              <a:latin typeface="微软雅黑" panose="020B0503020204020204" pitchFamily="34" charset="-122"/>
              <a:ea typeface="微软雅黑" panose="020B0503020204020204" pitchFamily="34" charset="-122"/>
            </a:endParaRPr>
          </a:p>
          <a:p>
            <a:pPr marL="285750" indent="-285750">
              <a:lnSpc>
                <a:spcPct val="260000"/>
              </a:lnSpc>
              <a:buFont typeface="Wingdings" panose="05000000000000000000" pitchFamily="2" charset="2"/>
              <a:buChar char="n"/>
            </a:pPr>
            <a:r>
              <a:rPr lang="zh-CN" altLang="en-US" sz="1200" b="1" dirty="0">
                <a:solidFill>
                  <a:schemeClr val="bg1"/>
                </a:solidFill>
                <a:latin typeface="微软雅黑" panose="020B0503020204020204" pitchFamily="34" charset="-122"/>
                <a:ea typeface="微软雅黑" panose="020B0503020204020204" pitchFamily="34" charset="-122"/>
              </a:rPr>
              <a:t>有哪些资产，在什么位置</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200" b="1" dirty="0">
                <a:solidFill>
                  <a:schemeClr val="bg1"/>
                </a:solidFill>
                <a:latin typeface="微软雅黑" panose="020B0503020204020204" pitchFamily="34" charset="-122"/>
                <a:ea typeface="微软雅黑" panose="020B0503020204020204" pitchFamily="34" charset="-122"/>
              </a:rPr>
              <a:t>谁管理资产，资产在网率</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200" b="1" dirty="0">
                <a:solidFill>
                  <a:schemeClr val="bg1"/>
                </a:solidFill>
                <a:latin typeface="微软雅黑" panose="020B0503020204020204" pitchFamily="34" charset="-122"/>
                <a:ea typeface="微软雅黑" panose="020B0503020204020204" pitchFamily="34" charset="-122"/>
              </a:rPr>
              <a:t>资产是否有安全问题</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200" b="1" dirty="0">
                <a:solidFill>
                  <a:schemeClr val="bg1"/>
                </a:solidFill>
                <a:latin typeface="微软雅黑" panose="020B0503020204020204" pitchFamily="34" charset="-122"/>
                <a:ea typeface="微软雅黑" panose="020B0503020204020204" pitchFamily="34" charset="-122"/>
              </a:rPr>
              <a:t>入网资产是否存在威胁</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200" b="1" dirty="0">
                <a:solidFill>
                  <a:schemeClr val="bg1"/>
                </a:solidFill>
                <a:latin typeface="微软雅黑" panose="020B0503020204020204" pitchFamily="34" charset="-122"/>
                <a:ea typeface="微软雅黑" panose="020B0503020204020204" pitchFamily="34" charset="-122"/>
              </a:rPr>
              <a:t>资产建设事件，维护记录</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200" b="1" dirty="0">
                <a:solidFill>
                  <a:schemeClr val="bg1"/>
                </a:solidFill>
                <a:latin typeface="微软雅黑" panose="020B0503020204020204" pitchFamily="34" charset="-122"/>
                <a:ea typeface="微软雅黑" panose="020B0503020204020204" pitchFamily="34" charset="-122"/>
              </a:rPr>
              <a:t>资产是否该更换</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zh-CN" altLang="en-US" sz="1200" b="1" dirty="0">
                <a:solidFill>
                  <a:schemeClr val="bg1"/>
                </a:solidFill>
                <a:latin typeface="微软雅黑" panose="020B0503020204020204" pitchFamily="34" charset="-122"/>
                <a:ea typeface="微软雅黑" panose="020B0503020204020204" pitchFamily="34" charset="-122"/>
              </a:rPr>
              <a:t>威胁情报推送，最近攻击事件、攻击模式、防护建议</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n"/>
            </a:pPr>
            <a:r>
              <a:rPr lang="en-US" altLang="zh-CN" sz="1200" b="1" dirty="0">
                <a:solidFill>
                  <a:schemeClr val="bg1"/>
                </a:solidFill>
                <a:latin typeface="微软雅黑" panose="020B0503020204020204" pitchFamily="34" charset="-122"/>
                <a:ea typeface="微软雅黑" panose="020B0503020204020204" pitchFamily="34" charset="-122"/>
              </a:rPr>
              <a:t>… … … …</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04475" y="317500"/>
            <a:ext cx="1559560" cy="5264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28725" y="2432050"/>
            <a:ext cx="10515600" cy="1325880"/>
          </a:xfrm>
        </p:spPr>
        <p:txBody>
          <a:bodyPr>
            <a:normAutofit/>
          </a:bodyPr>
          <a:lstStyle/>
          <a:p>
            <a:pPr algn="ctr"/>
            <a:r>
              <a:rPr lang="zh-CN" altLang="en-US" sz="6000" dirty="0">
                <a:solidFill>
                  <a:schemeClr val="bg1"/>
                </a:solidFill>
                <a:latin typeface="微软雅黑" panose="020B0503020204020204" pitchFamily="34" charset="-122"/>
                <a:ea typeface="微软雅黑" panose="020B0503020204020204" pitchFamily="34" charset="-122"/>
              </a:rPr>
              <a:t>我们能够分析</a:t>
            </a:r>
            <a:r>
              <a:rPr lang="en-US" altLang="zh-CN" sz="6000" dirty="0">
                <a:solidFill>
                  <a:schemeClr val="bg1"/>
                </a:solidFill>
                <a:latin typeface="微软雅黑" panose="020B0503020204020204" pitchFamily="34" charset="-122"/>
                <a:ea typeface="微软雅黑" panose="020B0503020204020204" pitchFamily="34" charset="-122"/>
              </a:rPr>
              <a:t>&amp;</a:t>
            </a:r>
            <a:r>
              <a:rPr lang="zh-CN" altLang="en-US" sz="6000" dirty="0">
                <a:solidFill>
                  <a:schemeClr val="bg1"/>
                </a:solidFill>
                <a:latin typeface="微软雅黑" panose="020B0503020204020204" pitchFamily="34" charset="-122"/>
                <a:ea typeface="微软雅黑" panose="020B0503020204020204" pitchFamily="34" charset="-122"/>
              </a:rPr>
              <a:t>输出什么</a:t>
            </a:r>
            <a:r>
              <a:rPr lang="zh-CN" altLang="en-US" sz="6000" dirty="0">
                <a:solidFill>
                  <a:schemeClr val="bg1"/>
                </a:solidFill>
                <a:latin typeface="微软雅黑" panose="020B0503020204020204" pitchFamily="34" charset="-122"/>
                <a:ea typeface="微软雅黑" panose="020B0503020204020204" pitchFamily="34" charset="-122"/>
              </a:rPr>
              <a:t>结果？</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13"/>
          <p:cNvGrpSpPr/>
          <p:nvPr/>
        </p:nvGrpSpPr>
        <p:grpSpPr>
          <a:xfrm>
            <a:off x="405302" y="1373505"/>
            <a:ext cx="11341098" cy="4228465"/>
            <a:chOff x="-522640" y="2050352"/>
            <a:chExt cx="9026878" cy="4439657"/>
          </a:xfrm>
        </p:grpSpPr>
        <p:sp>
          <p:nvSpPr>
            <p:cNvPr id="34" name="Rounded Rectangle 14"/>
            <p:cNvSpPr/>
            <p:nvPr/>
          </p:nvSpPr>
          <p:spPr>
            <a:xfrm>
              <a:off x="3774478" y="2050352"/>
              <a:ext cx="2589152" cy="4439657"/>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2" name="Title 3"/>
            <p:cNvSpPr txBox="1"/>
            <p:nvPr/>
          </p:nvSpPr>
          <p:spPr>
            <a:xfrm>
              <a:off x="3760189" y="2059541"/>
              <a:ext cx="2589155" cy="340607"/>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ctr">
                <a:lnSpc>
                  <a:spcPct val="130000"/>
                </a:lnSpc>
              </a:pPr>
              <a:endParaRPr lang="en-US" sz="2000" b="0" dirty="0">
                <a:solidFill>
                  <a:srgbClr val="4F4D5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3" name="Rounded Rectangle 14"/>
            <p:cNvSpPr/>
            <p:nvPr/>
          </p:nvSpPr>
          <p:spPr>
            <a:xfrm>
              <a:off x="-522640" y="2050352"/>
              <a:ext cx="1988340" cy="4439657"/>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4" name="Rounded Rectangle 14"/>
            <p:cNvSpPr/>
            <p:nvPr/>
          </p:nvSpPr>
          <p:spPr>
            <a:xfrm>
              <a:off x="1631477" y="2050352"/>
              <a:ext cx="1988340" cy="4439657"/>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25" name="Rounded Rectangle 14"/>
            <p:cNvSpPr/>
            <p:nvPr/>
          </p:nvSpPr>
          <p:spPr>
            <a:xfrm>
              <a:off x="6515898" y="2050352"/>
              <a:ext cx="1988340" cy="4439657"/>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grpSp>
      <p:sp>
        <p:nvSpPr>
          <p:cNvPr id="85" name="文本框 84"/>
          <p:cNvSpPr txBox="1"/>
          <p:nvPr/>
        </p:nvSpPr>
        <p:spPr>
          <a:xfrm>
            <a:off x="257175" y="322419"/>
            <a:ext cx="6439989" cy="460375"/>
          </a:xfrm>
          <a:prstGeom prst="rect">
            <a:avLst/>
          </a:prstGeom>
          <a:noFill/>
        </p:spPr>
        <p:txBody>
          <a:bodyPr wrap="square" rtlCol="0">
            <a:spAutoFit/>
            <a:scene3d>
              <a:camera prst="orthographicFront"/>
              <a:lightRig rig="threePt" dir="t"/>
            </a:scene3d>
            <a:sp3d contourW="12700"/>
          </a:bodyPr>
          <a:lstStyle/>
          <a:p>
            <a:pPr marL="0" marR="0" lvl="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建立内网空间数字资产档案库</a:t>
            </a:r>
            <a:endPar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endParaRPr>
          </a:p>
        </p:txBody>
      </p:sp>
      <p:sp>
        <p:nvSpPr>
          <p:cNvPr id="30" name="Rectangle 31"/>
          <p:cNvSpPr/>
          <p:nvPr/>
        </p:nvSpPr>
        <p:spPr>
          <a:xfrm>
            <a:off x="5769233" y="2874499"/>
            <a:ext cx="1289004" cy="2862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操作系统</a:t>
            </a:r>
            <a:endParaRPr kumimoji="0" lang="en-US" sz="105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31" name="Rectangle 31"/>
          <p:cNvSpPr/>
          <p:nvPr/>
        </p:nvSpPr>
        <p:spPr>
          <a:xfrm>
            <a:off x="5837997" y="5242507"/>
            <a:ext cx="1289004" cy="2844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物理位置</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35" name="Rectangle 31"/>
          <p:cNvSpPr/>
          <p:nvPr/>
        </p:nvSpPr>
        <p:spPr>
          <a:xfrm>
            <a:off x="6827444" y="5240227"/>
            <a:ext cx="1289004" cy="2844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网络位置</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39" name="Rectangle 31"/>
          <p:cNvSpPr/>
          <p:nvPr/>
        </p:nvSpPr>
        <p:spPr>
          <a:xfrm>
            <a:off x="6799383" y="4065822"/>
            <a:ext cx="1289004" cy="2844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品牌型号</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40" name="Rectangle 31"/>
          <p:cNvSpPr/>
          <p:nvPr/>
        </p:nvSpPr>
        <p:spPr>
          <a:xfrm>
            <a:off x="6790493" y="2874499"/>
            <a:ext cx="1289004" cy="2844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rPr>
              <a:t>IP/</a:t>
            </a: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端</a:t>
            </a:r>
            <a:r>
              <a:rPr lang="zh-CN" altLang="en-US" sz="1400" dirty="0">
                <a:solidFill>
                  <a:prstClr val="black"/>
                </a:solidFill>
                <a:latin typeface="Arial" panose="020B0604020202020204"/>
                <a:ea typeface="思源黑体"/>
              </a:rPr>
              <a:t>口</a:t>
            </a:r>
            <a:endParaRPr kumimoji="0" lang="en-US" sz="105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41" name="Rectangle 31"/>
          <p:cNvSpPr/>
          <p:nvPr/>
        </p:nvSpPr>
        <p:spPr>
          <a:xfrm>
            <a:off x="7778894" y="2874499"/>
            <a:ext cx="1289004" cy="2844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rPr>
              <a:t>MAC</a:t>
            </a: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地址</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51" name="Rectangle 32"/>
          <p:cNvSpPr/>
          <p:nvPr/>
        </p:nvSpPr>
        <p:spPr>
          <a:xfrm>
            <a:off x="7726748" y="5242507"/>
            <a:ext cx="1380763" cy="2844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资产状态</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56" name="Rectangle 31"/>
          <p:cNvSpPr/>
          <p:nvPr/>
        </p:nvSpPr>
        <p:spPr>
          <a:xfrm>
            <a:off x="5786024" y="4067548"/>
            <a:ext cx="1289004" cy="284480"/>
          </a:xfrm>
          <a:prstGeom prst="rect">
            <a:avLst/>
          </a:prstGeom>
        </p:spPr>
        <p:txBody>
          <a:bodyPr wrap="square">
            <a:spAutoFit/>
          </a:bodyPr>
          <a:lstStyle/>
          <a:p>
            <a:pPr marL="0" marR="0" lvl="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应用版本</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57" name="Rectangle 31"/>
          <p:cNvSpPr/>
          <p:nvPr/>
        </p:nvSpPr>
        <p:spPr>
          <a:xfrm>
            <a:off x="7796023" y="4077583"/>
            <a:ext cx="1289004" cy="2844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主机名</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59" name="圆角矩形 58"/>
          <p:cNvSpPr/>
          <p:nvPr/>
        </p:nvSpPr>
        <p:spPr>
          <a:xfrm>
            <a:off x="3111500" y="1395730"/>
            <a:ext cx="2498090" cy="495935"/>
          </a:xfrm>
          <a:prstGeom prst="roundRect">
            <a:avLst/>
          </a:prstGeom>
          <a:solidFill>
            <a:srgbClr val="0C76EE"/>
          </a:solidFill>
          <a:ln>
            <a:no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内网资产类型</a:t>
            </a:r>
            <a:endPar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3" name="圆角矩形 62"/>
          <p:cNvSpPr/>
          <p:nvPr/>
        </p:nvSpPr>
        <p:spPr>
          <a:xfrm>
            <a:off x="9248140" y="1401445"/>
            <a:ext cx="2498090" cy="495935"/>
          </a:xfrm>
          <a:prstGeom prst="roundRect">
            <a:avLst/>
          </a:prstGeom>
          <a:solidFill>
            <a:srgbClr val="0C76EE"/>
          </a:solidFill>
          <a:ln>
            <a:no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资产风险</a:t>
            </a:r>
            <a:endPar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4" name="圆角矩形 63"/>
          <p:cNvSpPr/>
          <p:nvPr/>
        </p:nvSpPr>
        <p:spPr>
          <a:xfrm>
            <a:off x="5786120" y="1395730"/>
            <a:ext cx="3253105" cy="495935"/>
          </a:xfrm>
          <a:prstGeom prst="roundRect">
            <a:avLst/>
          </a:prstGeom>
          <a:solidFill>
            <a:srgbClr val="0C76EE"/>
          </a:solidFill>
          <a:ln>
            <a:no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资产属性</a:t>
            </a:r>
            <a:endPar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圆角矩形 4"/>
          <p:cNvSpPr/>
          <p:nvPr/>
        </p:nvSpPr>
        <p:spPr>
          <a:xfrm>
            <a:off x="405130" y="1401445"/>
            <a:ext cx="2498090" cy="495935"/>
          </a:xfrm>
          <a:prstGeom prst="roundRect">
            <a:avLst/>
          </a:prstGeom>
          <a:solidFill>
            <a:srgbClr val="0C76EE"/>
          </a:solidFill>
          <a:ln>
            <a:noFill/>
          </a:ln>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资产归属</a:t>
            </a:r>
            <a:endParaRPr kumimoji="1"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74" name="图片 73"/>
          <p:cNvPicPr>
            <a:picLocks noChangeAspect="1"/>
          </p:cNvPicPr>
          <p:nvPr/>
        </p:nvPicPr>
        <p:blipFill>
          <a:blip r:embed="rId1" cstate="screen">
            <a:extLst>
              <a:ext uri="{BEBA8EAE-BF5A-486C-A8C5-ECC9F3942E4B}">
                <a14:imgProps xmlns:a14="http://schemas.microsoft.com/office/drawing/2010/main">
                  <a14:imgLayer r:embed="rId2">
                    <a14:imgEffect>
                      <a14:saturation sat="400000"/>
                    </a14:imgEffect>
                  </a14:imgLayer>
                </a14:imgProps>
              </a:ext>
            </a:extLst>
          </a:blip>
          <a:stretch>
            <a:fillRect/>
          </a:stretch>
        </p:blipFill>
        <p:spPr>
          <a:xfrm>
            <a:off x="1084564" y="2597988"/>
            <a:ext cx="618453" cy="618453"/>
          </a:xfrm>
          <a:prstGeom prst="rect">
            <a:avLst/>
          </a:prstGeom>
        </p:spPr>
      </p:pic>
      <p:sp>
        <p:nvSpPr>
          <p:cNvPr id="75" name="Rectangle 31"/>
          <p:cNvSpPr/>
          <p:nvPr/>
        </p:nvSpPr>
        <p:spPr>
          <a:xfrm>
            <a:off x="1780737" y="2570198"/>
            <a:ext cx="726747" cy="6740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人员</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部门</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角色</a:t>
            </a:r>
            <a:endParaRPr kumimoji="0" lang="en-US"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79" name="Rectangle 31"/>
          <p:cNvSpPr/>
          <p:nvPr/>
        </p:nvSpPr>
        <p:spPr>
          <a:xfrm>
            <a:off x="9209237" y="3200936"/>
            <a:ext cx="1289004" cy="2862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漏洞</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81" name="Rectangle 31"/>
          <p:cNvSpPr/>
          <p:nvPr/>
        </p:nvSpPr>
        <p:spPr>
          <a:xfrm>
            <a:off x="10389870" y="4325649"/>
            <a:ext cx="1289004" cy="2862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异常行为</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7" name="Rectangle 31"/>
          <p:cNvSpPr/>
          <p:nvPr/>
        </p:nvSpPr>
        <p:spPr>
          <a:xfrm>
            <a:off x="10389870" y="3200788"/>
            <a:ext cx="1289004" cy="2862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高危端口</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87" name="Rectangle 31"/>
          <p:cNvSpPr/>
          <p:nvPr/>
        </p:nvSpPr>
        <p:spPr>
          <a:xfrm>
            <a:off x="1668635" y="3744117"/>
            <a:ext cx="1136276" cy="286232"/>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变更情况</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grpSp>
        <p:nvGrpSpPr>
          <p:cNvPr id="8" name="组合 7"/>
          <p:cNvGrpSpPr/>
          <p:nvPr/>
        </p:nvGrpSpPr>
        <p:grpSpPr>
          <a:xfrm>
            <a:off x="685888" y="5753532"/>
            <a:ext cx="11087483" cy="618453"/>
            <a:chOff x="1463511" y="117"/>
            <a:chExt cx="2510450" cy="1004180"/>
          </a:xfrm>
          <a:gradFill>
            <a:gsLst>
              <a:gs pos="0">
                <a:srgbClr val="0C75EC"/>
              </a:gs>
              <a:gs pos="78000">
                <a:srgbClr val="57A6F7"/>
              </a:gs>
              <a:gs pos="35000">
                <a:srgbClr val="2888F4"/>
              </a:gs>
              <a:gs pos="100000">
                <a:srgbClr val="89C1FA"/>
              </a:gs>
            </a:gsLst>
            <a:lin ang="420000" scaled="0"/>
          </a:gradFill>
        </p:grpSpPr>
        <p:sp>
          <p:nvSpPr>
            <p:cNvPr id="9" name="燕尾形 8"/>
            <p:cNvSpPr/>
            <p:nvPr/>
          </p:nvSpPr>
          <p:spPr>
            <a:xfrm>
              <a:off x="1463511" y="117"/>
              <a:ext cx="2510450" cy="1004180"/>
            </a:xfrm>
            <a:prstGeom prst="chevron">
              <a:avLst/>
            </a:prstGeom>
            <a:grpFill/>
            <a:ln>
              <a:no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sp>
        <p:sp>
          <p:nvSpPr>
            <p:cNvPr id="10" name="燕尾形 4"/>
            <p:cNvSpPr txBox="1"/>
            <p:nvPr/>
          </p:nvSpPr>
          <p:spPr>
            <a:xfrm>
              <a:off x="1965601" y="117"/>
              <a:ext cx="1506270" cy="100418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zh-CN" altLang="en-US" sz="2000" b="1" dirty="0">
                  <a:solidFill>
                    <a:schemeClr val="bg1">
                      <a:lumMod val="95000"/>
                    </a:schemeClr>
                  </a:solidFill>
                  <a:cs typeface="+mn-ea"/>
                  <a:sym typeface="+mn-lt"/>
                </a:rPr>
                <a:t>全量信息、持续监测</a:t>
              </a:r>
              <a:endParaRPr lang="en-US" altLang="zh-CN" sz="2000" b="1" kern="1200" dirty="0">
                <a:solidFill>
                  <a:schemeClr val="bg1">
                    <a:lumMod val="95000"/>
                  </a:schemeClr>
                </a:solidFill>
                <a:latin typeface="+mn-lt"/>
                <a:ea typeface="+mn-ea"/>
                <a:cs typeface="+mn-ea"/>
                <a:sym typeface="+mn-lt"/>
              </a:endParaRPr>
            </a:p>
          </p:txBody>
        </p:sp>
      </p:grpSp>
      <p:sp>
        <p:nvSpPr>
          <p:cNvPr id="11" name="Rectangle 31"/>
          <p:cNvSpPr/>
          <p:nvPr/>
        </p:nvSpPr>
        <p:spPr>
          <a:xfrm>
            <a:off x="9248139" y="4292285"/>
            <a:ext cx="1289004" cy="284480"/>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弱口令</a:t>
            </a:r>
            <a:endPar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12" name="camera-silhouette_71374"/>
          <p:cNvSpPr/>
          <p:nvPr/>
        </p:nvSpPr>
        <p:spPr>
          <a:xfrm>
            <a:off x="9619070" y="3763866"/>
            <a:ext cx="546879" cy="421096"/>
          </a:xfrm>
          <a:custGeom>
            <a:avLst/>
            <a:gdLst>
              <a:gd name="connsiteX0" fmla="*/ 187687 w 608697"/>
              <a:gd name="connsiteY0" fmla="*/ 314252 h 468696"/>
              <a:gd name="connsiteX1" fmla="*/ 192535 w 608697"/>
              <a:gd name="connsiteY1" fmla="*/ 315668 h 468696"/>
              <a:gd name="connsiteX2" fmla="*/ 194772 w 608697"/>
              <a:gd name="connsiteY2" fmla="*/ 318201 h 468696"/>
              <a:gd name="connsiteX3" fmla="*/ 198054 w 608697"/>
              <a:gd name="connsiteY3" fmla="*/ 317754 h 468696"/>
              <a:gd name="connsiteX4" fmla="*/ 202679 w 608697"/>
              <a:gd name="connsiteY4" fmla="*/ 319915 h 468696"/>
              <a:gd name="connsiteX5" fmla="*/ 202828 w 608697"/>
              <a:gd name="connsiteY5" fmla="*/ 324981 h 468696"/>
              <a:gd name="connsiteX6" fmla="*/ 201112 w 608697"/>
              <a:gd name="connsiteY6" fmla="*/ 327887 h 468696"/>
              <a:gd name="connsiteX7" fmla="*/ 202529 w 608697"/>
              <a:gd name="connsiteY7" fmla="*/ 330867 h 468696"/>
              <a:gd name="connsiteX8" fmla="*/ 201933 w 608697"/>
              <a:gd name="connsiteY8" fmla="*/ 335934 h 468696"/>
              <a:gd name="connsiteX9" fmla="*/ 197159 w 608697"/>
              <a:gd name="connsiteY9" fmla="*/ 337648 h 468696"/>
              <a:gd name="connsiteX10" fmla="*/ 193877 w 608697"/>
              <a:gd name="connsiteY10" fmla="*/ 336903 h 468696"/>
              <a:gd name="connsiteX11" fmla="*/ 191416 w 608697"/>
              <a:gd name="connsiteY11" fmla="*/ 339212 h 468696"/>
              <a:gd name="connsiteX12" fmla="*/ 188134 w 608697"/>
              <a:gd name="connsiteY12" fmla="*/ 340479 h 468696"/>
              <a:gd name="connsiteX13" fmla="*/ 186493 w 608697"/>
              <a:gd name="connsiteY13" fmla="*/ 340181 h 468696"/>
              <a:gd name="connsiteX14" fmla="*/ 183361 w 608697"/>
              <a:gd name="connsiteY14" fmla="*/ 336158 h 468696"/>
              <a:gd name="connsiteX15" fmla="*/ 183062 w 608697"/>
              <a:gd name="connsiteY15" fmla="*/ 332805 h 468696"/>
              <a:gd name="connsiteX16" fmla="*/ 180153 w 608697"/>
              <a:gd name="connsiteY16" fmla="*/ 331240 h 468696"/>
              <a:gd name="connsiteX17" fmla="*/ 177617 w 608697"/>
              <a:gd name="connsiteY17" fmla="*/ 326769 h 468696"/>
              <a:gd name="connsiteX18" fmla="*/ 180526 w 608697"/>
              <a:gd name="connsiteY18" fmla="*/ 322597 h 468696"/>
              <a:gd name="connsiteX19" fmla="*/ 183584 w 608697"/>
              <a:gd name="connsiteY19" fmla="*/ 321256 h 468696"/>
              <a:gd name="connsiteX20" fmla="*/ 184181 w 608697"/>
              <a:gd name="connsiteY20" fmla="*/ 317977 h 468696"/>
              <a:gd name="connsiteX21" fmla="*/ 187687 w 608697"/>
              <a:gd name="connsiteY21" fmla="*/ 314252 h 468696"/>
              <a:gd name="connsiteX22" fmla="*/ 431034 w 608697"/>
              <a:gd name="connsiteY22" fmla="*/ 311931 h 468696"/>
              <a:gd name="connsiteX23" fmla="*/ 434092 w 608697"/>
              <a:gd name="connsiteY23" fmla="*/ 316029 h 468696"/>
              <a:gd name="connsiteX24" fmla="*/ 434390 w 608697"/>
              <a:gd name="connsiteY24" fmla="*/ 319382 h 468696"/>
              <a:gd name="connsiteX25" fmla="*/ 437299 w 608697"/>
              <a:gd name="connsiteY25" fmla="*/ 321021 h 468696"/>
              <a:gd name="connsiteX26" fmla="*/ 439685 w 608697"/>
              <a:gd name="connsiteY26" fmla="*/ 325492 h 468696"/>
              <a:gd name="connsiteX27" fmla="*/ 436777 w 608697"/>
              <a:gd name="connsiteY27" fmla="*/ 329590 h 468696"/>
              <a:gd name="connsiteX28" fmla="*/ 433719 w 608697"/>
              <a:gd name="connsiteY28" fmla="*/ 330931 h 468696"/>
              <a:gd name="connsiteX29" fmla="*/ 433048 w 608697"/>
              <a:gd name="connsiteY29" fmla="*/ 334209 h 468696"/>
              <a:gd name="connsiteX30" fmla="*/ 429543 w 608697"/>
              <a:gd name="connsiteY30" fmla="*/ 337860 h 468696"/>
              <a:gd name="connsiteX31" fmla="*/ 428350 w 608697"/>
              <a:gd name="connsiteY31" fmla="*/ 338009 h 468696"/>
              <a:gd name="connsiteX32" fmla="*/ 424696 w 608697"/>
              <a:gd name="connsiteY32" fmla="*/ 336370 h 468696"/>
              <a:gd name="connsiteX33" fmla="*/ 422533 w 608697"/>
              <a:gd name="connsiteY33" fmla="*/ 333911 h 468696"/>
              <a:gd name="connsiteX34" fmla="*/ 419177 w 608697"/>
              <a:gd name="connsiteY34" fmla="*/ 334209 h 468696"/>
              <a:gd name="connsiteX35" fmla="*/ 414554 w 608697"/>
              <a:gd name="connsiteY35" fmla="*/ 332048 h 468696"/>
              <a:gd name="connsiteX36" fmla="*/ 414479 w 608697"/>
              <a:gd name="connsiteY36" fmla="*/ 326982 h 468696"/>
              <a:gd name="connsiteX37" fmla="*/ 416194 w 608697"/>
              <a:gd name="connsiteY37" fmla="*/ 324150 h 468696"/>
              <a:gd name="connsiteX38" fmla="*/ 414852 w 608697"/>
              <a:gd name="connsiteY38" fmla="*/ 321096 h 468696"/>
              <a:gd name="connsiteX39" fmla="*/ 415448 w 608697"/>
              <a:gd name="connsiteY39" fmla="*/ 316104 h 468696"/>
              <a:gd name="connsiteX40" fmla="*/ 420296 w 608697"/>
              <a:gd name="connsiteY40" fmla="*/ 314390 h 468696"/>
              <a:gd name="connsiteX41" fmla="*/ 423577 w 608697"/>
              <a:gd name="connsiteY41" fmla="*/ 315135 h 468696"/>
              <a:gd name="connsiteX42" fmla="*/ 426038 w 608697"/>
              <a:gd name="connsiteY42" fmla="*/ 312900 h 468696"/>
              <a:gd name="connsiteX43" fmla="*/ 431034 w 608697"/>
              <a:gd name="connsiteY43" fmla="*/ 311931 h 468696"/>
              <a:gd name="connsiteX44" fmla="*/ 198955 w 608697"/>
              <a:gd name="connsiteY44" fmla="*/ 270172 h 468696"/>
              <a:gd name="connsiteX45" fmla="*/ 209603 w 608697"/>
              <a:gd name="connsiteY45" fmla="*/ 273209 h 468696"/>
              <a:gd name="connsiteX46" fmla="*/ 276434 w 608697"/>
              <a:gd name="connsiteY46" fmla="*/ 326270 h 468696"/>
              <a:gd name="connsiteX47" fmla="*/ 278747 w 608697"/>
              <a:gd name="connsiteY47" fmla="*/ 346541 h 468696"/>
              <a:gd name="connsiteX48" fmla="*/ 267409 w 608697"/>
              <a:gd name="connsiteY48" fmla="*/ 351981 h 468696"/>
              <a:gd name="connsiteX49" fmla="*/ 258384 w 608697"/>
              <a:gd name="connsiteY49" fmla="*/ 348851 h 468696"/>
              <a:gd name="connsiteX50" fmla="*/ 191627 w 608697"/>
              <a:gd name="connsiteY50" fmla="*/ 295864 h 468696"/>
              <a:gd name="connsiteX51" fmla="*/ 189314 w 608697"/>
              <a:gd name="connsiteY51" fmla="*/ 275519 h 468696"/>
              <a:gd name="connsiteX52" fmla="*/ 198955 w 608697"/>
              <a:gd name="connsiteY52" fmla="*/ 270172 h 468696"/>
              <a:gd name="connsiteX53" fmla="*/ 429007 w 608697"/>
              <a:gd name="connsiteY53" fmla="*/ 270077 h 468696"/>
              <a:gd name="connsiteX54" fmla="*/ 438647 w 608697"/>
              <a:gd name="connsiteY54" fmla="*/ 275452 h 468696"/>
              <a:gd name="connsiteX55" fmla="*/ 436335 w 608697"/>
              <a:gd name="connsiteY55" fmla="*/ 295720 h 468696"/>
              <a:gd name="connsiteX56" fmla="*/ 369576 w 608697"/>
              <a:gd name="connsiteY56" fmla="*/ 348851 h 468696"/>
              <a:gd name="connsiteX57" fmla="*/ 360625 w 608697"/>
              <a:gd name="connsiteY57" fmla="*/ 351981 h 468696"/>
              <a:gd name="connsiteX58" fmla="*/ 349287 w 608697"/>
              <a:gd name="connsiteY58" fmla="*/ 346541 h 468696"/>
              <a:gd name="connsiteX59" fmla="*/ 351599 w 608697"/>
              <a:gd name="connsiteY59" fmla="*/ 326198 h 468696"/>
              <a:gd name="connsiteX60" fmla="*/ 418359 w 608697"/>
              <a:gd name="connsiteY60" fmla="*/ 273142 h 468696"/>
              <a:gd name="connsiteX61" fmla="*/ 429007 w 608697"/>
              <a:gd name="connsiteY61" fmla="*/ 270077 h 468696"/>
              <a:gd name="connsiteX62" fmla="*/ 164468 w 608697"/>
              <a:gd name="connsiteY62" fmla="*/ 255612 h 468696"/>
              <a:gd name="connsiteX63" fmla="*/ 169315 w 608697"/>
              <a:gd name="connsiteY63" fmla="*/ 257028 h 468696"/>
              <a:gd name="connsiteX64" fmla="*/ 171552 w 608697"/>
              <a:gd name="connsiteY64" fmla="*/ 259561 h 468696"/>
              <a:gd name="connsiteX65" fmla="*/ 174834 w 608697"/>
              <a:gd name="connsiteY65" fmla="*/ 259114 h 468696"/>
              <a:gd name="connsiteX66" fmla="*/ 179457 w 608697"/>
              <a:gd name="connsiteY66" fmla="*/ 261275 h 468696"/>
              <a:gd name="connsiteX67" fmla="*/ 179606 w 608697"/>
              <a:gd name="connsiteY67" fmla="*/ 266341 h 468696"/>
              <a:gd name="connsiteX68" fmla="*/ 177891 w 608697"/>
              <a:gd name="connsiteY68" fmla="*/ 269247 h 468696"/>
              <a:gd name="connsiteX69" fmla="*/ 179308 w 608697"/>
              <a:gd name="connsiteY69" fmla="*/ 272227 h 468696"/>
              <a:gd name="connsiteX70" fmla="*/ 178712 w 608697"/>
              <a:gd name="connsiteY70" fmla="*/ 277294 h 468696"/>
              <a:gd name="connsiteX71" fmla="*/ 173939 w 608697"/>
              <a:gd name="connsiteY71" fmla="*/ 279008 h 468696"/>
              <a:gd name="connsiteX72" fmla="*/ 170658 w 608697"/>
              <a:gd name="connsiteY72" fmla="*/ 278263 h 468696"/>
              <a:gd name="connsiteX73" fmla="*/ 168197 w 608697"/>
              <a:gd name="connsiteY73" fmla="*/ 280572 h 468696"/>
              <a:gd name="connsiteX74" fmla="*/ 164915 w 608697"/>
              <a:gd name="connsiteY74" fmla="*/ 281839 h 468696"/>
              <a:gd name="connsiteX75" fmla="*/ 163275 w 608697"/>
              <a:gd name="connsiteY75" fmla="*/ 281541 h 468696"/>
              <a:gd name="connsiteX76" fmla="*/ 160143 w 608697"/>
              <a:gd name="connsiteY76" fmla="*/ 277518 h 468696"/>
              <a:gd name="connsiteX77" fmla="*/ 159844 w 608697"/>
              <a:gd name="connsiteY77" fmla="*/ 274165 h 468696"/>
              <a:gd name="connsiteX78" fmla="*/ 156936 w 608697"/>
              <a:gd name="connsiteY78" fmla="*/ 272600 h 468696"/>
              <a:gd name="connsiteX79" fmla="*/ 154400 w 608697"/>
              <a:gd name="connsiteY79" fmla="*/ 268129 h 468696"/>
              <a:gd name="connsiteX80" fmla="*/ 157309 w 608697"/>
              <a:gd name="connsiteY80" fmla="*/ 263957 h 468696"/>
              <a:gd name="connsiteX81" fmla="*/ 160366 w 608697"/>
              <a:gd name="connsiteY81" fmla="*/ 262616 h 468696"/>
              <a:gd name="connsiteX82" fmla="*/ 160963 w 608697"/>
              <a:gd name="connsiteY82" fmla="*/ 259337 h 468696"/>
              <a:gd name="connsiteX83" fmla="*/ 164468 w 608697"/>
              <a:gd name="connsiteY83" fmla="*/ 255612 h 468696"/>
              <a:gd name="connsiteX84" fmla="*/ 353143 w 608697"/>
              <a:gd name="connsiteY84" fmla="*/ 253118 h 468696"/>
              <a:gd name="connsiteX85" fmla="*/ 357467 w 608697"/>
              <a:gd name="connsiteY85" fmla="*/ 255799 h 468696"/>
              <a:gd name="connsiteX86" fmla="*/ 361120 w 608697"/>
              <a:gd name="connsiteY86" fmla="*/ 263097 h 468696"/>
              <a:gd name="connsiteX87" fmla="*/ 369171 w 608697"/>
              <a:gd name="connsiteY87" fmla="*/ 264289 h 468696"/>
              <a:gd name="connsiteX88" fmla="*/ 373048 w 608697"/>
              <a:gd name="connsiteY88" fmla="*/ 267491 h 468696"/>
              <a:gd name="connsiteX89" fmla="*/ 371855 w 608697"/>
              <a:gd name="connsiteY89" fmla="*/ 272481 h 468696"/>
              <a:gd name="connsiteX90" fmla="*/ 365965 w 608697"/>
              <a:gd name="connsiteY90" fmla="*/ 278140 h 468696"/>
              <a:gd name="connsiteX91" fmla="*/ 367382 w 608697"/>
              <a:gd name="connsiteY91" fmla="*/ 286183 h 468696"/>
              <a:gd name="connsiteX92" fmla="*/ 365444 w 608697"/>
              <a:gd name="connsiteY92" fmla="*/ 290875 h 468696"/>
              <a:gd name="connsiteX93" fmla="*/ 360374 w 608697"/>
              <a:gd name="connsiteY93" fmla="*/ 291247 h 468696"/>
              <a:gd name="connsiteX94" fmla="*/ 353143 w 608697"/>
              <a:gd name="connsiteY94" fmla="*/ 287449 h 468696"/>
              <a:gd name="connsiteX95" fmla="*/ 345911 w 608697"/>
              <a:gd name="connsiteY95" fmla="*/ 291247 h 468696"/>
              <a:gd name="connsiteX96" fmla="*/ 343675 w 608697"/>
              <a:gd name="connsiteY96" fmla="*/ 291843 h 468696"/>
              <a:gd name="connsiteX97" fmla="*/ 340842 w 608697"/>
              <a:gd name="connsiteY97" fmla="*/ 290875 h 468696"/>
              <a:gd name="connsiteX98" fmla="*/ 338978 w 608697"/>
              <a:gd name="connsiteY98" fmla="*/ 286183 h 468696"/>
              <a:gd name="connsiteX99" fmla="*/ 340320 w 608697"/>
              <a:gd name="connsiteY99" fmla="*/ 278140 h 468696"/>
              <a:gd name="connsiteX100" fmla="*/ 334505 w 608697"/>
              <a:gd name="connsiteY100" fmla="*/ 272481 h 468696"/>
              <a:gd name="connsiteX101" fmla="*/ 333238 w 608697"/>
              <a:gd name="connsiteY101" fmla="*/ 267565 h 468696"/>
              <a:gd name="connsiteX102" fmla="*/ 337189 w 608697"/>
              <a:gd name="connsiteY102" fmla="*/ 264289 h 468696"/>
              <a:gd name="connsiteX103" fmla="*/ 345241 w 608697"/>
              <a:gd name="connsiteY103" fmla="*/ 263097 h 468696"/>
              <a:gd name="connsiteX104" fmla="*/ 348819 w 608697"/>
              <a:gd name="connsiteY104" fmla="*/ 255799 h 468696"/>
              <a:gd name="connsiteX105" fmla="*/ 353143 w 608697"/>
              <a:gd name="connsiteY105" fmla="*/ 253118 h 468696"/>
              <a:gd name="connsiteX106" fmla="*/ 263112 w 608697"/>
              <a:gd name="connsiteY106" fmla="*/ 249993 h 468696"/>
              <a:gd name="connsiteX107" fmla="*/ 268182 w 608697"/>
              <a:gd name="connsiteY107" fmla="*/ 249993 h 468696"/>
              <a:gd name="connsiteX108" fmla="*/ 270493 w 608697"/>
              <a:gd name="connsiteY108" fmla="*/ 254532 h 468696"/>
              <a:gd name="connsiteX109" fmla="*/ 269748 w 608697"/>
              <a:gd name="connsiteY109" fmla="*/ 262643 h 468696"/>
              <a:gd name="connsiteX110" fmla="*/ 276011 w 608697"/>
              <a:gd name="connsiteY110" fmla="*/ 267852 h 468696"/>
              <a:gd name="connsiteX111" fmla="*/ 277651 w 608697"/>
              <a:gd name="connsiteY111" fmla="*/ 272689 h 468696"/>
              <a:gd name="connsiteX112" fmla="*/ 273998 w 608697"/>
              <a:gd name="connsiteY112" fmla="*/ 276261 h 468696"/>
              <a:gd name="connsiteX113" fmla="*/ 266020 w 608697"/>
              <a:gd name="connsiteY113" fmla="*/ 278047 h 468696"/>
              <a:gd name="connsiteX114" fmla="*/ 263038 w 608697"/>
              <a:gd name="connsiteY114" fmla="*/ 285637 h 468696"/>
              <a:gd name="connsiteX115" fmla="*/ 258937 w 608697"/>
              <a:gd name="connsiteY115" fmla="*/ 288613 h 468696"/>
              <a:gd name="connsiteX116" fmla="*/ 258564 w 608697"/>
              <a:gd name="connsiteY116" fmla="*/ 288613 h 468696"/>
              <a:gd name="connsiteX117" fmla="*/ 254389 w 608697"/>
              <a:gd name="connsiteY117" fmla="*/ 286306 h 468696"/>
              <a:gd name="connsiteX118" fmla="*/ 250214 w 608697"/>
              <a:gd name="connsiteY118" fmla="*/ 279312 h 468696"/>
              <a:gd name="connsiteX119" fmla="*/ 242087 w 608697"/>
              <a:gd name="connsiteY119" fmla="*/ 278791 h 468696"/>
              <a:gd name="connsiteX120" fmla="*/ 237987 w 608697"/>
              <a:gd name="connsiteY120" fmla="*/ 275814 h 468696"/>
              <a:gd name="connsiteX121" fmla="*/ 238807 w 608697"/>
              <a:gd name="connsiteY121" fmla="*/ 270829 h 468696"/>
              <a:gd name="connsiteX122" fmla="*/ 244175 w 608697"/>
              <a:gd name="connsiteY122" fmla="*/ 264652 h 468696"/>
              <a:gd name="connsiteX123" fmla="*/ 242162 w 608697"/>
              <a:gd name="connsiteY123" fmla="*/ 256765 h 468696"/>
              <a:gd name="connsiteX124" fmla="*/ 243728 w 608697"/>
              <a:gd name="connsiteY124" fmla="*/ 251928 h 468696"/>
              <a:gd name="connsiteX125" fmla="*/ 248723 w 608697"/>
              <a:gd name="connsiteY125" fmla="*/ 251110 h 468696"/>
              <a:gd name="connsiteX126" fmla="*/ 256253 w 608697"/>
              <a:gd name="connsiteY126" fmla="*/ 254384 h 468696"/>
              <a:gd name="connsiteX127" fmla="*/ 392902 w 608697"/>
              <a:gd name="connsiteY127" fmla="*/ 216730 h 468696"/>
              <a:gd name="connsiteX128" fmla="*/ 397753 w 608697"/>
              <a:gd name="connsiteY128" fmla="*/ 218147 h 468696"/>
              <a:gd name="connsiteX129" fmla="*/ 402381 w 608697"/>
              <a:gd name="connsiteY129" fmla="*/ 223364 h 468696"/>
              <a:gd name="connsiteX130" fmla="*/ 409323 w 608697"/>
              <a:gd name="connsiteY130" fmla="*/ 222470 h 468696"/>
              <a:gd name="connsiteX131" fmla="*/ 413950 w 608697"/>
              <a:gd name="connsiteY131" fmla="*/ 224632 h 468696"/>
              <a:gd name="connsiteX132" fmla="*/ 414099 w 608697"/>
              <a:gd name="connsiteY132" fmla="*/ 229700 h 468696"/>
              <a:gd name="connsiteX133" fmla="*/ 410517 w 608697"/>
              <a:gd name="connsiteY133" fmla="*/ 235738 h 468696"/>
              <a:gd name="connsiteX134" fmla="*/ 413502 w 608697"/>
              <a:gd name="connsiteY134" fmla="*/ 242000 h 468696"/>
              <a:gd name="connsiteX135" fmla="*/ 412905 w 608697"/>
              <a:gd name="connsiteY135" fmla="*/ 247069 h 468696"/>
              <a:gd name="connsiteX136" fmla="*/ 408128 w 608697"/>
              <a:gd name="connsiteY136" fmla="*/ 248783 h 468696"/>
              <a:gd name="connsiteX137" fmla="*/ 401336 w 608697"/>
              <a:gd name="connsiteY137" fmla="*/ 247292 h 468696"/>
              <a:gd name="connsiteX138" fmla="*/ 396186 w 608697"/>
              <a:gd name="connsiteY138" fmla="*/ 251988 h 468696"/>
              <a:gd name="connsiteX139" fmla="*/ 392902 w 608697"/>
              <a:gd name="connsiteY139" fmla="*/ 253330 h 468696"/>
              <a:gd name="connsiteX140" fmla="*/ 391185 w 608697"/>
              <a:gd name="connsiteY140" fmla="*/ 253032 h 468696"/>
              <a:gd name="connsiteX141" fmla="*/ 388125 w 608697"/>
              <a:gd name="connsiteY141" fmla="*/ 248932 h 468696"/>
              <a:gd name="connsiteX142" fmla="*/ 387453 w 608697"/>
              <a:gd name="connsiteY142" fmla="*/ 242074 h 468696"/>
              <a:gd name="connsiteX143" fmla="*/ 381333 w 608697"/>
              <a:gd name="connsiteY143" fmla="*/ 238720 h 468696"/>
              <a:gd name="connsiteX144" fmla="*/ 378870 w 608697"/>
              <a:gd name="connsiteY144" fmla="*/ 234247 h 468696"/>
              <a:gd name="connsiteX145" fmla="*/ 381781 w 608697"/>
              <a:gd name="connsiteY145" fmla="*/ 230073 h 468696"/>
              <a:gd name="connsiteX146" fmla="*/ 388125 w 608697"/>
              <a:gd name="connsiteY146" fmla="*/ 227315 h 468696"/>
              <a:gd name="connsiteX147" fmla="*/ 389469 w 608697"/>
              <a:gd name="connsiteY147" fmla="*/ 220457 h 468696"/>
              <a:gd name="connsiteX148" fmla="*/ 392902 w 608697"/>
              <a:gd name="connsiteY148" fmla="*/ 216730 h 468696"/>
              <a:gd name="connsiteX149" fmla="*/ 205282 w 608697"/>
              <a:gd name="connsiteY149" fmla="*/ 213135 h 468696"/>
              <a:gd name="connsiteX150" fmla="*/ 210143 w 608697"/>
              <a:gd name="connsiteY150" fmla="*/ 214551 h 468696"/>
              <a:gd name="connsiteX151" fmla="*/ 212386 w 608697"/>
              <a:gd name="connsiteY151" fmla="*/ 217009 h 468696"/>
              <a:gd name="connsiteX152" fmla="*/ 215751 w 608697"/>
              <a:gd name="connsiteY152" fmla="*/ 216637 h 468696"/>
              <a:gd name="connsiteX153" fmla="*/ 220312 w 608697"/>
              <a:gd name="connsiteY153" fmla="*/ 218723 h 468696"/>
              <a:gd name="connsiteX154" fmla="*/ 220462 w 608697"/>
              <a:gd name="connsiteY154" fmla="*/ 223863 h 468696"/>
              <a:gd name="connsiteX155" fmla="*/ 218742 w 608697"/>
              <a:gd name="connsiteY155" fmla="*/ 226694 h 468696"/>
              <a:gd name="connsiteX156" fmla="*/ 220163 w 608697"/>
              <a:gd name="connsiteY156" fmla="*/ 229748 h 468696"/>
              <a:gd name="connsiteX157" fmla="*/ 219639 w 608697"/>
              <a:gd name="connsiteY157" fmla="*/ 234739 h 468696"/>
              <a:gd name="connsiteX158" fmla="*/ 214779 w 608697"/>
              <a:gd name="connsiteY158" fmla="*/ 236453 h 468696"/>
              <a:gd name="connsiteX159" fmla="*/ 211489 w 608697"/>
              <a:gd name="connsiteY159" fmla="*/ 235782 h 468696"/>
              <a:gd name="connsiteX160" fmla="*/ 209096 w 608697"/>
              <a:gd name="connsiteY160" fmla="*/ 238017 h 468696"/>
              <a:gd name="connsiteX161" fmla="*/ 205806 w 608697"/>
              <a:gd name="connsiteY161" fmla="*/ 239358 h 468696"/>
              <a:gd name="connsiteX162" fmla="*/ 204086 w 608697"/>
              <a:gd name="connsiteY162" fmla="*/ 239060 h 468696"/>
              <a:gd name="connsiteX163" fmla="*/ 200945 w 608697"/>
              <a:gd name="connsiteY163" fmla="*/ 235037 h 468696"/>
              <a:gd name="connsiteX164" fmla="*/ 200646 w 608697"/>
              <a:gd name="connsiteY164" fmla="*/ 231685 h 468696"/>
              <a:gd name="connsiteX165" fmla="*/ 197730 w 608697"/>
              <a:gd name="connsiteY165" fmla="*/ 230046 h 468696"/>
              <a:gd name="connsiteX166" fmla="*/ 195262 w 608697"/>
              <a:gd name="connsiteY166" fmla="*/ 225651 h 468696"/>
              <a:gd name="connsiteX167" fmla="*/ 198104 w 608697"/>
              <a:gd name="connsiteY167" fmla="*/ 221405 h 468696"/>
              <a:gd name="connsiteX168" fmla="*/ 201170 w 608697"/>
              <a:gd name="connsiteY168" fmla="*/ 220138 h 468696"/>
              <a:gd name="connsiteX169" fmla="*/ 201843 w 608697"/>
              <a:gd name="connsiteY169" fmla="*/ 216860 h 468696"/>
              <a:gd name="connsiteX170" fmla="*/ 205282 w 608697"/>
              <a:gd name="connsiteY170" fmla="*/ 213135 h 468696"/>
              <a:gd name="connsiteX171" fmla="*/ 241772 w 608697"/>
              <a:gd name="connsiteY171" fmla="*/ 183147 h 468696"/>
              <a:gd name="connsiteX172" fmla="*/ 248561 w 608697"/>
              <a:gd name="connsiteY172" fmla="*/ 183147 h 468696"/>
              <a:gd name="connsiteX173" fmla="*/ 248636 w 608697"/>
              <a:gd name="connsiteY173" fmla="*/ 189930 h 468696"/>
              <a:gd name="connsiteX174" fmla="*/ 248785 w 608697"/>
              <a:gd name="connsiteY174" fmla="*/ 219895 h 468696"/>
              <a:gd name="connsiteX175" fmla="*/ 260125 w 608697"/>
              <a:gd name="connsiteY175" fmla="*/ 224517 h 468696"/>
              <a:gd name="connsiteX176" fmla="*/ 271390 w 608697"/>
              <a:gd name="connsiteY176" fmla="*/ 219821 h 468696"/>
              <a:gd name="connsiteX177" fmla="*/ 274822 w 608697"/>
              <a:gd name="connsiteY177" fmla="*/ 211398 h 468696"/>
              <a:gd name="connsiteX178" fmla="*/ 271315 w 608697"/>
              <a:gd name="connsiteY178" fmla="*/ 203049 h 468696"/>
              <a:gd name="connsiteX179" fmla="*/ 265347 w 608697"/>
              <a:gd name="connsiteY179" fmla="*/ 200589 h 468696"/>
              <a:gd name="connsiteX180" fmla="*/ 265272 w 608697"/>
              <a:gd name="connsiteY180" fmla="*/ 200589 h 468696"/>
              <a:gd name="connsiteX181" fmla="*/ 259304 w 608697"/>
              <a:gd name="connsiteY181" fmla="*/ 203123 h 468696"/>
              <a:gd name="connsiteX182" fmla="*/ 259304 w 608697"/>
              <a:gd name="connsiteY182" fmla="*/ 211398 h 468696"/>
              <a:gd name="connsiteX183" fmla="*/ 259304 w 608697"/>
              <a:gd name="connsiteY183" fmla="*/ 218181 h 468696"/>
              <a:gd name="connsiteX184" fmla="*/ 252515 w 608697"/>
              <a:gd name="connsiteY184" fmla="*/ 218255 h 468696"/>
              <a:gd name="connsiteX185" fmla="*/ 252441 w 608697"/>
              <a:gd name="connsiteY185" fmla="*/ 196340 h 468696"/>
              <a:gd name="connsiteX186" fmla="*/ 265198 w 608697"/>
              <a:gd name="connsiteY186" fmla="*/ 190973 h 468696"/>
              <a:gd name="connsiteX187" fmla="*/ 278104 w 608697"/>
              <a:gd name="connsiteY187" fmla="*/ 196191 h 468696"/>
              <a:gd name="connsiteX188" fmla="*/ 284446 w 608697"/>
              <a:gd name="connsiteY188" fmla="*/ 211323 h 468696"/>
              <a:gd name="connsiteX189" fmla="*/ 278253 w 608697"/>
              <a:gd name="connsiteY189" fmla="*/ 226604 h 468696"/>
              <a:gd name="connsiteX190" fmla="*/ 260125 w 608697"/>
              <a:gd name="connsiteY190" fmla="*/ 234207 h 468696"/>
              <a:gd name="connsiteX191" fmla="*/ 259976 w 608697"/>
              <a:gd name="connsiteY191" fmla="*/ 234207 h 468696"/>
              <a:gd name="connsiteX192" fmla="*/ 241996 w 608697"/>
              <a:gd name="connsiteY192" fmla="*/ 226753 h 468696"/>
              <a:gd name="connsiteX193" fmla="*/ 241772 w 608697"/>
              <a:gd name="connsiteY193" fmla="*/ 183147 h 468696"/>
              <a:gd name="connsiteX194" fmla="*/ 313908 w 608697"/>
              <a:gd name="connsiteY194" fmla="*/ 162583 h 468696"/>
              <a:gd name="connsiteX195" fmla="*/ 328407 w 608697"/>
              <a:gd name="connsiteY195" fmla="*/ 176963 h 468696"/>
              <a:gd name="connsiteX196" fmla="*/ 328482 w 608697"/>
              <a:gd name="connsiteY196" fmla="*/ 337527 h 468696"/>
              <a:gd name="connsiteX197" fmla="*/ 313983 w 608697"/>
              <a:gd name="connsiteY197" fmla="*/ 351981 h 468696"/>
              <a:gd name="connsiteX198" fmla="*/ 299484 w 608697"/>
              <a:gd name="connsiteY198" fmla="*/ 337601 h 468696"/>
              <a:gd name="connsiteX199" fmla="*/ 299409 w 608697"/>
              <a:gd name="connsiteY199" fmla="*/ 177037 h 468696"/>
              <a:gd name="connsiteX200" fmla="*/ 313908 w 608697"/>
              <a:gd name="connsiteY200" fmla="*/ 162583 h 468696"/>
              <a:gd name="connsiteX201" fmla="*/ 360084 w 608697"/>
              <a:gd name="connsiteY201" fmla="*/ 151222 h 468696"/>
              <a:gd name="connsiteX202" fmla="*/ 385852 w 608697"/>
              <a:gd name="connsiteY202" fmla="*/ 176767 h 468696"/>
              <a:gd name="connsiteX203" fmla="*/ 354930 w 608697"/>
              <a:gd name="connsiteY203" fmla="*/ 207674 h 468696"/>
              <a:gd name="connsiteX204" fmla="*/ 350075 w 608697"/>
              <a:gd name="connsiteY204" fmla="*/ 202833 h 468696"/>
              <a:gd name="connsiteX205" fmla="*/ 354930 w 608697"/>
              <a:gd name="connsiteY205" fmla="*/ 197992 h 468696"/>
              <a:gd name="connsiteX206" fmla="*/ 376142 w 608697"/>
              <a:gd name="connsiteY206" fmla="*/ 176767 h 468696"/>
              <a:gd name="connsiteX207" fmla="*/ 360159 w 608697"/>
              <a:gd name="connsiteY207" fmla="*/ 160829 h 468696"/>
              <a:gd name="connsiteX208" fmla="*/ 360084 w 608697"/>
              <a:gd name="connsiteY208" fmla="*/ 160829 h 468696"/>
              <a:gd name="connsiteX209" fmla="*/ 348283 w 608697"/>
              <a:gd name="connsiteY209" fmla="*/ 172671 h 468696"/>
              <a:gd name="connsiteX210" fmla="*/ 356798 w 608697"/>
              <a:gd name="connsiteY210" fmla="*/ 181161 h 468696"/>
              <a:gd name="connsiteX211" fmla="*/ 362623 w 608697"/>
              <a:gd name="connsiteY211" fmla="*/ 175352 h 468696"/>
              <a:gd name="connsiteX212" fmla="*/ 367478 w 608697"/>
              <a:gd name="connsiteY212" fmla="*/ 170511 h 468696"/>
              <a:gd name="connsiteX213" fmla="*/ 372258 w 608697"/>
              <a:gd name="connsiteY213" fmla="*/ 175352 h 468696"/>
              <a:gd name="connsiteX214" fmla="*/ 356798 w 608697"/>
              <a:gd name="connsiteY214" fmla="*/ 190768 h 468696"/>
              <a:gd name="connsiteX215" fmla="*/ 338573 w 608697"/>
              <a:gd name="connsiteY215" fmla="*/ 172671 h 468696"/>
              <a:gd name="connsiteX216" fmla="*/ 360084 w 608697"/>
              <a:gd name="connsiteY216" fmla="*/ 151222 h 468696"/>
              <a:gd name="connsiteX217" fmla="*/ 304349 w 608697"/>
              <a:gd name="connsiteY217" fmla="*/ 97804 h 468696"/>
              <a:gd name="connsiteX218" fmla="*/ 141413 w 608697"/>
              <a:gd name="connsiteY218" fmla="*/ 260493 h 468696"/>
              <a:gd name="connsiteX219" fmla="*/ 304349 w 608697"/>
              <a:gd name="connsiteY219" fmla="*/ 423182 h 468696"/>
              <a:gd name="connsiteX220" fmla="*/ 467285 w 608697"/>
              <a:gd name="connsiteY220" fmla="*/ 260493 h 468696"/>
              <a:gd name="connsiteX221" fmla="*/ 304349 w 608697"/>
              <a:gd name="connsiteY221" fmla="*/ 97804 h 468696"/>
              <a:gd name="connsiteX222" fmla="*/ 247507 w 608697"/>
              <a:gd name="connsiteY222" fmla="*/ 0 h 468696"/>
              <a:gd name="connsiteX223" fmla="*/ 361190 w 608697"/>
              <a:gd name="connsiteY223" fmla="*/ 0 h 468696"/>
              <a:gd name="connsiteX224" fmla="*/ 426909 w 608697"/>
              <a:gd name="connsiteY224" fmla="*/ 52293 h 468696"/>
              <a:gd name="connsiteX225" fmla="*/ 541263 w 608697"/>
              <a:gd name="connsiteY225" fmla="*/ 52293 h 468696"/>
              <a:gd name="connsiteX226" fmla="*/ 608697 w 608697"/>
              <a:gd name="connsiteY226" fmla="*/ 119632 h 468696"/>
              <a:gd name="connsiteX227" fmla="*/ 608697 w 608697"/>
              <a:gd name="connsiteY227" fmla="*/ 401356 h 468696"/>
              <a:gd name="connsiteX228" fmla="*/ 541263 w 608697"/>
              <a:gd name="connsiteY228" fmla="*/ 468696 h 468696"/>
              <a:gd name="connsiteX229" fmla="*/ 67434 w 608697"/>
              <a:gd name="connsiteY229" fmla="*/ 468696 h 468696"/>
              <a:gd name="connsiteX230" fmla="*/ 0 w 608697"/>
              <a:gd name="connsiteY230" fmla="*/ 401356 h 468696"/>
              <a:gd name="connsiteX231" fmla="*/ 0 w 608697"/>
              <a:gd name="connsiteY231" fmla="*/ 119632 h 468696"/>
              <a:gd name="connsiteX232" fmla="*/ 67434 w 608697"/>
              <a:gd name="connsiteY232" fmla="*/ 52293 h 468696"/>
              <a:gd name="connsiteX233" fmla="*/ 181788 w 608697"/>
              <a:gd name="connsiteY233" fmla="*/ 52293 h 468696"/>
              <a:gd name="connsiteX234" fmla="*/ 247507 w 608697"/>
              <a:gd name="connsiteY234" fmla="*/ 0 h 468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Lst>
            <a:rect l="l" t="t" r="r" b="b"/>
            <a:pathLst>
              <a:path w="608697" h="468696">
                <a:moveTo>
                  <a:pt x="187687" y="314252"/>
                </a:moveTo>
                <a:cubicBezTo>
                  <a:pt x="189402" y="313805"/>
                  <a:pt x="191341" y="314327"/>
                  <a:pt x="192535" y="315668"/>
                </a:cubicBezTo>
                <a:lnTo>
                  <a:pt x="194772" y="318201"/>
                </a:lnTo>
                <a:lnTo>
                  <a:pt x="198054" y="317754"/>
                </a:lnTo>
                <a:cubicBezTo>
                  <a:pt x="199919" y="317530"/>
                  <a:pt x="201634" y="318350"/>
                  <a:pt x="202679" y="319915"/>
                </a:cubicBezTo>
                <a:cubicBezTo>
                  <a:pt x="203723" y="321405"/>
                  <a:pt x="203723" y="323417"/>
                  <a:pt x="202828" y="324981"/>
                </a:cubicBezTo>
                <a:lnTo>
                  <a:pt x="201112" y="327887"/>
                </a:lnTo>
                <a:lnTo>
                  <a:pt x="202529" y="330867"/>
                </a:lnTo>
                <a:cubicBezTo>
                  <a:pt x="203275" y="332581"/>
                  <a:pt x="203052" y="334518"/>
                  <a:pt x="201933" y="335934"/>
                </a:cubicBezTo>
                <a:cubicBezTo>
                  <a:pt x="200814" y="337350"/>
                  <a:pt x="198949" y="338020"/>
                  <a:pt x="197159" y="337648"/>
                </a:cubicBezTo>
                <a:lnTo>
                  <a:pt x="193877" y="336903"/>
                </a:lnTo>
                <a:lnTo>
                  <a:pt x="191416" y="339212"/>
                </a:lnTo>
                <a:cubicBezTo>
                  <a:pt x="190521" y="340032"/>
                  <a:pt x="189402" y="340479"/>
                  <a:pt x="188134" y="340479"/>
                </a:cubicBezTo>
                <a:cubicBezTo>
                  <a:pt x="187612" y="340479"/>
                  <a:pt x="187015" y="340405"/>
                  <a:pt x="186493" y="340181"/>
                </a:cubicBezTo>
                <a:cubicBezTo>
                  <a:pt x="184778" y="339510"/>
                  <a:pt x="183584" y="337946"/>
                  <a:pt x="183361" y="336158"/>
                </a:cubicBezTo>
                <a:lnTo>
                  <a:pt x="183062" y="332805"/>
                </a:lnTo>
                <a:lnTo>
                  <a:pt x="180153" y="331240"/>
                </a:lnTo>
                <a:cubicBezTo>
                  <a:pt x="178513" y="330346"/>
                  <a:pt x="177543" y="328632"/>
                  <a:pt x="177617" y="326769"/>
                </a:cubicBezTo>
                <a:cubicBezTo>
                  <a:pt x="177692" y="324981"/>
                  <a:pt x="178811" y="323342"/>
                  <a:pt x="180526" y="322597"/>
                </a:cubicBezTo>
                <a:lnTo>
                  <a:pt x="183584" y="321256"/>
                </a:lnTo>
                <a:lnTo>
                  <a:pt x="184181" y="317977"/>
                </a:lnTo>
                <a:cubicBezTo>
                  <a:pt x="184554" y="316189"/>
                  <a:pt x="185897" y="314699"/>
                  <a:pt x="187687" y="314252"/>
                </a:cubicBezTo>
                <a:close/>
                <a:moveTo>
                  <a:pt x="431034" y="311931"/>
                </a:moveTo>
                <a:cubicBezTo>
                  <a:pt x="432750" y="312602"/>
                  <a:pt x="433868" y="314241"/>
                  <a:pt x="434092" y="316029"/>
                </a:cubicBezTo>
                <a:lnTo>
                  <a:pt x="434390" y="319382"/>
                </a:lnTo>
                <a:lnTo>
                  <a:pt x="437299" y="321021"/>
                </a:lnTo>
                <a:cubicBezTo>
                  <a:pt x="438865" y="321915"/>
                  <a:pt x="439834" y="323629"/>
                  <a:pt x="439685" y="325492"/>
                </a:cubicBezTo>
                <a:cubicBezTo>
                  <a:pt x="439610" y="327280"/>
                  <a:pt x="438492" y="328919"/>
                  <a:pt x="436777" y="329590"/>
                </a:cubicBezTo>
                <a:lnTo>
                  <a:pt x="433719" y="330931"/>
                </a:lnTo>
                <a:lnTo>
                  <a:pt x="433048" y="334209"/>
                </a:lnTo>
                <a:cubicBezTo>
                  <a:pt x="432675" y="335997"/>
                  <a:pt x="431333" y="337413"/>
                  <a:pt x="429543" y="337860"/>
                </a:cubicBezTo>
                <a:cubicBezTo>
                  <a:pt x="429170" y="338009"/>
                  <a:pt x="428723" y="338009"/>
                  <a:pt x="428350" y="338009"/>
                </a:cubicBezTo>
                <a:cubicBezTo>
                  <a:pt x="426933" y="338009"/>
                  <a:pt x="425591" y="337487"/>
                  <a:pt x="424696" y="336370"/>
                </a:cubicBezTo>
                <a:lnTo>
                  <a:pt x="422533" y="333911"/>
                </a:lnTo>
                <a:lnTo>
                  <a:pt x="419177" y="334209"/>
                </a:lnTo>
                <a:cubicBezTo>
                  <a:pt x="417313" y="334433"/>
                  <a:pt x="415598" y="333613"/>
                  <a:pt x="414554" y="332048"/>
                </a:cubicBezTo>
                <a:cubicBezTo>
                  <a:pt x="413584" y="330558"/>
                  <a:pt x="413584" y="328546"/>
                  <a:pt x="414479" y="326982"/>
                </a:cubicBezTo>
                <a:lnTo>
                  <a:pt x="416194" y="324150"/>
                </a:lnTo>
                <a:lnTo>
                  <a:pt x="414852" y="321096"/>
                </a:lnTo>
                <a:cubicBezTo>
                  <a:pt x="414106" y="319456"/>
                  <a:pt x="414330" y="317519"/>
                  <a:pt x="415448" y="316104"/>
                </a:cubicBezTo>
                <a:cubicBezTo>
                  <a:pt x="416642" y="314688"/>
                  <a:pt x="418506" y="314017"/>
                  <a:pt x="420296" y="314390"/>
                </a:cubicBezTo>
                <a:lnTo>
                  <a:pt x="423577" y="315135"/>
                </a:lnTo>
                <a:lnTo>
                  <a:pt x="426038" y="312900"/>
                </a:lnTo>
                <a:cubicBezTo>
                  <a:pt x="427380" y="311633"/>
                  <a:pt x="429319" y="311335"/>
                  <a:pt x="431034" y="311931"/>
                </a:cubicBezTo>
                <a:close/>
                <a:moveTo>
                  <a:pt x="198955" y="270172"/>
                </a:moveTo>
                <a:cubicBezTo>
                  <a:pt x="202629" y="269762"/>
                  <a:pt x="206470" y="270749"/>
                  <a:pt x="209603" y="273209"/>
                </a:cubicBezTo>
                <a:lnTo>
                  <a:pt x="276434" y="326270"/>
                </a:lnTo>
                <a:cubicBezTo>
                  <a:pt x="282700" y="331263"/>
                  <a:pt x="283744" y="340281"/>
                  <a:pt x="278747" y="346541"/>
                </a:cubicBezTo>
                <a:cubicBezTo>
                  <a:pt x="275912" y="350118"/>
                  <a:pt x="271661" y="351981"/>
                  <a:pt x="267409" y="351981"/>
                </a:cubicBezTo>
                <a:cubicBezTo>
                  <a:pt x="264276" y="351981"/>
                  <a:pt x="261069" y="351012"/>
                  <a:pt x="258384" y="348851"/>
                </a:cubicBezTo>
                <a:lnTo>
                  <a:pt x="191627" y="295864"/>
                </a:lnTo>
                <a:cubicBezTo>
                  <a:pt x="185361" y="290871"/>
                  <a:pt x="184317" y="281779"/>
                  <a:pt x="189314" y="275519"/>
                </a:cubicBezTo>
                <a:cubicBezTo>
                  <a:pt x="191776" y="272389"/>
                  <a:pt x="195281" y="270582"/>
                  <a:pt x="198955" y="270172"/>
                </a:cubicBezTo>
                <a:close/>
                <a:moveTo>
                  <a:pt x="429007" y="270077"/>
                </a:moveTo>
                <a:cubicBezTo>
                  <a:pt x="432680" y="270496"/>
                  <a:pt x="436186" y="272322"/>
                  <a:pt x="438647" y="275452"/>
                </a:cubicBezTo>
                <a:cubicBezTo>
                  <a:pt x="443645" y="281711"/>
                  <a:pt x="442601" y="290802"/>
                  <a:pt x="436335" y="295720"/>
                </a:cubicBezTo>
                <a:lnTo>
                  <a:pt x="369576" y="348851"/>
                </a:lnTo>
                <a:cubicBezTo>
                  <a:pt x="366965" y="350938"/>
                  <a:pt x="363758" y="351981"/>
                  <a:pt x="360625" y="351981"/>
                </a:cubicBezTo>
                <a:cubicBezTo>
                  <a:pt x="356373" y="351981"/>
                  <a:pt x="352121" y="350118"/>
                  <a:pt x="349287" y="346541"/>
                </a:cubicBezTo>
                <a:cubicBezTo>
                  <a:pt x="344289" y="340282"/>
                  <a:pt x="345333" y="331191"/>
                  <a:pt x="351599" y="326198"/>
                </a:cubicBezTo>
                <a:lnTo>
                  <a:pt x="418359" y="273142"/>
                </a:lnTo>
                <a:cubicBezTo>
                  <a:pt x="421492" y="270645"/>
                  <a:pt x="425333" y="269658"/>
                  <a:pt x="429007" y="270077"/>
                </a:cubicBezTo>
                <a:close/>
                <a:moveTo>
                  <a:pt x="164468" y="255612"/>
                </a:moveTo>
                <a:cubicBezTo>
                  <a:pt x="166183" y="255165"/>
                  <a:pt x="168122" y="255687"/>
                  <a:pt x="169315" y="257028"/>
                </a:cubicBezTo>
                <a:lnTo>
                  <a:pt x="171552" y="259561"/>
                </a:lnTo>
                <a:lnTo>
                  <a:pt x="174834" y="259114"/>
                </a:lnTo>
                <a:cubicBezTo>
                  <a:pt x="176698" y="258890"/>
                  <a:pt x="178488" y="259710"/>
                  <a:pt x="179457" y="261275"/>
                </a:cubicBezTo>
                <a:cubicBezTo>
                  <a:pt x="180501" y="262765"/>
                  <a:pt x="180576" y="264777"/>
                  <a:pt x="179606" y="266341"/>
                </a:cubicBezTo>
                <a:lnTo>
                  <a:pt x="177891" y="269247"/>
                </a:lnTo>
                <a:lnTo>
                  <a:pt x="179308" y="272227"/>
                </a:lnTo>
                <a:cubicBezTo>
                  <a:pt x="180128" y="273867"/>
                  <a:pt x="179905" y="275804"/>
                  <a:pt x="178712" y="277294"/>
                </a:cubicBezTo>
                <a:cubicBezTo>
                  <a:pt x="177593" y="278710"/>
                  <a:pt x="175729" y="279380"/>
                  <a:pt x="173939" y="279008"/>
                </a:cubicBezTo>
                <a:lnTo>
                  <a:pt x="170658" y="278263"/>
                </a:lnTo>
                <a:lnTo>
                  <a:pt x="168197" y="280572"/>
                </a:lnTo>
                <a:cubicBezTo>
                  <a:pt x="167302" y="281392"/>
                  <a:pt x="166183" y="281839"/>
                  <a:pt x="164915" y="281839"/>
                </a:cubicBezTo>
                <a:cubicBezTo>
                  <a:pt x="164393" y="281839"/>
                  <a:pt x="163797" y="281765"/>
                  <a:pt x="163275" y="281541"/>
                </a:cubicBezTo>
                <a:cubicBezTo>
                  <a:pt x="161560" y="280870"/>
                  <a:pt x="160366" y="279306"/>
                  <a:pt x="160143" y="277518"/>
                </a:cubicBezTo>
                <a:lnTo>
                  <a:pt x="159844" y="274165"/>
                </a:lnTo>
                <a:lnTo>
                  <a:pt x="156936" y="272600"/>
                </a:lnTo>
                <a:cubicBezTo>
                  <a:pt x="155295" y="271706"/>
                  <a:pt x="154326" y="269992"/>
                  <a:pt x="154400" y="268129"/>
                </a:cubicBezTo>
                <a:cubicBezTo>
                  <a:pt x="154475" y="266341"/>
                  <a:pt x="155594" y="264702"/>
                  <a:pt x="157309" y="263957"/>
                </a:cubicBezTo>
                <a:lnTo>
                  <a:pt x="160366" y="262616"/>
                </a:lnTo>
                <a:lnTo>
                  <a:pt x="160963" y="259337"/>
                </a:lnTo>
                <a:cubicBezTo>
                  <a:pt x="161336" y="257549"/>
                  <a:pt x="162678" y="256134"/>
                  <a:pt x="164468" y="255612"/>
                </a:cubicBezTo>
                <a:close/>
                <a:moveTo>
                  <a:pt x="353143" y="253118"/>
                </a:moveTo>
                <a:cubicBezTo>
                  <a:pt x="355007" y="253118"/>
                  <a:pt x="356721" y="254161"/>
                  <a:pt x="357467" y="255799"/>
                </a:cubicBezTo>
                <a:lnTo>
                  <a:pt x="361120" y="263097"/>
                </a:lnTo>
                <a:lnTo>
                  <a:pt x="369171" y="264289"/>
                </a:lnTo>
                <a:cubicBezTo>
                  <a:pt x="371035" y="264512"/>
                  <a:pt x="372526" y="265778"/>
                  <a:pt x="373048" y="267491"/>
                </a:cubicBezTo>
                <a:cubicBezTo>
                  <a:pt x="373644" y="269278"/>
                  <a:pt x="373122" y="271140"/>
                  <a:pt x="371855" y="272481"/>
                </a:cubicBezTo>
                <a:lnTo>
                  <a:pt x="365965" y="278140"/>
                </a:lnTo>
                <a:lnTo>
                  <a:pt x="367382" y="286183"/>
                </a:lnTo>
                <a:cubicBezTo>
                  <a:pt x="367680" y="287971"/>
                  <a:pt x="366935" y="289832"/>
                  <a:pt x="365444" y="290875"/>
                </a:cubicBezTo>
                <a:cubicBezTo>
                  <a:pt x="364027" y="291992"/>
                  <a:pt x="362014" y="292141"/>
                  <a:pt x="360374" y="291247"/>
                </a:cubicBezTo>
                <a:lnTo>
                  <a:pt x="353143" y="287449"/>
                </a:lnTo>
                <a:lnTo>
                  <a:pt x="345911" y="291247"/>
                </a:lnTo>
                <a:cubicBezTo>
                  <a:pt x="345241" y="291620"/>
                  <a:pt x="344495" y="291843"/>
                  <a:pt x="343675" y="291843"/>
                </a:cubicBezTo>
                <a:cubicBezTo>
                  <a:pt x="342706" y="291843"/>
                  <a:pt x="341737" y="291545"/>
                  <a:pt x="340842" y="290875"/>
                </a:cubicBezTo>
                <a:cubicBezTo>
                  <a:pt x="339426" y="289832"/>
                  <a:pt x="338680" y="288045"/>
                  <a:pt x="338978" y="286183"/>
                </a:cubicBezTo>
                <a:lnTo>
                  <a:pt x="340320" y="278140"/>
                </a:lnTo>
                <a:lnTo>
                  <a:pt x="334505" y="272481"/>
                </a:lnTo>
                <a:cubicBezTo>
                  <a:pt x="333163" y="271215"/>
                  <a:pt x="332716" y="269278"/>
                  <a:pt x="333238" y="267565"/>
                </a:cubicBezTo>
                <a:cubicBezTo>
                  <a:pt x="333834" y="265778"/>
                  <a:pt x="335325" y="264512"/>
                  <a:pt x="337189" y="264289"/>
                </a:cubicBezTo>
                <a:lnTo>
                  <a:pt x="345241" y="263097"/>
                </a:lnTo>
                <a:lnTo>
                  <a:pt x="348819" y="255799"/>
                </a:lnTo>
                <a:cubicBezTo>
                  <a:pt x="349639" y="254161"/>
                  <a:pt x="351354" y="253118"/>
                  <a:pt x="353143" y="253118"/>
                </a:cubicBezTo>
                <a:close/>
                <a:moveTo>
                  <a:pt x="263112" y="249993"/>
                </a:moveTo>
                <a:cubicBezTo>
                  <a:pt x="264678" y="249026"/>
                  <a:pt x="266616" y="249026"/>
                  <a:pt x="268182" y="249993"/>
                </a:cubicBezTo>
                <a:cubicBezTo>
                  <a:pt x="269748" y="250961"/>
                  <a:pt x="270642" y="252672"/>
                  <a:pt x="270493" y="254532"/>
                </a:cubicBezTo>
                <a:lnTo>
                  <a:pt x="269748" y="262643"/>
                </a:lnTo>
                <a:lnTo>
                  <a:pt x="276011" y="267852"/>
                </a:lnTo>
                <a:cubicBezTo>
                  <a:pt x="277427" y="269043"/>
                  <a:pt x="278098" y="270903"/>
                  <a:pt x="277651" y="272689"/>
                </a:cubicBezTo>
                <a:cubicBezTo>
                  <a:pt x="277203" y="274475"/>
                  <a:pt x="275787" y="275814"/>
                  <a:pt x="273998" y="276261"/>
                </a:cubicBezTo>
                <a:lnTo>
                  <a:pt x="266020" y="278047"/>
                </a:lnTo>
                <a:lnTo>
                  <a:pt x="263038" y="285637"/>
                </a:lnTo>
                <a:cubicBezTo>
                  <a:pt x="262367" y="287274"/>
                  <a:pt x="260726" y="288464"/>
                  <a:pt x="258937" y="288613"/>
                </a:cubicBezTo>
                <a:cubicBezTo>
                  <a:pt x="258788" y="288613"/>
                  <a:pt x="258713" y="288613"/>
                  <a:pt x="258564" y="288613"/>
                </a:cubicBezTo>
                <a:cubicBezTo>
                  <a:pt x="256850" y="288613"/>
                  <a:pt x="255284" y="287720"/>
                  <a:pt x="254389" y="286306"/>
                </a:cubicBezTo>
                <a:lnTo>
                  <a:pt x="250214" y="279312"/>
                </a:lnTo>
                <a:lnTo>
                  <a:pt x="242087" y="278791"/>
                </a:lnTo>
                <a:cubicBezTo>
                  <a:pt x="240298" y="278642"/>
                  <a:pt x="238658" y="277526"/>
                  <a:pt x="237987" y="275814"/>
                </a:cubicBezTo>
                <a:cubicBezTo>
                  <a:pt x="237241" y="274103"/>
                  <a:pt x="237539" y="272168"/>
                  <a:pt x="238807" y="270829"/>
                </a:cubicBezTo>
                <a:lnTo>
                  <a:pt x="244175" y="264652"/>
                </a:lnTo>
                <a:lnTo>
                  <a:pt x="242162" y="256765"/>
                </a:lnTo>
                <a:cubicBezTo>
                  <a:pt x="241715" y="254979"/>
                  <a:pt x="242311" y="253119"/>
                  <a:pt x="243728" y="251928"/>
                </a:cubicBezTo>
                <a:cubicBezTo>
                  <a:pt x="245144" y="250737"/>
                  <a:pt x="247083" y="250440"/>
                  <a:pt x="248723" y="251110"/>
                </a:cubicBezTo>
                <a:lnTo>
                  <a:pt x="256253" y="254384"/>
                </a:lnTo>
                <a:close/>
                <a:moveTo>
                  <a:pt x="392902" y="216730"/>
                </a:moveTo>
                <a:cubicBezTo>
                  <a:pt x="394693" y="216283"/>
                  <a:pt x="396559" y="216805"/>
                  <a:pt x="397753" y="218147"/>
                </a:cubicBezTo>
                <a:lnTo>
                  <a:pt x="402381" y="223364"/>
                </a:lnTo>
                <a:lnTo>
                  <a:pt x="409323" y="222470"/>
                </a:lnTo>
                <a:cubicBezTo>
                  <a:pt x="411114" y="222246"/>
                  <a:pt x="412905" y="223066"/>
                  <a:pt x="413950" y="224632"/>
                </a:cubicBezTo>
                <a:cubicBezTo>
                  <a:pt x="414920" y="226122"/>
                  <a:pt x="414995" y="228135"/>
                  <a:pt x="414099" y="229700"/>
                </a:cubicBezTo>
                <a:lnTo>
                  <a:pt x="410517" y="235738"/>
                </a:lnTo>
                <a:lnTo>
                  <a:pt x="413502" y="242000"/>
                </a:lnTo>
                <a:cubicBezTo>
                  <a:pt x="414249" y="243640"/>
                  <a:pt x="414025" y="245578"/>
                  <a:pt x="412905" y="247069"/>
                </a:cubicBezTo>
                <a:cubicBezTo>
                  <a:pt x="411786" y="248485"/>
                  <a:pt x="409920" y="249156"/>
                  <a:pt x="408128" y="248783"/>
                </a:cubicBezTo>
                <a:lnTo>
                  <a:pt x="401336" y="247292"/>
                </a:lnTo>
                <a:lnTo>
                  <a:pt x="396186" y="251988"/>
                </a:lnTo>
                <a:cubicBezTo>
                  <a:pt x="395290" y="252883"/>
                  <a:pt x="394096" y="253330"/>
                  <a:pt x="392902" y="253330"/>
                </a:cubicBezTo>
                <a:cubicBezTo>
                  <a:pt x="392379" y="253330"/>
                  <a:pt x="391782" y="253181"/>
                  <a:pt x="391185" y="253032"/>
                </a:cubicBezTo>
                <a:cubicBezTo>
                  <a:pt x="389469" y="252361"/>
                  <a:pt x="388274" y="250796"/>
                  <a:pt x="388125" y="248932"/>
                </a:cubicBezTo>
                <a:lnTo>
                  <a:pt x="387453" y="242074"/>
                </a:lnTo>
                <a:lnTo>
                  <a:pt x="381333" y="238720"/>
                </a:lnTo>
                <a:cubicBezTo>
                  <a:pt x="379765" y="237825"/>
                  <a:pt x="378795" y="236111"/>
                  <a:pt x="378870" y="234247"/>
                </a:cubicBezTo>
                <a:cubicBezTo>
                  <a:pt x="378944" y="232458"/>
                  <a:pt x="380064" y="230819"/>
                  <a:pt x="381781" y="230073"/>
                </a:cubicBezTo>
                <a:lnTo>
                  <a:pt x="388125" y="227315"/>
                </a:lnTo>
                <a:lnTo>
                  <a:pt x="389469" y="220457"/>
                </a:lnTo>
                <a:cubicBezTo>
                  <a:pt x="389767" y="218668"/>
                  <a:pt x="391111" y="217252"/>
                  <a:pt x="392902" y="216730"/>
                </a:cubicBezTo>
                <a:close/>
                <a:moveTo>
                  <a:pt x="205282" y="213135"/>
                </a:moveTo>
                <a:cubicBezTo>
                  <a:pt x="207077" y="212614"/>
                  <a:pt x="208946" y="213135"/>
                  <a:pt x="210143" y="214551"/>
                </a:cubicBezTo>
                <a:lnTo>
                  <a:pt x="212386" y="217009"/>
                </a:lnTo>
                <a:lnTo>
                  <a:pt x="215751" y="216637"/>
                </a:lnTo>
                <a:cubicBezTo>
                  <a:pt x="217546" y="216413"/>
                  <a:pt x="219340" y="217233"/>
                  <a:pt x="220312" y="218723"/>
                </a:cubicBezTo>
                <a:cubicBezTo>
                  <a:pt x="221359" y="220287"/>
                  <a:pt x="221434" y="222224"/>
                  <a:pt x="220462" y="223863"/>
                </a:cubicBezTo>
                <a:lnTo>
                  <a:pt x="218742" y="226694"/>
                </a:lnTo>
                <a:lnTo>
                  <a:pt x="220163" y="229748"/>
                </a:lnTo>
                <a:cubicBezTo>
                  <a:pt x="220985" y="231387"/>
                  <a:pt x="220761" y="233324"/>
                  <a:pt x="219639" y="234739"/>
                </a:cubicBezTo>
                <a:cubicBezTo>
                  <a:pt x="218443" y="236229"/>
                  <a:pt x="216573" y="236825"/>
                  <a:pt x="214779" y="236453"/>
                </a:cubicBezTo>
                <a:lnTo>
                  <a:pt x="211489" y="235782"/>
                </a:lnTo>
                <a:lnTo>
                  <a:pt x="209096" y="238017"/>
                </a:lnTo>
                <a:cubicBezTo>
                  <a:pt x="208199" y="238911"/>
                  <a:pt x="207002" y="239358"/>
                  <a:pt x="205806" y="239358"/>
                </a:cubicBezTo>
                <a:cubicBezTo>
                  <a:pt x="205208" y="239358"/>
                  <a:pt x="204609" y="239209"/>
                  <a:pt x="204086" y="239060"/>
                </a:cubicBezTo>
                <a:cubicBezTo>
                  <a:pt x="202366" y="238390"/>
                  <a:pt x="201170" y="236825"/>
                  <a:pt x="200945" y="235037"/>
                </a:cubicBezTo>
                <a:lnTo>
                  <a:pt x="200646" y="231685"/>
                </a:lnTo>
                <a:lnTo>
                  <a:pt x="197730" y="230046"/>
                </a:lnTo>
                <a:cubicBezTo>
                  <a:pt x="196085" y="229152"/>
                  <a:pt x="195113" y="227439"/>
                  <a:pt x="195262" y="225651"/>
                </a:cubicBezTo>
                <a:cubicBezTo>
                  <a:pt x="195337" y="223788"/>
                  <a:pt x="196459" y="222149"/>
                  <a:pt x="198104" y="221405"/>
                </a:cubicBezTo>
                <a:lnTo>
                  <a:pt x="201170" y="220138"/>
                </a:lnTo>
                <a:lnTo>
                  <a:pt x="201843" y="216860"/>
                </a:lnTo>
                <a:cubicBezTo>
                  <a:pt x="202142" y="214998"/>
                  <a:pt x="203488" y="213582"/>
                  <a:pt x="205282" y="213135"/>
                </a:cubicBezTo>
                <a:close/>
                <a:moveTo>
                  <a:pt x="241772" y="183147"/>
                </a:moveTo>
                <a:cubicBezTo>
                  <a:pt x="243637" y="181283"/>
                  <a:pt x="246696" y="181283"/>
                  <a:pt x="248561" y="183147"/>
                </a:cubicBezTo>
                <a:cubicBezTo>
                  <a:pt x="250501" y="185010"/>
                  <a:pt x="250501" y="188066"/>
                  <a:pt x="248636" y="189930"/>
                </a:cubicBezTo>
                <a:cubicBezTo>
                  <a:pt x="240355" y="198278"/>
                  <a:pt x="240429" y="211696"/>
                  <a:pt x="248785" y="219895"/>
                </a:cubicBezTo>
                <a:cubicBezTo>
                  <a:pt x="251844" y="222951"/>
                  <a:pt x="255425" y="224442"/>
                  <a:pt x="260125" y="224517"/>
                </a:cubicBezTo>
                <a:cubicBezTo>
                  <a:pt x="264377" y="224517"/>
                  <a:pt x="268406" y="222802"/>
                  <a:pt x="271390" y="219821"/>
                </a:cubicBezTo>
                <a:cubicBezTo>
                  <a:pt x="273628" y="217510"/>
                  <a:pt x="274822" y="214528"/>
                  <a:pt x="274822" y="211398"/>
                </a:cubicBezTo>
                <a:cubicBezTo>
                  <a:pt x="274822" y="208267"/>
                  <a:pt x="273553" y="205285"/>
                  <a:pt x="271315" y="203049"/>
                </a:cubicBezTo>
                <a:cubicBezTo>
                  <a:pt x="269749" y="201484"/>
                  <a:pt x="267585" y="200589"/>
                  <a:pt x="265347" y="200589"/>
                </a:cubicBezTo>
                <a:lnTo>
                  <a:pt x="265272" y="200589"/>
                </a:lnTo>
                <a:cubicBezTo>
                  <a:pt x="263034" y="200589"/>
                  <a:pt x="260871" y="201484"/>
                  <a:pt x="259304" y="203123"/>
                </a:cubicBezTo>
                <a:cubicBezTo>
                  <a:pt x="256991" y="205434"/>
                  <a:pt x="257066" y="209161"/>
                  <a:pt x="259304" y="211398"/>
                </a:cubicBezTo>
                <a:cubicBezTo>
                  <a:pt x="261244" y="213261"/>
                  <a:pt x="261244" y="216317"/>
                  <a:pt x="259304" y="218181"/>
                </a:cubicBezTo>
                <a:cubicBezTo>
                  <a:pt x="257439" y="220119"/>
                  <a:pt x="254380" y="220119"/>
                  <a:pt x="252515" y="218255"/>
                </a:cubicBezTo>
                <a:cubicBezTo>
                  <a:pt x="246472" y="212217"/>
                  <a:pt x="246398" y="202378"/>
                  <a:pt x="252441" y="196340"/>
                </a:cubicBezTo>
                <a:cubicBezTo>
                  <a:pt x="255798" y="192911"/>
                  <a:pt x="260349" y="190973"/>
                  <a:pt x="265198" y="190973"/>
                </a:cubicBezTo>
                <a:cubicBezTo>
                  <a:pt x="269898" y="191048"/>
                  <a:pt x="274672" y="192837"/>
                  <a:pt x="278104" y="196191"/>
                </a:cubicBezTo>
                <a:cubicBezTo>
                  <a:pt x="282207" y="200216"/>
                  <a:pt x="284446" y="205583"/>
                  <a:pt x="284446" y="211323"/>
                </a:cubicBezTo>
                <a:cubicBezTo>
                  <a:pt x="284520" y="217063"/>
                  <a:pt x="282282" y="222504"/>
                  <a:pt x="278253" y="226604"/>
                </a:cubicBezTo>
                <a:cubicBezTo>
                  <a:pt x="273404" y="231449"/>
                  <a:pt x="266988" y="234132"/>
                  <a:pt x="260125" y="234207"/>
                </a:cubicBezTo>
                <a:cubicBezTo>
                  <a:pt x="260125" y="234207"/>
                  <a:pt x="260050" y="234207"/>
                  <a:pt x="259976" y="234207"/>
                </a:cubicBezTo>
                <a:cubicBezTo>
                  <a:pt x="253187" y="234207"/>
                  <a:pt x="246771" y="231524"/>
                  <a:pt x="241996" y="226753"/>
                </a:cubicBezTo>
                <a:cubicBezTo>
                  <a:pt x="229910" y="214826"/>
                  <a:pt x="229761" y="195297"/>
                  <a:pt x="241772" y="183147"/>
                </a:cubicBezTo>
                <a:close/>
                <a:moveTo>
                  <a:pt x="313908" y="162583"/>
                </a:moveTo>
                <a:cubicBezTo>
                  <a:pt x="321905" y="162583"/>
                  <a:pt x="328407" y="168991"/>
                  <a:pt x="328407" y="176963"/>
                </a:cubicBezTo>
                <a:lnTo>
                  <a:pt x="328482" y="337527"/>
                </a:lnTo>
                <a:cubicBezTo>
                  <a:pt x="328482" y="345499"/>
                  <a:pt x="321980" y="351981"/>
                  <a:pt x="313983" y="351981"/>
                </a:cubicBezTo>
                <a:cubicBezTo>
                  <a:pt x="305986" y="351981"/>
                  <a:pt x="299484" y="345573"/>
                  <a:pt x="299484" y="337601"/>
                </a:cubicBezTo>
                <a:lnTo>
                  <a:pt x="299409" y="177037"/>
                </a:lnTo>
                <a:cubicBezTo>
                  <a:pt x="299409" y="168991"/>
                  <a:pt x="305911" y="162583"/>
                  <a:pt x="313908" y="162583"/>
                </a:cubicBezTo>
                <a:close/>
                <a:moveTo>
                  <a:pt x="360084" y="151222"/>
                </a:moveTo>
                <a:cubicBezTo>
                  <a:pt x="374275" y="151222"/>
                  <a:pt x="385777" y="162691"/>
                  <a:pt x="385852" y="176767"/>
                </a:cubicBezTo>
                <a:cubicBezTo>
                  <a:pt x="385777" y="193822"/>
                  <a:pt x="371960" y="207600"/>
                  <a:pt x="354930" y="207674"/>
                </a:cubicBezTo>
                <a:cubicBezTo>
                  <a:pt x="352241" y="207674"/>
                  <a:pt x="350075" y="205514"/>
                  <a:pt x="350075" y="202833"/>
                </a:cubicBezTo>
                <a:cubicBezTo>
                  <a:pt x="350075" y="200152"/>
                  <a:pt x="352241" y="197992"/>
                  <a:pt x="354930" y="197992"/>
                </a:cubicBezTo>
                <a:cubicBezTo>
                  <a:pt x="366657" y="197992"/>
                  <a:pt x="376142" y="188459"/>
                  <a:pt x="376142" y="176767"/>
                </a:cubicBezTo>
                <a:cubicBezTo>
                  <a:pt x="376142" y="167979"/>
                  <a:pt x="368972" y="160829"/>
                  <a:pt x="360159" y="160829"/>
                </a:cubicBezTo>
                <a:lnTo>
                  <a:pt x="360084" y="160829"/>
                </a:lnTo>
                <a:cubicBezTo>
                  <a:pt x="353586" y="160829"/>
                  <a:pt x="348283" y="166117"/>
                  <a:pt x="348283" y="172671"/>
                </a:cubicBezTo>
                <a:cubicBezTo>
                  <a:pt x="348283" y="177363"/>
                  <a:pt x="352092" y="181161"/>
                  <a:pt x="356798" y="181161"/>
                </a:cubicBezTo>
                <a:cubicBezTo>
                  <a:pt x="360009" y="181161"/>
                  <a:pt x="362623" y="178554"/>
                  <a:pt x="362623" y="175352"/>
                </a:cubicBezTo>
                <a:cubicBezTo>
                  <a:pt x="362623" y="172671"/>
                  <a:pt x="364789" y="170511"/>
                  <a:pt x="367478" y="170511"/>
                </a:cubicBezTo>
                <a:cubicBezTo>
                  <a:pt x="370092" y="170511"/>
                  <a:pt x="372258" y="172671"/>
                  <a:pt x="372258" y="175352"/>
                </a:cubicBezTo>
                <a:cubicBezTo>
                  <a:pt x="372258" y="183842"/>
                  <a:pt x="365387" y="190768"/>
                  <a:pt x="356798" y="190768"/>
                </a:cubicBezTo>
                <a:cubicBezTo>
                  <a:pt x="346789" y="190768"/>
                  <a:pt x="338573" y="182650"/>
                  <a:pt x="338573" y="172671"/>
                </a:cubicBezTo>
                <a:cubicBezTo>
                  <a:pt x="338573" y="160829"/>
                  <a:pt x="348208" y="151222"/>
                  <a:pt x="360084" y="151222"/>
                </a:cubicBezTo>
                <a:close/>
                <a:moveTo>
                  <a:pt x="304349" y="97804"/>
                </a:moveTo>
                <a:cubicBezTo>
                  <a:pt x="214362" y="97804"/>
                  <a:pt x="141413" y="170642"/>
                  <a:pt x="141413" y="260493"/>
                </a:cubicBezTo>
                <a:cubicBezTo>
                  <a:pt x="141413" y="350344"/>
                  <a:pt x="214362" y="423182"/>
                  <a:pt x="304349" y="423182"/>
                </a:cubicBezTo>
                <a:cubicBezTo>
                  <a:pt x="394336" y="423182"/>
                  <a:pt x="467285" y="350344"/>
                  <a:pt x="467285" y="260493"/>
                </a:cubicBezTo>
                <a:cubicBezTo>
                  <a:pt x="467285" y="170642"/>
                  <a:pt x="394336" y="97804"/>
                  <a:pt x="304349" y="97804"/>
                </a:cubicBezTo>
                <a:close/>
                <a:moveTo>
                  <a:pt x="247507" y="0"/>
                </a:moveTo>
                <a:lnTo>
                  <a:pt x="361190" y="0"/>
                </a:lnTo>
                <a:cubicBezTo>
                  <a:pt x="393192" y="0"/>
                  <a:pt x="420046" y="22347"/>
                  <a:pt x="426909" y="52293"/>
                </a:cubicBezTo>
                <a:lnTo>
                  <a:pt x="541263" y="52293"/>
                </a:lnTo>
                <a:cubicBezTo>
                  <a:pt x="578486" y="52293"/>
                  <a:pt x="608697" y="82461"/>
                  <a:pt x="608697" y="119632"/>
                </a:cubicBezTo>
                <a:lnTo>
                  <a:pt x="608697" y="401356"/>
                </a:lnTo>
                <a:cubicBezTo>
                  <a:pt x="608697" y="438527"/>
                  <a:pt x="578411" y="468696"/>
                  <a:pt x="541263" y="468696"/>
                </a:cubicBezTo>
                <a:lnTo>
                  <a:pt x="67434" y="468696"/>
                </a:lnTo>
                <a:cubicBezTo>
                  <a:pt x="30286" y="468696"/>
                  <a:pt x="0" y="438527"/>
                  <a:pt x="0" y="401356"/>
                </a:cubicBezTo>
                <a:lnTo>
                  <a:pt x="0" y="119632"/>
                </a:lnTo>
                <a:cubicBezTo>
                  <a:pt x="0" y="82461"/>
                  <a:pt x="30286" y="52293"/>
                  <a:pt x="67434" y="52293"/>
                </a:cubicBezTo>
                <a:lnTo>
                  <a:pt x="181788" y="52293"/>
                </a:lnTo>
                <a:cubicBezTo>
                  <a:pt x="188651" y="22347"/>
                  <a:pt x="215505" y="0"/>
                  <a:pt x="24750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biohazard_265949"/>
          <p:cNvSpPr>
            <a:spLocks noChangeAspect="1"/>
          </p:cNvSpPr>
          <p:nvPr/>
        </p:nvSpPr>
        <p:spPr>
          <a:xfrm>
            <a:off x="10641367" y="2453580"/>
            <a:ext cx="609685" cy="608764"/>
          </a:xfrm>
          <a:custGeom>
            <a:avLst/>
            <a:gdLst>
              <a:gd name="connsiteX0" fmla="*/ 419364 w 607639"/>
              <a:gd name="connsiteY0" fmla="*/ 290448 h 606722"/>
              <a:gd name="connsiteX1" fmla="*/ 420076 w 607639"/>
              <a:gd name="connsiteY1" fmla="*/ 303336 h 606722"/>
              <a:gd name="connsiteX2" fmla="*/ 347643 w 607639"/>
              <a:gd name="connsiteY2" fmla="*/ 410974 h 606722"/>
              <a:gd name="connsiteX3" fmla="*/ 355473 w 607639"/>
              <a:gd name="connsiteY3" fmla="*/ 353644 h 606722"/>
              <a:gd name="connsiteX4" fmla="*/ 362325 w 607639"/>
              <a:gd name="connsiteY4" fmla="*/ 339779 h 606722"/>
              <a:gd name="connsiteX5" fmla="*/ 370957 w 607639"/>
              <a:gd name="connsiteY5" fmla="*/ 326979 h 606722"/>
              <a:gd name="connsiteX6" fmla="*/ 419364 w 607639"/>
              <a:gd name="connsiteY6" fmla="*/ 290448 h 606722"/>
              <a:gd name="connsiteX7" fmla="*/ 188224 w 607639"/>
              <a:gd name="connsiteY7" fmla="*/ 290448 h 606722"/>
              <a:gd name="connsiteX8" fmla="*/ 236665 w 607639"/>
              <a:gd name="connsiteY8" fmla="*/ 326979 h 606722"/>
              <a:gd name="connsiteX9" fmla="*/ 245302 w 607639"/>
              <a:gd name="connsiteY9" fmla="*/ 339779 h 606722"/>
              <a:gd name="connsiteX10" fmla="*/ 252070 w 607639"/>
              <a:gd name="connsiteY10" fmla="*/ 353644 h 606722"/>
              <a:gd name="connsiteX11" fmla="*/ 259906 w 607639"/>
              <a:gd name="connsiteY11" fmla="*/ 410974 h 606722"/>
              <a:gd name="connsiteX12" fmla="*/ 187422 w 607639"/>
              <a:gd name="connsiteY12" fmla="*/ 303336 h 606722"/>
              <a:gd name="connsiteX13" fmla="*/ 188224 w 607639"/>
              <a:gd name="connsiteY13" fmla="*/ 290448 h 606722"/>
              <a:gd name="connsiteX14" fmla="*/ 303749 w 607639"/>
              <a:gd name="connsiteY14" fmla="*/ 187281 h 606722"/>
              <a:gd name="connsiteX15" fmla="*/ 376466 w 607639"/>
              <a:gd name="connsiteY15" fmla="*/ 212764 h 606722"/>
              <a:gd name="connsiteX16" fmla="*/ 319236 w 607639"/>
              <a:gd name="connsiteY16" fmla="*/ 237447 h 606722"/>
              <a:gd name="connsiteX17" fmla="*/ 303749 w 607639"/>
              <a:gd name="connsiteY17" fmla="*/ 238512 h 606722"/>
              <a:gd name="connsiteX18" fmla="*/ 288351 w 607639"/>
              <a:gd name="connsiteY18" fmla="*/ 237447 h 606722"/>
              <a:gd name="connsiteX19" fmla="*/ 231031 w 607639"/>
              <a:gd name="connsiteY19" fmla="*/ 212764 h 606722"/>
              <a:gd name="connsiteX20" fmla="*/ 303749 w 607639"/>
              <a:gd name="connsiteY20" fmla="*/ 187281 h 606722"/>
              <a:gd name="connsiteX21" fmla="*/ 215571 w 607639"/>
              <a:gd name="connsiteY21" fmla="*/ 49057 h 606722"/>
              <a:gd name="connsiteX22" fmla="*/ 134843 w 607639"/>
              <a:gd name="connsiteY22" fmla="*/ 192939 h 606722"/>
              <a:gd name="connsiteX23" fmla="*/ 135555 w 607639"/>
              <a:gd name="connsiteY23" fmla="*/ 209025 h 606722"/>
              <a:gd name="connsiteX24" fmla="*/ 121225 w 607639"/>
              <a:gd name="connsiteY24" fmla="*/ 216401 h 606722"/>
              <a:gd name="connsiteX25" fmla="*/ 36759 w 607639"/>
              <a:gd name="connsiteY25" fmla="*/ 358150 h 606722"/>
              <a:gd name="connsiteX26" fmla="*/ 87581 w 607639"/>
              <a:gd name="connsiteY26" fmla="*/ 297540 h 606722"/>
              <a:gd name="connsiteX27" fmla="*/ 152822 w 607639"/>
              <a:gd name="connsiteY27" fmla="*/ 282432 h 606722"/>
              <a:gd name="connsiteX28" fmla="*/ 151398 w 607639"/>
              <a:gd name="connsiteY28" fmla="*/ 303317 h 606722"/>
              <a:gd name="connsiteX29" fmla="*/ 250016 w 607639"/>
              <a:gd name="connsiteY29" fmla="*/ 445777 h 606722"/>
              <a:gd name="connsiteX30" fmla="*/ 203021 w 607639"/>
              <a:gd name="connsiteY30" fmla="*/ 497233 h 606722"/>
              <a:gd name="connsiteX31" fmla="*/ 125053 w 607639"/>
              <a:gd name="connsiteY31" fmla="*/ 510830 h 606722"/>
              <a:gd name="connsiteX32" fmla="*/ 290246 w 607639"/>
              <a:gd name="connsiteY32" fmla="*/ 508698 h 606722"/>
              <a:gd name="connsiteX33" fmla="*/ 303775 w 607639"/>
              <a:gd name="connsiteY33" fmla="*/ 499988 h 606722"/>
              <a:gd name="connsiteX34" fmla="*/ 317393 w 607639"/>
              <a:gd name="connsiteY34" fmla="*/ 508698 h 606722"/>
              <a:gd name="connsiteX35" fmla="*/ 482587 w 607639"/>
              <a:gd name="connsiteY35" fmla="*/ 510830 h 606722"/>
              <a:gd name="connsiteX36" fmla="*/ 404529 w 607639"/>
              <a:gd name="connsiteY36" fmla="*/ 497233 h 606722"/>
              <a:gd name="connsiteX37" fmla="*/ 357534 w 607639"/>
              <a:gd name="connsiteY37" fmla="*/ 445777 h 606722"/>
              <a:gd name="connsiteX38" fmla="*/ 456241 w 607639"/>
              <a:gd name="connsiteY38" fmla="*/ 303317 h 606722"/>
              <a:gd name="connsiteX39" fmla="*/ 454728 w 607639"/>
              <a:gd name="connsiteY39" fmla="*/ 282432 h 606722"/>
              <a:gd name="connsiteX40" fmla="*/ 519969 w 607639"/>
              <a:gd name="connsiteY40" fmla="*/ 297540 h 606722"/>
              <a:gd name="connsiteX41" fmla="*/ 570791 w 607639"/>
              <a:gd name="connsiteY41" fmla="*/ 358150 h 606722"/>
              <a:gd name="connsiteX42" fmla="*/ 486325 w 607639"/>
              <a:gd name="connsiteY42" fmla="*/ 216401 h 606722"/>
              <a:gd name="connsiteX43" fmla="*/ 471995 w 607639"/>
              <a:gd name="connsiteY43" fmla="*/ 209025 h 606722"/>
              <a:gd name="connsiteX44" fmla="*/ 472796 w 607639"/>
              <a:gd name="connsiteY44" fmla="*/ 192939 h 606722"/>
              <a:gd name="connsiteX45" fmla="*/ 392068 w 607639"/>
              <a:gd name="connsiteY45" fmla="*/ 49057 h 606722"/>
              <a:gd name="connsiteX46" fmla="*/ 419215 w 607639"/>
              <a:gd name="connsiteY46" fmla="*/ 123264 h 606722"/>
              <a:gd name="connsiteX47" fmla="*/ 400702 w 607639"/>
              <a:gd name="connsiteY47" fmla="*/ 185918 h 606722"/>
              <a:gd name="connsiteX48" fmla="*/ 303775 w 607639"/>
              <a:gd name="connsiteY48" fmla="*/ 151170 h 606722"/>
              <a:gd name="connsiteX49" fmla="*/ 206937 w 607639"/>
              <a:gd name="connsiteY49" fmla="*/ 185918 h 606722"/>
              <a:gd name="connsiteX50" fmla="*/ 188335 w 607639"/>
              <a:gd name="connsiteY50" fmla="*/ 123264 h 606722"/>
              <a:gd name="connsiteX51" fmla="*/ 215571 w 607639"/>
              <a:gd name="connsiteY51" fmla="*/ 49057 h 606722"/>
              <a:gd name="connsiteX52" fmla="*/ 303775 w 607639"/>
              <a:gd name="connsiteY52" fmla="*/ 0 h 606722"/>
              <a:gd name="connsiteX53" fmla="*/ 518634 w 607639"/>
              <a:gd name="connsiteY53" fmla="*/ 88871 h 606722"/>
              <a:gd name="connsiteX54" fmla="*/ 607639 w 607639"/>
              <a:gd name="connsiteY54" fmla="*/ 303317 h 606722"/>
              <a:gd name="connsiteX55" fmla="*/ 518634 w 607639"/>
              <a:gd name="connsiteY55" fmla="*/ 517851 h 606722"/>
              <a:gd name="connsiteX56" fmla="*/ 303775 w 607639"/>
              <a:gd name="connsiteY56" fmla="*/ 606722 h 606722"/>
              <a:gd name="connsiteX57" fmla="*/ 89005 w 607639"/>
              <a:gd name="connsiteY57" fmla="*/ 517851 h 606722"/>
              <a:gd name="connsiteX58" fmla="*/ 0 w 607639"/>
              <a:gd name="connsiteY58" fmla="*/ 303317 h 606722"/>
              <a:gd name="connsiteX59" fmla="*/ 89005 w 607639"/>
              <a:gd name="connsiteY59" fmla="*/ 88871 h 606722"/>
              <a:gd name="connsiteX60" fmla="*/ 303775 w 607639"/>
              <a:gd name="connsiteY60"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639" h="606722">
                <a:moveTo>
                  <a:pt x="419364" y="290448"/>
                </a:moveTo>
                <a:cubicBezTo>
                  <a:pt x="419809" y="294715"/>
                  <a:pt x="420076" y="298981"/>
                  <a:pt x="420076" y="303336"/>
                </a:cubicBezTo>
                <a:cubicBezTo>
                  <a:pt x="420076" y="351956"/>
                  <a:pt x="390088" y="393642"/>
                  <a:pt x="347643" y="410974"/>
                </a:cubicBezTo>
                <a:cubicBezTo>
                  <a:pt x="345418" y="391953"/>
                  <a:pt x="347821" y="372221"/>
                  <a:pt x="355473" y="353644"/>
                </a:cubicBezTo>
                <a:cubicBezTo>
                  <a:pt x="357431" y="348934"/>
                  <a:pt x="359656" y="344312"/>
                  <a:pt x="362325" y="339779"/>
                </a:cubicBezTo>
                <a:cubicBezTo>
                  <a:pt x="364906" y="335246"/>
                  <a:pt x="367842" y="330979"/>
                  <a:pt x="370957" y="326979"/>
                </a:cubicBezTo>
                <a:cubicBezTo>
                  <a:pt x="383859" y="310269"/>
                  <a:pt x="400678" y="297914"/>
                  <a:pt x="419364" y="290448"/>
                </a:cubicBezTo>
                <a:close/>
                <a:moveTo>
                  <a:pt x="188224" y="290448"/>
                </a:moveTo>
                <a:cubicBezTo>
                  <a:pt x="206923" y="297914"/>
                  <a:pt x="223753" y="310269"/>
                  <a:pt x="236665" y="326979"/>
                </a:cubicBezTo>
                <a:cubicBezTo>
                  <a:pt x="239781" y="330979"/>
                  <a:pt x="242631" y="335246"/>
                  <a:pt x="245302" y="339779"/>
                </a:cubicBezTo>
                <a:cubicBezTo>
                  <a:pt x="247885" y="344312"/>
                  <a:pt x="250200" y="348934"/>
                  <a:pt x="252070" y="353644"/>
                </a:cubicBezTo>
                <a:cubicBezTo>
                  <a:pt x="259728" y="372221"/>
                  <a:pt x="262221" y="391953"/>
                  <a:pt x="259906" y="410974"/>
                </a:cubicBezTo>
                <a:cubicBezTo>
                  <a:pt x="217431" y="393642"/>
                  <a:pt x="187422" y="351956"/>
                  <a:pt x="187422" y="303336"/>
                </a:cubicBezTo>
                <a:cubicBezTo>
                  <a:pt x="187422" y="298981"/>
                  <a:pt x="187689" y="294715"/>
                  <a:pt x="188224" y="290448"/>
                </a:cubicBezTo>
                <a:close/>
                <a:moveTo>
                  <a:pt x="303749" y="187281"/>
                </a:moveTo>
                <a:cubicBezTo>
                  <a:pt x="331251" y="187281"/>
                  <a:pt x="356529" y="196782"/>
                  <a:pt x="376466" y="212764"/>
                </a:cubicBezTo>
                <a:cubicBezTo>
                  <a:pt x="360445" y="225815"/>
                  <a:pt x="340775" y="234606"/>
                  <a:pt x="319236" y="237447"/>
                </a:cubicBezTo>
                <a:cubicBezTo>
                  <a:pt x="314162" y="238157"/>
                  <a:pt x="309000" y="238512"/>
                  <a:pt x="303749" y="238512"/>
                </a:cubicBezTo>
                <a:cubicBezTo>
                  <a:pt x="298497" y="238512"/>
                  <a:pt x="293424" y="238157"/>
                  <a:pt x="288351" y="237447"/>
                </a:cubicBezTo>
                <a:cubicBezTo>
                  <a:pt x="266811" y="234606"/>
                  <a:pt x="247141" y="225815"/>
                  <a:pt x="231031" y="212764"/>
                </a:cubicBezTo>
                <a:cubicBezTo>
                  <a:pt x="250968" y="196782"/>
                  <a:pt x="276246" y="187281"/>
                  <a:pt x="303749" y="187281"/>
                </a:cubicBezTo>
                <a:close/>
                <a:moveTo>
                  <a:pt x="215571" y="49057"/>
                </a:moveTo>
                <a:cubicBezTo>
                  <a:pt x="167152" y="78740"/>
                  <a:pt x="134843" y="132062"/>
                  <a:pt x="134843" y="192939"/>
                </a:cubicBezTo>
                <a:cubicBezTo>
                  <a:pt x="134843" y="198360"/>
                  <a:pt x="135110" y="203781"/>
                  <a:pt x="135555" y="209025"/>
                </a:cubicBezTo>
                <a:cubicBezTo>
                  <a:pt x="130749" y="211246"/>
                  <a:pt x="125943" y="213735"/>
                  <a:pt x="121225" y="216401"/>
                </a:cubicBezTo>
                <a:cubicBezTo>
                  <a:pt x="68445" y="246884"/>
                  <a:pt x="38272" y="301451"/>
                  <a:pt x="36759" y="358150"/>
                </a:cubicBezTo>
                <a:cubicBezTo>
                  <a:pt x="45749" y="333533"/>
                  <a:pt x="63016" y="311671"/>
                  <a:pt x="87581" y="297540"/>
                </a:cubicBezTo>
                <a:cubicBezTo>
                  <a:pt x="108142" y="285720"/>
                  <a:pt x="130838" y="280921"/>
                  <a:pt x="152822" y="282432"/>
                </a:cubicBezTo>
                <a:cubicBezTo>
                  <a:pt x="151932" y="289275"/>
                  <a:pt x="151398" y="296207"/>
                  <a:pt x="151398" y="303317"/>
                </a:cubicBezTo>
                <a:cubicBezTo>
                  <a:pt x="151398" y="368370"/>
                  <a:pt x="192430" y="424004"/>
                  <a:pt x="250016" y="445777"/>
                </a:cubicBezTo>
                <a:cubicBezTo>
                  <a:pt x="240403" y="466573"/>
                  <a:pt x="224471" y="484791"/>
                  <a:pt x="203021" y="497233"/>
                </a:cubicBezTo>
                <a:cubicBezTo>
                  <a:pt x="178456" y="511364"/>
                  <a:pt x="150953" y="515452"/>
                  <a:pt x="125053" y="510830"/>
                </a:cubicBezTo>
                <a:cubicBezTo>
                  <a:pt x="174984" y="537847"/>
                  <a:pt x="237377" y="539091"/>
                  <a:pt x="290246" y="508698"/>
                </a:cubicBezTo>
                <a:cubicBezTo>
                  <a:pt x="294964" y="505943"/>
                  <a:pt x="299503" y="503010"/>
                  <a:pt x="303775" y="499988"/>
                </a:cubicBezTo>
                <a:cubicBezTo>
                  <a:pt x="308136" y="503010"/>
                  <a:pt x="312676" y="505943"/>
                  <a:pt x="317393" y="508698"/>
                </a:cubicBezTo>
                <a:cubicBezTo>
                  <a:pt x="370173" y="539091"/>
                  <a:pt x="432655" y="537847"/>
                  <a:pt x="482587" y="510830"/>
                </a:cubicBezTo>
                <a:cubicBezTo>
                  <a:pt x="456686" y="515452"/>
                  <a:pt x="429095" y="511364"/>
                  <a:pt x="404529" y="497233"/>
                </a:cubicBezTo>
                <a:cubicBezTo>
                  <a:pt x="383079" y="484791"/>
                  <a:pt x="367147" y="466573"/>
                  <a:pt x="357534" y="445777"/>
                </a:cubicBezTo>
                <a:cubicBezTo>
                  <a:pt x="415121" y="424004"/>
                  <a:pt x="456241" y="368370"/>
                  <a:pt x="456241" y="303317"/>
                </a:cubicBezTo>
                <a:cubicBezTo>
                  <a:pt x="456241" y="296207"/>
                  <a:pt x="455707" y="289275"/>
                  <a:pt x="454728" y="282432"/>
                </a:cubicBezTo>
                <a:cubicBezTo>
                  <a:pt x="476801" y="280921"/>
                  <a:pt x="499498" y="285720"/>
                  <a:pt x="519969" y="297540"/>
                </a:cubicBezTo>
                <a:cubicBezTo>
                  <a:pt x="544534" y="311671"/>
                  <a:pt x="561890" y="333533"/>
                  <a:pt x="570791" y="358150"/>
                </a:cubicBezTo>
                <a:cubicBezTo>
                  <a:pt x="569278" y="301451"/>
                  <a:pt x="539194" y="246884"/>
                  <a:pt x="486325" y="216401"/>
                </a:cubicBezTo>
                <a:cubicBezTo>
                  <a:pt x="481697" y="213735"/>
                  <a:pt x="476890" y="211246"/>
                  <a:pt x="471995" y="209025"/>
                </a:cubicBezTo>
                <a:cubicBezTo>
                  <a:pt x="472529" y="203781"/>
                  <a:pt x="472796" y="198360"/>
                  <a:pt x="472796" y="192939"/>
                </a:cubicBezTo>
                <a:cubicBezTo>
                  <a:pt x="472796" y="132062"/>
                  <a:pt x="440487" y="78740"/>
                  <a:pt x="392068" y="49057"/>
                </a:cubicBezTo>
                <a:cubicBezTo>
                  <a:pt x="408979" y="69053"/>
                  <a:pt x="419215" y="95003"/>
                  <a:pt x="419215" y="123264"/>
                </a:cubicBezTo>
                <a:cubicBezTo>
                  <a:pt x="419215" y="146371"/>
                  <a:pt x="412362" y="167877"/>
                  <a:pt x="400702" y="185918"/>
                </a:cubicBezTo>
                <a:cubicBezTo>
                  <a:pt x="374356" y="164234"/>
                  <a:pt x="340534" y="151170"/>
                  <a:pt x="303775" y="151170"/>
                </a:cubicBezTo>
                <a:cubicBezTo>
                  <a:pt x="267016" y="151170"/>
                  <a:pt x="233283" y="164234"/>
                  <a:pt x="206937" y="185918"/>
                </a:cubicBezTo>
                <a:cubicBezTo>
                  <a:pt x="195189" y="167877"/>
                  <a:pt x="188335" y="146371"/>
                  <a:pt x="188335" y="123264"/>
                </a:cubicBezTo>
                <a:cubicBezTo>
                  <a:pt x="188335" y="95003"/>
                  <a:pt x="198571" y="69053"/>
                  <a:pt x="215571" y="49057"/>
                </a:cubicBezTo>
                <a:close/>
                <a:moveTo>
                  <a:pt x="303775" y="0"/>
                </a:moveTo>
                <a:cubicBezTo>
                  <a:pt x="384948" y="0"/>
                  <a:pt x="461225" y="31549"/>
                  <a:pt x="518634" y="88871"/>
                </a:cubicBezTo>
                <a:cubicBezTo>
                  <a:pt x="576042" y="146104"/>
                  <a:pt x="607639" y="222355"/>
                  <a:pt x="607639" y="303317"/>
                </a:cubicBezTo>
                <a:cubicBezTo>
                  <a:pt x="607639" y="384367"/>
                  <a:pt x="576042" y="460530"/>
                  <a:pt x="518634" y="517851"/>
                </a:cubicBezTo>
                <a:cubicBezTo>
                  <a:pt x="461225" y="575173"/>
                  <a:pt x="384948" y="606722"/>
                  <a:pt x="303775" y="606722"/>
                </a:cubicBezTo>
                <a:cubicBezTo>
                  <a:pt x="222691" y="606722"/>
                  <a:pt x="146325" y="575173"/>
                  <a:pt x="89005" y="517851"/>
                </a:cubicBezTo>
                <a:cubicBezTo>
                  <a:pt x="31597" y="460530"/>
                  <a:pt x="0" y="384367"/>
                  <a:pt x="0" y="303317"/>
                </a:cubicBezTo>
                <a:cubicBezTo>
                  <a:pt x="0" y="222355"/>
                  <a:pt x="31597" y="146104"/>
                  <a:pt x="89005" y="88871"/>
                </a:cubicBezTo>
                <a:cubicBezTo>
                  <a:pt x="146325" y="31549"/>
                  <a:pt x="222691" y="0"/>
                  <a:pt x="30377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ug-shield_75416"/>
          <p:cNvSpPr>
            <a:spLocks noChangeAspect="1"/>
          </p:cNvSpPr>
          <p:nvPr/>
        </p:nvSpPr>
        <p:spPr>
          <a:xfrm>
            <a:off x="9564254" y="2453827"/>
            <a:ext cx="609685" cy="608762"/>
          </a:xfrm>
          <a:custGeom>
            <a:avLst/>
            <a:gdLst>
              <a:gd name="T0" fmla="*/ 3145 w 6289"/>
              <a:gd name="T1" fmla="*/ 0 h 6289"/>
              <a:gd name="T2" fmla="*/ 0 w 6289"/>
              <a:gd name="T3" fmla="*/ 1642 h 6289"/>
              <a:gd name="T4" fmla="*/ 3145 w 6289"/>
              <a:gd name="T5" fmla="*/ 6289 h 6289"/>
              <a:gd name="T6" fmla="*/ 6289 w 6289"/>
              <a:gd name="T7" fmla="*/ 1642 h 6289"/>
              <a:gd name="T8" fmla="*/ 3145 w 6289"/>
              <a:gd name="T9" fmla="*/ 0 h 6289"/>
              <a:gd name="T10" fmla="*/ 4650 w 6289"/>
              <a:gd name="T11" fmla="*/ 3848 h 6289"/>
              <a:gd name="T12" fmla="*/ 4525 w 6289"/>
              <a:gd name="T13" fmla="*/ 3973 h 6289"/>
              <a:gd name="T14" fmla="*/ 4399 w 6289"/>
              <a:gd name="T15" fmla="*/ 3848 h 6289"/>
              <a:gd name="T16" fmla="*/ 4181 w 6289"/>
              <a:gd name="T17" fmla="*/ 3142 h 6289"/>
              <a:gd name="T18" fmla="*/ 3951 w 6289"/>
              <a:gd name="T19" fmla="*/ 3831 h 6289"/>
              <a:gd name="T20" fmla="*/ 4268 w 6289"/>
              <a:gd name="T21" fmla="*/ 4612 h 6289"/>
              <a:gd name="T22" fmla="*/ 4143 w 6289"/>
              <a:gd name="T23" fmla="*/ 4737 h 6289"/>
              <a:gd name="T24" fmla="*/ 4018 w 6289"/>
              <a:gd name="T25" fmla="*/ 4612 h 6289"/>
              <a:gd name="T26" fmla="*/ 3826 w 6289"/>
              <a:gd name="T27" fmla="*/ 4067 h 6289"/>
              <a:gd name="T28" fmla="*/ 3145 w 6289"/>
              <a:gd name="T29" fmla="*/ 4547 h 6289"/>
              <a:gd name="T30" fmla="*/ 2463 w 6289"/>
              <a:gd name="T31" fmla="*/ 4067 h 6289"/>
              <a:gd name="T32" fmla="*/ 2272 w 6289"/>
              <a:gd name="T33" fmla="*/ 4612 h 6289"/>
              <a:gd name="T34" fmla="*/ 2146 w 6289"/>
              <a:gd name="T35" fmla="*/ 4737 h 6289"/>
              <a:gd name="T36" fmla="*/ 2021 w 6289"/>
              <a:gd name="T37" fmla="*/ 4612 h 6289"/>
              <a:gd name="T38" fmla="*/ 2338 w 6289"/>
              <a:gd name="T39" fmla="*/ 3831 h 6289"/>
              <a:gd name="T40" fmla="*/ 2108 w 6289"/>
              <a:gd name="T41" fmla="*/ 3142 h 6289"/>
              <a:gd name="T42" fmla="*/ 1890 w 6289"/>
              <a:gd name="T43" fmla="*/ 3848 h 6289"/>
              <a:gd name="T44" fmla="*/ 1764 w 6289"/>
              <a:gd name="T45" fmla="*/ 3973 h 6289"/>
              <a:gd name="T46" fmla="*/ 1639 w 6289"/>
              <a:gd name="T47" fmla="*/ 3848 h 6289"/>
              <a:gd name="T48" fmla="*/ 2044 w 6289"/>
              <a:gd name="T49" fmla="*/ 2824 h 6289"/>
              <a:gd name="T50" fmla="*/ 2030 w 6289"/>
              <a:gd name="T51" fmla="*/ 2724 h 6289"/>
              <a:gd name="T52" fmla="*/ 1639 w 6289"/>
              <a:gd name="T53" fmla="*/ 1716 h 6289"/>
              <a:gd name="T54" fmla="*/ 1764 w 6289"/>
              <a:gd name="T55" fmla="*/ 1591 h 6289"/>
              <a:gd name="T56" fmla="*/ 1890 w 6289"/>
              <a:gd name="T57" fmla="*/ 1716 h 6289"/>
              <a:gd name="T58" fmla="*/ 2068 w 6289"/>
              <a:gd name="T59" fmla="*/ 2357 h 6289"/>
              <a:gd name="T60" fmla="*/ 2576 w 6289"/>
              <a:gd name="T61" fmla="*/ 1893 h 6289"/>
              <a:gd name="T62" fmla="*/ 2569 w 6289"/>
              <a:gd name="T63" fmla="*/ 1828 h 6289"/>
              <a:gd name="T64" fmla="*/ 2625 w 6289"/>
              <a:gd name="T65" fmla="*/ 1585 h 6289"/>
              <a:gd name="T66" fmla="*/ 2444 w 6289"/>
              <a:gd name="T67" fmla="*/ 1116 h 6289"/>
              <a:gd name="T68" fmla="*/ 2569 w 6289"/>
              <a:gd name="T69" fmla="*/ 991 h 6289"/>
              <a:gd name="T70" fmla="*/ 2694 w 6289"/>
              <a:gd name="T71" fmla="*/ 1116 h 6289"/>
              <a:gd name="T72" fmla="*/ 2784 w 6289"/>
              <a:gd name="T73" fmla="*/ 1383 h 6289"/>
              <a:gd name="T74" fmla="*/ 3145 w 6289"/>
              <a:gd name="T75" fmla="*/ 1253 h 6289"/>
              <a:gd name="T76" fmla="*/ 3505 w 6289"/>
              <a:gd name="T77" fmla="*/ 1383 h 6289"/>
              <a:gd name="T78" fmla="*/ 3595 w 6289"/>
              <a:gd name="T79" fmla="*/ 1116 h 6289"/>
              <a:gd name="T80" fmla="*/ 3720 w 6289"/>
              <a:gd name="T81" fmla="*/ 991 h 6289"/>
              <a:gd name="T82" fmla="*/ 3845 w 6289"/>
              <a:gd name="T83" fmla="*/ 1116 h 6289"/>
              <a:gd name="T84" fmla="*/ 3664 w 6289"/>
              <a:gd name="T85" fmla="*/ 1585 h 6289"/>
              <a:gd name="T86" fmla="*/ 3720 w 6289"/>
              <a:gd name="T87" fmla="*/ 1828 h 6289"/>
              <a:gd name="T88" fmla="*/ 3714 w 6289"/>
              <a:gd name="T89" fmla="*/ 1893 h 6289"/>
              <a:gd name="T90" fmla="*/ 4221 w 6289"/>
              <a:gd name="T91" fmla="*/ 2357 h 6289"/>
              <a:gd name="T92" fmla="*/ 4399 w 6289"/>
              <a:gd name="T93" fmla="*/ 1716 h 6289"/>
              <a:gd name="T94" fmla="*/ 4525 w 6289"/>
              <a:gd name="T95" fmla="*/ 1591 h 6289"/>
              <a:gd name="T96" fmla="*/ 4650 w 6289"/>
              <a:gd name="T97" fmla="*/ 1716 h 6289"/>
              <a:gd name="T98" fmla="*/ 4259 w 6289"/>
              <a:gd name="T99" fmla="*/ 2724 h 6289"/>
              <a:gd name="T100" fmla="*/ 4245 w 6289"/>
              <a:gd name="T101" fmla="*/ 2824 h 6289"/>
              <a:gd name="T102" fmla="*/ 4650 w 6289"/>
              <a:gd name="T103" fmla="*/ 3848 h 6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89" h="6289">
                <a:moveTo>
                  <a:pt x="3145" y="0"/>
                </a:moveTo>
                <a:cubicBezTo>
                  <a:pt x="1408" y="0"/>
                  <a:pt x="0" y="1044"/>
                  <a:pt x="0" y="1642"/>
                </a:cubicBezTo>
                <a:cubicBezTo>
                  <a:pt x="0" y="2240"/>
                  <a:pt x="1408" y="6289"/>
                  <a:pt x="3145" y="6289"/>
                </a:cubicBezTo>
                <a:cubicBezTo>
                  <a:pt x="4881" y="6289"/>
                  <a:pt x="6289" y="2240"/>
                  <a:pt x="6289" y="1642"/>
                </a:cubicBezTo>
                <a:cubicBezTo>
                  <a:pt x="6289" y="1044"/>
                  <a:pt x="4881" y="0"/>
                  <a:pt x="3145" y="0"/>
                </a:cubicBezTo>
                <a:close/>
                <a:moveTo>
                  <a:pt x="4650" y="3848"/>
                </a:moveTo>
                <a:cubicBezTo>
                  <a:pt x="4650" y="3917"/>
                  <a:pt x="4594" y="3973"/>
                  <a:pt x="4525" y="3973"/>
                </a:cubicBezTo>
                <a:cubicBezTo>
                  <a:pt x="4455" y="3973"/>
                  <a:pt x="4399" y="3917"/>
                  <a:pt x="4399" y="3848"/>
                </a:cubicBezTo>
                <a:cubicBezTo>
                  <a:pt x="4399" y="3586"/>
                  <a:pt x="4319" y="3343"/>
                  <a:pt x="4181" y="3142"/>
                </a:cubicBezTo>
                <a:cubicBezTo>
                  <a:pt x="4130" y="3359"/>
                  <a:pt x="4054" y="3605"/>
                  <a:pt x="3951" y="3831"/>
                </a:cubicBezTo>
                <a:cubicBezTo>
                  <a:pt x="4147" y="4033"/>
                  <a:pt x="4268" y="4309"/>
                  <a:pt x="4268" y="4612"/>
                </a:cubicBezTo>
                <a:cubicBezTo>
                  <a:pt x="4268" y="4681"/>
                  <a:pt x="4212" y="4737"/>
                  <a:pt x="4143" y="4737"/>
                </a:cubicBezTo>
                <a:cubicBezTo>
                  <a:pt x="4074" y="4737"/>
                  <a:pt x="4018" y="4681"/>
                  <a:pt x="4018" y="4612"/>
                </a:cubicBezTo>
                <a:cubicBezTo>
                  <a:pt x="4018" y="4406"/>
                  <a:pt x="3946" y="4217"/>
                  <a:pt x="3826" y="4067"/>
                </a:cubicBezTo>
                <a:cubicBezTo>
                  <a:pt x="3656" y="4344"/>
                  <a:pt x="3433" y="4547"/>
                  <a:pt x="3145" y="4547"/>
                </a:cubicBezTo>
                <a:cubicBezTo>
                  <a:pt x="2856" y="4547"/>
                  <a:pt x="2633" y="4344"/>
                  <a:pt x="2463" y="4067"/>
                </a:cubicBezTo>
                <a:cubicBezTo>
                  <a:pt x="2344" y="4217"/>
                  <a:pt x="2272" y="4406"/>
                  <a:pt x="2272" y="4612"/>
                </a:cubicBezTo>
                <a:cubicBezTo>
                  <a:pt x="2272" y="4681"/>
                  <a:pt x="2215" y="4737"/>
                  <a:pt x="2146" y="4737"/>
                </a:cubicBezTo>
                <a:cubicBezTo>
                  <a:pt x="2077" y="4737"/>
                  <a:pt x="2021" y="4681"/>
                  <a:pt x="2021" y="4612"/>
                </a:cubicBezTo>
                <a:cubicBezTo>
                  <a:pt x="2021" y="4309"/>
                  <a:pt x="2142" y="4034"/>
                  <a:pt x="2338" y="3831"/>
                </a:cubicBezTo>
                <a:cubicBezTo>
                  <a:pt x="2235" y="3606"/>
                  <a:pt x="2159" y="3359"/>
                  <a:pt x="2108" y="3142"/>
                </a:cubicBezTo>
                <a:cubicBezTo>
                  <a:pt x="1970" y="3343"/>
                  <a:pt x="1890" y="3586"/>
                  <a:pt x="1890" y="3848"/>
                </a:cubicBezTo>
                <a:cubicBezTo>
                  <a:pt x="1890" y="3917"/>
                  <a:pt x="1834" y="3973"/>
                  <a:pt x="1764" y="3973"/>
                </a:cubicBezTo>
                <a:cubicBezTo>
                  <a:pt x="1695" y="3973"/>
                  <a:pt x="1639" y="3917"/>
                  <a:pt x="1639" y="3848"/>
                </a:cubicBezTo>
                <a:cubicBezTo>
                  <a:pt x="1639" y="3452"/>
                  <a:pt x="1794" y="3093"/>
                  <a:pt x="2044" y="2824"/>
                </a:cubicBezTo>
                <a:cubicBezTo>
                  <a:pt x="2038" y="2788"/>
                  <a:pt x="2034" y="2754"/>
                  <a:pt x="2030" y="2724"/>
                </a:cubicBezTo>
                <a:cubicBezTo>
                  <a:pt x="1788" y="2457"/>
                  <a:pt x="1639" y="2104"/>
                  <a:pt x="1639" y="1716"/>
                </a:cubicBezTo>
                <a:cubicBezTo>
                  <a:pt x="1639" y="1647"/>
                  <a:pt x="1695" y="1591"/>
                  <a:pt x="1764" y="1591"/>
                </a:cubicBezTo>
                <a:cubicBezTo>
                  <a:pt x="1834" y="1591"/>
                  <a:pt x="1890" y="1647"/>
                  <a:pt x="1890" y="1716"/>
                </a:cubicBezTo>
                <a:cubicBezTo>
                  <a:pt x="1890" y="1950"/>
                  <a:pt x="1956" y="2169"/>
                  <a:pt x="2068" y="2357"/>
                </a:cubicBezTo>
                <a:cubicBezTo>
                  <a:pt x="2141" y="2186"/>
                  <a:pt x="2301" y="2003"/>
                  <a:pt x="2576" y="1893"/>
                </a:cubicBezTo>
                <a:cubicBezTo>
                  <a:pt x="2573" y="1872"/>
                  <a:pt x="2569" y="1851"/>
                  <a:pt x="2569" y="1828"/>
                </a:cubicBezTo>
                <a:cubicBezTo>
                  <a:pt x="2569" y="1741"/>
                  <a:pt x="2590" y="1659"/>
                  <a:pt x="2625" y="1585"/>
                </a:cubicBezTo>
                <a:cubicBezTo>
                  <a:pt x="2513" y="1460"/>
                  <a:pt x="2444" y="1296"/>
                  <a:pt x="2444" y="1116"/>
                </a:cubicBezTo>
                <a:cubicBezTo>
                  <a:pt x="2444" y="1047"/>
                  <a:pt x="2500" y="991"/>
                  <a:pt x="2569" y="991"/>
                </a:cubicBezTo>
                <a:cubicBezTo>
                  <a:pt x="2638" y="991"/>
                  <a:pt x="2694" y="1047"/>
                  <a:pt x="2694" y="1116"/>
                </a:cubicBezTo>
                <a:cubicBezTo>
                  <a:pt x="2694" y="1216"/>
                  <a:pt x="2728" y="1308"/>
                  <a:pt x="2784" y="1383"/>
                </a:cubicBezTo>
                <a:cubicBezTo>
                  <a:pt x="2883" y="1303"/>
                  <a:pt x="3007" y="1253"/>
                  <a:pt x="3145" y="1253"/>
                </a:cubicBezTo>
                <a:cubicBezTo>
                  <a:pt x="3282" y="1253"/>
                  <a:pt x="3406" y="1303"/>
                  <a:pt x="3505" y="1383"/>
                </a:cubicBezTo>
                <a:cubicBezTo>
                  <a:pt x="3561" y="1308"/>
                  <a:pt x="3595" y="1216"/>
                  <a:pt x="3595" y="1116"/>
                </a:cubicBezTo>
                <a:cubicBezTo>
                  <a:pt x="3595" y="1047"/>
                  <a:pt x="3651" y="991"/>
                  <a:pt x="3720" y="991"/>
                </a:cubicBezTo>
                <a:cubicBezTo>
                  <a:pt x="3789" y="991"/>
                  <a:pt x="3845" y="1047"/>
                  <a:pt x="3845" y="1116"/>
                </a:cubicBezTo>
                <a:cubicBezTo>
                  <a:pt x="3845" y="1296"/>
                  <a:pt x="3776" y="1460"/>
                  <a:pt x="3664" y="1585"/>
                </a:cubicBezTo>
                <a:cubicBezTo>
                  <a:pt x="3699" y="1659"/>
                  <a:pt x="3720" y="1741"/>
                  <a:pt x="3720" y="1828"/>
                </a:cubicBezTo>
                <a:cubicBezTo>
                  <a:pt x="3720" y="1851"/>
                  <a:pt x="3716" y="1872"/>
                  <a:pt x="3714" y="1893"/>
                </a:cubicBezTo>
                <a:cubicBezTo>
                  <a:pt x="3988" y="2003"/>
                  <a:pt x="4148" y="2186"/>
                  <a:pt x="4221" y="2357"/>
                </a:cubicBezTo>
                <a:cubicBezTo>
                  <a:pt x="4333" y="2169"/>
                  <a:pt x="4399" y="1950"/>
                  <a:pt x="4399" y="1716"/>
                </a:cubicBezTo>
                <a:cubicBezTo>
                  <a:pt x="4399" y="1647"/>
                  <a:pt x="4455" y="1591"/>
                  <a:pt x="4525" y="1591"/>
                </a:cubicBezTo>
                <a:cubicBezTo>
                  <a:pt x="4594" y="1591"/>
                  <a:pt x="4650" y="1647"/>
                  <a:pt x="4650" y="1716"/>
                </a:cubicBezTo>
                <a:cubicBezTo>
                  <a:pt x="4650" y="2104"/>
                  <a:pt x="4501" y="2457"/>
                  <a:pt x="4259" y="2724"/>
                </a:cubicBezTo>
                <a:cubicBezTo>
                  <a:pt x="4255" y="2754"/>
                  <a:pt x="4251" y="2788"/>
                  <a:pt x="4245" y="2824"/>
                </a:cubicBezTo>
                <a:cubicBezTo>
                  <a:pt x="4495" y="3093"/>
                  <a:pt x="4650" y="3452"/>
                  <a:pt x="4650" y="384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iconfont-10123-4910621"/>
          <p:cNvSpPr>
            <a:spLocks noChangeAspect="1"/>
          </p:cNvSpPr>
          <p:nvPr/>
        </p:nvSpPr>
        <p:spPr>
          <a:xfrm>
            <a:off x="10641367" y="3743767"/>
            <a:ext cx="609685" cy="547009"/>
          </a:xfrm>
          <a:custGeom>
            <a:avLst/>
            <a:gdLst>
              <a:gd name="T0" fmla="*/ 7062 w 8106"/>
              <a:gd name="T1" fmla="*/ 4693 h 7272"/>
              <a:gd name="T2" fmla="*/ 7680 w 8106"/>
              <a:gd name="T3" fmla="*/ 4480 h 7272"/>
              <a:gd name="T4" fmla="*/ 7466 w 8106"/>
              <a:gd name="T5" fmla="*/ 427 h 7272"/>
              <a:gd name="T6" fmla="*/ 426 w 8106"/>
              <a:gd name="T7" fmla="*/ 640 h 7272"/>
              <a:gd name="T8" fmla="*/ 640 w 8106"/>
              <a:gd name="T9" fmla="*/ 4693 h 7272"/>
              <a:gd name="T10" fmla="*/ 2918 w 8106"/>
              <a:gd name="T11" fmla="*/ 5120 h 7272"/>
              <a:gd name="T12" fmla="*/ 0 w 8106"/>
              <a:gd name="T13" fmla="*/ 4693 h 7272"/>
              <a:gd name="T14" fmla="*/ 426 w 8106"/>
              <a:gd name="T15" fmla="*/ 0 h 7272"/>
              <a:gd name="T16" fmla="*/ 8106 w 8106"/>
              <a:gd name="T17" fmla="*/ 427 h 7272"/>
              <a:gd name="T18" fmla="*/ 7680 w 8106"/>
              <a:gd name="T19" fmla="*/ 5120 h 7272"/>
              <a:gd name="T20" fmla="*/ 4906 w 8106"/>
              <a:gd name="T21" fmla="*/ 1299 h 7272"/>
              <a:gd name="T22" fmla="*/ 6823 w 8106"/>
              <a:gd name="T23" fmla="*/ 1762 h 7272"/>
              <a:gd name="T24" fmla="*/ 6503 w 8106"/>
              <a:gd name="T25" fmla="*/ 2546 h 7272"/>
              <a:gd name="T26" fmla="*/ 4843 w 8106"/>
              <a:gd name="T27" fmla="*/ 1504 h 7272"/>
              <a:gd name="T28" fmla="*/ 3124 w 8106"/>
              <a:gd name="T29" fmla="*/ 3384 h 7272"/>
              <a:gd name="T30" fmla="*/ 2435 w 8106"/>
              <a:gd name="T31" fmla="*/ 3367 h 7272"/>
              <a:gd name="T32" fmla="*/ 959 w 8106"/>
              <a:gd name="T33" fmla="*/ 2201 h 7272"/>
              <a:gd name="T34" fmla="*/ 1520 w 8106"/>
              <a:gd name="T35" fmla="*/ 1567 h 7272"/>
              <a:gd name="T36" fmla="*/ 2603 w 8106"/>
              <a:gd name="T37" fmla="*/ 3235 h 7272"/>
              <a:gd name="T38" fmla="*/ 4149 w 8106"/>
              <a:gd name="T39" fmla="*/ 1549 h 7272"/>
              <a:gd name="T40" fmla="*/ 4906 w 8106"/>
              <a:gd name="T41" fmla="*/ 1299 h 7272"/>
              <a:gd name="T42" fmla="*/ 7653 w 8106"/>
              <a:gd name="T43" fmla="*/ 6655 h 7272"/>
              <a:gd name="T44" fmla="*/ 2986 w 8106"/>
              <a:gd name="T45" fmla="*/ 7272 h 7272"/>
              <a:gd name="T46" fmla="*/ 4747 w 8106"/>
              <a:gd name="T47" fmla="*/ 2369 h 7272"/>
              <a:gd name="T48" fmla="*/ 5322 w 8106"/>
              <a:gd name="T49" fmla="*/ 2721 h 7272"/>
              <a:gd name="T50" fmla="*/ 3148 w 8106"/>
              <a:gd name="T51" fmla="*/ 6495 h 7272"/>
              <a:gd name="T52" fmla="*/ 6917 w 8106"/>
              <a:gd name="T53" fmla="*/ 6800 h 7272"/>
              <a:gd name="T54" fmla="*/ 5322 w 8106"/>
              <a:gd name="T55" fmla="*/ 2721 h 7272"/>
              <a:gd name="T56" fmla="*/ 5333 w 8106"/>
              <a:gd name="T57" fmla="*/ 3627 h 7272"/>
              <a:gd name="T58" fmla="*/ 5120 w 8106"/>
              <a:gd name="T59" fmla="*/ 5760 h 7272"/>
              <a:gd name="T60" fmla="*/ 4906 w 8106"/>
              <a:gd name="T61" fmla="*/ 3627 h 7272"/>
              <a:gd name="T62" fmla="*/ 5120 w 8106"/>
              <a:gd name="T63" fmla="*/ 6400 h 7272"/>
              <a:gd name="T64" fmla="*/ 5120 w 8106"/>
              <a:gd name="T65" fmla="*/ 5973 h 7272"/>
              <a:gd name="T66" fmla="*/ 5120 w 8106"/>
              <a:gd name="T67" fmla="*/ 6400 h 7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106" h="7272">
                <a:moveTo>
                  <a:pt x="7321" y="5120"/>
                </a:moveTo>
                <a:lnTo>
                  <a:pt x="7062" y="4693"/>
                </a:lnTo>
                <a:lnTo>
                  <a:pt x="7466" y="4693"/>
                </a:lnTo>
                <a:cubicBezTo>
                  <a:pt x="7584" y="4693"/>
                  <a:pt x="7680" y="4598"/>
                  <a:pt x="7680" y="4480"/>
                </a:cubicBezTo>
                <a:lnTo>
                  <a:pt x="7680" y="640"/>
                </a:lnTo>
                <a:cubicBezTo>
                  <a:pt x="7680" y="522"/>
                  <a:pt x="7584" y="427"/>
                  <a:pt x="7466" y="427"/>
                </a:cubicBezTo>
                <a:lnTo>
                  <a:pt x="640" y="427"/>
                </a:lnTo>
                <a:cubicBezTo>
                  <a:pt x="522" y="427"/>
                  <a:pt x="426" y="522"/>
                  <a:pt x="426" y="640"/>
                </a:cubicBezTo>
                <a:lnTo>
                  <a:pt x="426" y="4480"/>
                </a:lnTo>
                <a:cubicBezTo>
                  <a:pt x="426" y="4598"/>
                  <a:pt x="522" y="4693"/>
                  <a:pt x="640" y="4693"/>
                </a:cubicBezTo>
                <a:lnTo>
                  <a:pt x="3177" y="4693"/>
                </a:lnTo>
                <a:lnTo>
                  <a:pt x="2918" y="5120"/>
                </a:lnTo>
                <a:lnTo>
                  <a:pt x="426" y="5120"/>
                </a:lnTo>
                <a:cubicBezTo>
                  <a:pt x="191" y="5120"/>
                  <a:pt x="0" y="4929"/>
                  <a:pt x="0" y="4693"/>
                </a:cubicBezTo>
                <a:lnTo>
                  <a:pt x="0" y="427"/>
                </a:lnTo>
                <a:cubicBezTo>
                  <a:pt x="0" y="191"/>
                  <a:pt x="191" y="0"/>
                  <a:pt x="426" y="0"/>
                </a:cubicBezTo>
                <a:lnTo>
                  <a:pt x="7680" y="0"/>
                </a:lnTo>
                <a:cubicBezTo>
                  <a:pt x="7915" y="0"/>
                  <a:pt x="8106" y="191"/>
                  <a:pt x="8106" y="427"/>
                </a:cubicBezTo>
                <a:lnTo>
                  <a:pt x="8106" y="4693"/>
                </a:lnTo>
                <a:cubicBezTo>
                  <a:pt x="8106" y="4929"/>
                  <a:pt x="7915" y="5120"/>
                  <a:pt x="7680" y="5120"/>
                </a:cubicBezTo>
                <a:lnTo>
                  <a:pt x="7321" y="5120"/>
                </a:lnTo>
                <a:close/>
                <a:moveTo>
                  <a:pt x="4906" y="1299"/>
                </a:moveTo>
                <a:lnTo>
                  <a:pt x="6271" y="1879"/>
                </a:lnTo>
                <a:cubicBezTo>
                  <a:pt x="6399" y="1706"/>
                  <a:pt x="6636" y="1656"/>
                  <a:pt x="6823" y="1762"/>
                </a:cubicBezTo>
                <a:cubicBezTo>
                  <a:pt x="7010" y="1868"/>
                  <a:pt x="7089" y="2096"/>
                  <a:pt x="7008" y="2295"/>
                </a:cubicBezTo>
                <a:cubicBezTo>
                  <a:pt x="6927" y="2494"/>
                  <a:pt x="6710" y="2601"/>
                  <a:pt x="6503" y="2546"/>
                </a:cubicBezTo>
                <a:cubicBezTo>
                  <a:pt x="6295" y="2490"/>
                  <a:pt x="6161" y="2289"/>
                  <a:pt x="6190" y="2076"/>
                </a:cubicBezTo>
                <a:lnTo>
                  <a:pt x="4843" y="1504"/>
                </a:lnTo>
                <a:cubicBezTo>
                  <a:pt x="4734" y="1681"/>
                  <a:pt x="4513" y="1754"/>
                  <a:pt x="4320" y="1676"/>
                </a:cubicBezTo>
                <a:lnTo>
                  <a:pt x="3124" y="3384"/>
                </a:lnTo>
                <a:cubicBezTo>
                  <a:pt x="3322" y="3671"/>
                  <a:pt x="3111" y="4062"/>
                  <a:pt x="2762" y="4053"/>
                </a:cubicBezTo>
                <a:cubicBezTo>
                  <a:pt x="2413" y="4044"/>
                  <a:pt x="2222" y="3643"/>
                  <a:pt x="2435" y="3367"/>
                </a:cubicBezTo>
                <a:lnTo>
                  <a:pt x="1518" y="2274"/>
                </a:lnTo>
                <a:cubicBezTo>
                  <a:pt x="1340" y="2394"/>
                  <a:pt x="1100" y="2362"/>
                  <a:pt x="959" y="2201"/>
                </a:cubicBezTo>
                <a:cubicBezTo>
                  <a:pt x="818" y="2040"/>
                  <a:pt x="818" y="1798"/>
                  <a:pt x="961" y="1637"/>
                </a:cubicBezTo>
                <a:cubicBezTo>
                  <a:pt x="1103" y="1477"/>
                  <a:pt x="1342" y="1446"/>
                  <a:pt x="1520" y="1567"/>
                </a:cubicBezTo>
                <a:cubicBezTo>
                  <a:pt x="1697" y="1687"/>
                  <a:pt x="1758" y="1921"/>
                  <a:pt x="1661" y="2112"/>
                </a:cubicBezTo>
                <a:lnTo>
                  <a:pt x="2603" y="3235"/>
                </a:lnTo>
                <a:cubicBezTo>
                  <a:pt x="2718" y="3185"/>
                  <a:pt x="2849" y="3188"/>
                  <a:pt x="2962" y="3244"/>
                </a:cubicBezTo>
                <a:lnTo>
                  <a:pt x="4149" y="1549"/>
                </a:lnTo>
                <a:cubicBezTo>
                  <a:pt x="3960" y="1317"/>
                  <a:pt x="4062" y="968"/>
                  <a:pt x="4346" y="875"/>
                </a:cubicBezTo>
                <a:cubicBezTo>
                  <a:pt x="4630" y="781"/>
                  <a:pt x="4919" y="1001"/>
                  <a:pt x="4906" y="1299"/>
                </a:cubicBezTo>
                <a:close/>
                <a:moveTo>
                  <a:pt x="5511" y="2369"/>
                </a:moveTo>
                <a:lnTo>
                  <a:pt x="7653" y="6655"/>
                </a:lnTo>
                <a:cubicBezTo>
                  <a:pt x="7795" y="6938"/>
                  <a:pt x="7589" y="7272"/>
                  <a:pt x="7272" y="7272"/>
                </a:cubicBezTo>
                <a:lnTo>
                  <a:pt x="2986" y="7272"/>
                </a:lnTo>
                <a:cubicBezTo>
                  <a:pt x="2669" y="7272"/>
                  <a:pt x="2463" y="6938"/>
                  <a:pt x="2605" y="6655"/>
                </a:cubicBezTo>
                <a:lnTo>
                  <a:pt x="4747" y="2369"/>
                </a:lnTo>
                <a:cubicBezTo>
                  <a:pt x="4905" y="2055"/>
                  <a:pt x="5353" y="2055"/>
                  <a:pt x="5511" y="2369"/>
                </a:cubicBezTo>
                <a:close/>
                <a:moveTo>
                  <a:pt x="5322" y="2721"/>
                </a:moveTo>
                <a:cubicBezTo>
                  <a:pt x="5245" y="2558"/>
                  <a:pt x="5013" y="2558"/>
                  <a:pt x="4936" y="2721"/>
                </a:cubicBezTo>
                <a:lnTo>
                  <a:pt x="3148" y="6495"/>
                </a:lnTo>
                <a:cubicBezTo>
                  <a:pt x="3081" y="6637"/>
                  <a:pt x="3185" y="6800"/>
                  <a:pt x="3341" y="6800"/>
                </a:cubicBezTo>
                <a:lnTo>
                  <a:pt x="6917" y="6800"/>
                </a:lnTo>
                <a:cubicBezTo>
                  <a:pt x="7073" y="6800"/>
                  <a:pt x="7177" y="6637"/>
                  <a:pt x="7110" y="6495"/>
                </a:cubicBezTo>
                <a:lnTo>
                  <a:pt x="5322" y="2721"/>
                </a:lnTo>
                <a:close/>
                <a:moveTo>
                  <a:pt x="5120" y="3413"/>
                </a:moveTo>
                <a:cubicBezTo>
                  <a:pt x="5237" y="3413"/>
                  <a:pt x="5333" y="3509"/>
                  <a:pt x="5333" y="3627"/>
                </a:cubicBezTo>
                <a:lnTo>
                  <a:pt x="5333" y="5547"/>
                </a:lnTo>
                <a:cubicBezTo>
                  <a:pt x="5333" y="5664"/>
                  <a:pt x="5237" y="5760"/>
                  <a:pt x="5120" y="5760"/>
                </a:cubicBezTo>
                <a:cubicBezTo>
                  <a:pt x="5002" y="5760"/>
                  <a:pt x="4906" y="5664"/>
                  <a:pt x="4906" y="5547"/>
                </a:cubicBezTo>
                <a:lnTo>
                  <a:pt x="4906" y="3627"/>
                </a:lnTo>
                <a:cubicBezTo>
                  <a:pt x="4906" y="3509"/>
                  <a:pt x="5002" y="3413"/>
                  <a:pt x="5120" y="3413"/>
                </a:cubicBezTo>
                <a:close/>
                <a:moveTo>
                  <a:pt x="5120" y="6400"/>
                </a:moveTo>
                <a:cubicBezTo>
                  <a:pt x="5002" y="6400"/>
                  <a:pt x="4906" y="6305"/>
                  <a:pt x="4906" y="6187"/>
                </a:cubicBezTo>
                <a:cubicBezTo>
                  <a:pt x="4906" y="6069"/>
                  <a:pt x="5002" y="5973"/>
                  <a:pt x="5120" y="5973"/>
                </a:cubicBezTo>
                <a:cubicBezTo>
                  <a:pt x="5237" y="5973"/>
                  <a:pt x="5333" y="6069"/>
                  <a:pt x="5333" y="6187"/>
                </a:cubicBezTo>
                <a:cubicBezTo>
                  <a:pt x="5333" y="6304"/>
                  <a:pt x="5237" y="6400"/>
                  <a:pt x="5120" y="640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confont-1026-797081"/>
          <p:cNvSpPr>
            <a:spLocks noChangeAspect="1"/>
          </p:cNvSpPr>
          <p:nvPr/>
        </p:nvSpPr>
        <p:spPr>
          <a:xfrm>
            <a:off x="7150100" y="3369310"/>
            <a:ext cx="626110" cy="625475"/>
          </a:xfrm>
          <a:custGeom>
            <a:avLst/>
            <a:gdLst>
              <a:gd name="connsiteX0" fmla="*/ 296322 w 607639"/>
              <a:gd name="connsiteY0" fmla="*/ 482826 h 606722"/>
              <a:gd name="connsiteX1" fmla="*/ 303976 w 607639"/>
              <a:gd name="connsiteY1" fmla="*/ 498120 h 606722"/>
              <a:gd name="connsiteX2" fmla="*/ 283862 w 607639"/>
              <a:gd name="connsiteY2" fmla="*/ 558583 h 606722"/>
              <a:gd name="connsiteX3" fmla="*/ 272381 w 607639"/>
              <a:gd name="connsiteY3" fmla="*/ 566852 h 606722"/>
              <a:gd name="connsiteX4" fmla="*/ 268553 w 607639"/>
              <a:gd name="connsiteY4" fmla="*/ 566230 h 606722"/>
              <a:gd name="connsiteX5" fmla="*/ 260899 w 607639"/>
              <a:gd name="connsiteY5" fmla="*/ 550936 h 606722"/>
              <a:gd name="connsiteX6" fmla="*/ 281014 w 607639"/>
              <a:gd name="connsiteY6" fmla="*/ 490473 h 606722"/>
              <a:gd name="connsiteX7" fmla="*/ 296322 w 607639"/>
              <a:gd name="connsiteY7" fmla="*/ 482826 h 606722"/>
              <a:gd name="connsiteX8" fmla="*/ 311228 w 607639"/>
              <a:gd name="connsiteY8" fmla="*/ 438157 h 606722"/>
              <a:gd name="connsiteX9" fmla="*/ 318870 w 607639"/>
              <a:gd name="connsiteY9" fmla="*/ 453443 h 606722"/>
              <a:gd name="connsiteX10" fmla="*/ 317270 w 607639"/>
              <a:gd name="connsiteY10" fmla="*/ 458242 h 606722"/>
              <a:gd name="connsiteX11" fmla="*/ 305807 w 607639"/>
              <a:gd name="connsiteY11" fmla="*/ 466508 h 606722"/>
              <a:gd name="connsiteX12" fmla="*/ 301986 w 607639"/>
              <a:gd name="connsiteY12" fmla="*/ 465886 h 606722"/>
              <a:gd name="connsiteX13" fmla="*/ 294344 w 607639"/>
              <a:gd name="connsiteY13" fmla="*/ 450599 h 606722"/>
              <a:gd name="connsiteX14" fmla="*/ 295943 w 607639"/>
              <a:gd name="connsiteY14" fmla="*/ 445800 h 606722"/>
              <a:gd name="connsiteX15" fmla="*/ 311228 w 607639"/>
              <a:gd name="connsiteY15" fmla="*/ 438157 h 606722"/>
              <a:gd name="connsiteX16" fmla="*/ 309264 w 607639"/>
              <a:gd name="connsiteY16" fmla="*/ 365019 h 606722"/>
              <a:gd name="connsiteX17" fmla="*/ 237086 w 607639"/>
              <a:gd name="connsiteY17" fmla="*/ 574466 h 606722"/>
              <a:gd name="connsiteX18" fmla="*/ 303746 w 607639"/>
              <a:gd name="connsiteY18" fmla="*/ 582552 h 606722"/>
              <a:gd name="connsiteX19" fmla="*/ 384467 w 607639"/>
              <a:gd name="connsiteY19" fmla="*/ 570645 h 606722"/>
              <a:gd name="connsiteX20" fmla="*/ 308819 w 607639"/>
              <a:gd name="connsiteY20" fmla="*/ 316768 h 606722"/>
              <a:gd name="connsiteX21" fmla="*/ 308908 w 607639"/>
              <a:gd name="connsiteY21" fmla="*/ 316768 h 606722"/>
              <a:gd name="connsiteX22" fmla="*/ 320300 w 607639"/>
              <a:gd name="connsiteY22" fmla="*/ 324676 h 606722"/>
              <a:gd name="connsiteX23" fmla="*/ 409831 w 607639"/>
              <a:gd name="connsiteY23" fmla="*/ 569667 h 606722"/>
              <a:gd name="connsiteX24" fmla="*/ 410988 w 607639"/>
              <a:gd name="connsiteY24" fmla="*/ 571800 h 606722"/>
              <a:gd name="connsiteX25" fmla="*/ 412056 w 607639"/>
              <a:gd name="connsiteY25" fmla="*/ 582108 h 606722"/>
              <a:gd name="connsiteX26" fmla="*/ 404669 w 607639"/>
              <a:gd name="connsiteY26" fmla="*/ 589483 h 606722"/>
              <a:gd name="connsiteX27" fmla="*/ 303746 w 607639"/>
              <a:gd name="connsiteY27" fmla="*/ 606722 h 606722"/>
              <a:gd name="connsiteX28" fmla="*/ 217952 w 607639"/>
              <a:gd name="connsiteY28" fmla="*/ 594371 h 606722"/>
              <a:gd name="connsiteX29" fmla="*/ 210654 w 607639"/>
              <a:gd name="connsiteY29" fmla="*/ 588328 h 606722"/>
              <a:gd name="connsiteX30" fmla="*/ 209942 w 607639"/>
              <a:gd name="connsiteY30" fmla="*/ 578820 h 606722"/>
              <a:gd name="connsiteX31" fmla="*/ 297427 w 607639"/>
              <a:gd name="connsiteY31" fmla="*/ 324943 h 606722"/>
              <a:gd name="connsiteX32" fmla="*/ 308819 w 607639"/>
              <a:gd name="connsiteY32" fmla="*/ 316768 h 606722"/>
              <a:gd name="connsiteX33" fmla="*/ 571947 w 607639"/>
              <a:gd name="connsiteY33" fmla="*/ 224246 h 606722"/>
              <a:gd name="connsiteX34" fmla="*/ 550852 w 607639"/>
              <a:gd name="connsiteY34" fmla="*/ 302098 h 606722"/>
              <a:gd name="connsiteX35" fmla="*/ 473681 w 607639"/>
              <a:gd name="connsiteY35" fmla="*/ 524991 h 606722"/>
              <a:gd name="connsiteX36" fmla="*/ 583429 w 607639"/>
              <a:gd name="connsiteY36" fmla="*/ 303342 h 606722"/>
              <a:gd name="connsiteX37" fmla="*/ 571947 w 607639"/>
              <a:gd name="connsiteY37" fmla="*/ 224246 h 606722"/>
              <a:gd name="connsiteX38" fmla="*/ 37120 w 607639"/>
              <a:gd name="connsiteY38" fmla="*/ 219437 h 606722"/>
              <a:gd name="connsiteX39" fmla="*/ 24213 w 607639"/>
              <a:gd name="connsiteY39" fmla="*/ 303329 h 606722"/>
              <a:gd name="connsiteX40" fmla="*/ 154090 w 607639"/>
              <a:gd name="connsiteY40" fmla="*/ 539187 h 606722"/>
              <a:gd name="connsiteX41" fmla="*/ 37833 w 607639"/>
              <a:gd name="connsiteY41" fmla="*/ 172780 h 606722"/>
              <a:gd name="connsiteX42" fmla="*/ 48782 w 607639"/>
              <a:gd name="connsiteY42" fmla="*/ 180690 h 606722"/>
              <a:gd name="connsiteX43" fmla="*/ 187917 w 607639"/>
              <a:gd name="connsiteY43" fmla="*/ 561315 h 606722"/>
              <a:gd name="connsiteX44" fmla="*/ 184624 w 607639"/>
              <a:gd name="connsiteY44" fmla="*/ 574468 h 606722"/>
              <a:gd name="connsiteX45" fmla="*/ 176523 w 607639"/>
              <a:gd name="connsiteY45" fmla="*/ 577578 h 606722"/>
              <a:gd name="connsiteX46" fmla="*/ 171271 w 607639"/>
              <a:gd name="connsiteY46" fmla="*/ 576334 h 606722"/>
              <a:gd name="connsiteX47" fmla="*/ 47625 w 607639"/>
              <a:gd name="connsiteY47" fmla="*/ 466403 h 606722"/>
              <a:gd name="connsiteX48" fmla="*/ 0 w 607639"/>
              <a:gd name="connsiteY48" fmla="*/ 303329 h 606722"/>
              <a:gd name="connsiteX49" fmla="*/ 26349 w 607639"/>
              <a:gd name="connsiteY49" fmla="*/ 179890 h 606722"/>
              <a:gd name="connsiteX50" fmla="*/ 37833 w 607639"/>
              <a:gd name="connsiteY50" fmla="*/ 172780 h 606722"/>
              <a:gd name="connsiteX51" fmla="*/ 556014 w 607639"/>
              <a:gd name="connsiteY51" fmla="*/ 152170 h 606722"/>
              <a:gd name="connsiteX52" fmla="*/ 570345 w 607639"/>
              <a:gd name="connsiteY52" fmla="*/ 157858 h 606722"/>
              <a:gd name="connsiteX53" fmla="*/ 607639 w 607639"/>
              <a:gd name="connsiteY53" fmla="*/ 303342 h 606722"/>
              <a:gd name="connsiteX54" fmla="*/ 565894 w 607639"/>
              <a:gd name="connsiteY54" fmla="*/ 456736 h 606722"/>
              <a:gd name="connsiteX55" fmla="*/ 456502 w 607639"/>
              <a:gd name="connsiteY55" fmla="*/ 565517 h 606722"/>
              <a:gd name="connsiteX56" fmla="*/ 450450 w 607639"/>
              <a:gd name="connsiteY56" fmla="*/ 567205 h 606722"/>
              <a:gd name="connsiteX57" fmla="*/ 442795 w 607639"/>
              <a:gd name="connsiteY57" fmla="*/ 564450 h 606722"/>
              <a:gd name="connsiteX58" fmla="*/ 438967 w 607639"/>
              <a:gd name="connsiteY58" fmla="*/ 551119 h 606722"/>
              <a:gd name="connsiteX59" fmla="*/ 528065 w 607639"/>
              <a:gd name="connsiteY59" fmla="*/ 293922 h 606722"/>
              <a:gd name="connsiteX60" fmla="*/ 528332 w 607639"/>
              <a:gd name="connsiteY60" fmla="*/ 293389 h 606722"/>
              <a:gd name="connsiteX61" fmla="*/ 549605 w 607639"/>
              <a:gd name="connsiteY61" fmla="*/ 193585 h 606722"/>
              <a:gd name="connsiteX62" fmla="*/ 547736 w 607639"/>
              <a:gd name="connsiteY62" fmla="*/ 165234 h 606722"/>
              <a:gd name="connsiteX63" fmla="*/ 556014 w 607639"/>
              <a:gd name="connsiteY63" fmla="*/ 152170 h 606722"/>
              <a:gd name="connsiteX64" fmla="*/ 303781 w 607639"/>
              <a:gd name="connsiteY64" fmla="*/ 24173 h 606722"/>
              <a:gd name="connsiteX65" fmla="*/ 83397 w 607639"/>
              <a:gd name="connsiteY65" fmla="*/ 131619 h 606722"/>
              <a:gd name="connsiteX66" fmla="*/ 155671 w 607639"/>
              <a:gd name="connsiteY66" fmla="*/ 127975 h 606722"/>
              <a:gd name="connsiteX67" fmla="*/ 155938 w 607639"/>
              <a:gd name="connsiteY67" fmla="*/ 127975 h 606722"/>
              <a:gd name="connsiteX68" fmla="*/ 181306 w 607639"/>
              <a:gd name="connsiteY68" fmla="*/ 154015 h 606722"/>
              <a:gd name="connsiteX69" fmla="*/ 159855 w 607639"/>
              <a:gd name="connsiteY69" fmla="*/ 186009 h 606722"/>
              <a:gd name="connsiteX70" fmla="*/ 141608 w 607639"/>
              <a:gd name="connsiteY70" fmla="*/ 187786 h 606722"/>
              <a:gd name="connsiteX71" fmla="*/ 220558 w 607639"/>
              <a:gd name="connsiteY71" fmla="*/ 422585 h 606722"/>
              <a:gd name="connsiteX72" fmla="*/ 271649 w 607639"/>
              <a:gd name="connsiteY72" fmla="*/ 269726 h 606722"/>
              <a:gd name="connsiteX73" fmla="*/ 241119 w 607639"/>
              <a:gd name="connsiteY73" fmla="*/ 188319 h 606722"/>
              <a:gd name="connsiteX74" fmla="*/ 217977 w 607639"/>
              <a:gd name="connsiteY74" fmla="*/ 186097 h 606722"/>
              <a:gd name="connsiteX75" fmla="*/ 196170 w 607639"/>
              <a:gd name="connsiteY75" fmla="*/ 155437 h 606722"/>
              <a:gd name="connsiteX76" fmla="*/ 221715 w 607639"/>
              <a:gd name="connsiteY76" fmla="*/ 127975 h 606722"/>
              <a:gd name="connsiteX77" fmla="*/ 221893 w 607639"/>
              <a:gd name="connsiteY77" fmla="*/ 127975 h 606722"/>
              <a:gd name="connsiteX78" fmla="*/ 297817 w 607639"/>
              <a:gd name="connsiteY78" fmla="*/ 131619 h 606722"/>
              <a:gd name="connsiteX79" fmla="*/ 374631 w 607639"/>
              <a:gd name="connsiteY79" fmla="*/ 127975 h 606722"/>
              <a:gd name="connsiteX80" fmla="*/ 374809 w 607639"/>
              <a:gd name="connsiteY80" fmla="*/ 127975 h 606722"/>
              <a:gd name="connsiteX81" fmla="*/ 400265 w 607639"/>
              <a:gd name="connsiteY81" fmla="*/ 154015 h 606722"/>
              <a:gd name="connsiteX82" fmla="*/ 378814 w 607639"/>
              <a:gd name="connsiteY82" fmla="*/ 186009 h 606722"/>
              <a:gd name="connsiteX83" fmla="*/ 360568 w 607639"/>
              <a:gd name="connsiteY83" fmla="*/ 187786 h 606722"/>
              <a:gd name="connsiteX84" fmla="*/ 443256 w 607639"/>
              <a:gd name="connsiteY84" fmla="*/ 429695 h 606722"/>
              <a:gd name="connsiteX85" fmla="*/ 463906 w 607639"/>
              <a:gd name="connsiteY85" fmla="*/ 371751 h 606722"/>
              <a:gd name="connsiteX86" fmla="*/ 463995 w 607639"/>
              <a:gd name="connsiteY86" fmla="*/ 371395 h 606722"/>
              <a:gd name="connsiteX87" fmla="*/ 485357 w 607639"/>
              <a:gd name="connsiteY87" fmla="*/ 281635 h 606722"/>
              <a:gd name="connsiteX88" fmla="*/ 466309 w 607639"/>
              <a:gd name="connsiteY88" fmla="*/ 214448 h 606722"/>
              <a:gd name="connsiteX89" fmla="*/ 462927 w 607639"/>
              <a:gd name="connsiteY89" fmla="*/ 209115 h 606722"/>
              <a:gd name="connsiteX90" fmla="*/ 435957 w 607639"/>
              <a:gd name="connsiteY90" fmla="*/ 139973 h 606722"/>
              <a:gd name="connsiteX91" fmla="*/ 473252 w 607639"/>
              <a:gd name="connsiteY91" fmla="*/ 81229 h 606722"/>
              <a:gd name="connsiteX92" fmla="*/ 303781 w 607639"/>
              <a:gd name="connsiteY92" fmla="*/ 24173 h 606722"/>
              <a:gd name="connsiteX93" fmla="*/ 303781 w 607639"/>
              <a:gd name="connsiteY93" fmla="*/ 0 h 606722"/>
              <a:gd name="connsiteX94" fmla="*/ 508944 w 607639"/>
              <a:gd name="connsiteY94" fmla="*/ 79629 h 606722"/>
              <a:gd name="connsiteX95" fmla="*/ 511970 w 607639"/>
              <a:gd name="connsiteY95" fmla="*/ 93315 h 606722"/>
              <a:gd name="connsiteX96" fmla="*/ 500043 w 607639"/>
              <a:gd name="connsiteY96" fmla="*/ 100603 h 606722"/>
              <a:gd name="connsiteX97" fmla="*/ 498619 w 607639"/>
              <a:gd name="connsiteY97" fmla="*/ 100514 h 606722"/>
              <a:gd name="connsiteX98" fmla="*/ 497017 w 607639"/>
              <a:gd name="connsiteY98" fmla="*/ 100425 h 606722"/>
              <a:gd name="connsiteX99" fmla="*/ 460168 w 607639"/>
              <a:gd name="connsiteY99" fmla="*/ 139973 h 606722"/>
              <a:gd name="connsiteX100" fmla="*/ 483488 w 607639"/>
              <a:gd name="connsiteY100" fmla="*/ 196407 h 606722"/>
              <a:gd name="connsiteX101" fmla="*/ 486959 w 607639"/>
              <a:gd name="connsiteY101" fmla="*/ 202006 h 606722"/>
              <a:gd name="connsiteX102" fmla="*/ 487226 w 607639"/>
              <a:gd name="connsiteY102" fmla="*/ 202361 h 606722"/>
              <a:gd name="connsiteX103" fmla="*/ 509567 w 607639"/>
              <a:gd name="connsiteY103" fmla="*/ 281635 h 606722"/>
              <a:gd name="connsiteX104" fmla="*/ 486603 w 607639"/>
              <a:gd name="connsiteY104" fmla="*/ 379927 h 606722"/>
              <a:gd name="connsiteX105" fmla="*/ 454382 w 607639"/>
              <a:gd name="connsiteY105" fmla="*/ 470576 h 606722"/>
              <a:gd name="connsiteX106" fmla="*/ 442989 w 607639"/>
              <a:gd name="connsiteY106" fmla="*/ 478575 h 606722"/>
              <a:gd name="connsiteX107" fmla="*/ 442900 w 607639"/>
              <a:gd name="connsiteY107" fmla="*/ 478575 h 606722"/>
              <a:gd name="connsiteX108" fmla="*/ 431596 w 607639"/>
              <a:gd name="connsiteY108" fmla="*/ 470399 h 606722"/>
              <a:gd name="connsiteX109" fmla="*/ 332530 w 607639"/>
              <a:gd name="connsiteY109" fmla="*/ 180676 h 606722"/>
              <a:gd name="connsiteX110" fmla="*/ 334043 w 607639"/>
              <a:gd name="connsiteY110" fmla="*/ 170012 h 606722"/>
              <a:gd name="connsiteX111" fmla="*/ 343389 w 607639"/>
              <a:gd name="connsiteY111" fmla="*/ 164768 h 606722"/>
              <a:gd name="connsiteX112" fmla="*/ 375343 w 607639"/>
              <a:gd name="connsiteY112" fmla="*/ 162102 h 606722"/>
              <a:gd name="connsiteX113" fmla="*/ 375165 w 607639"/>
              <a:gd name="connsiteY113" fmla="*/ 152148 h 606722"/>
              <a:gd name="connsiteX114" fmla="*/ 297817 w 607639"/>
              <a:gd name="connsiteY114" fmla="*/ 155792 h 606722"/>
              <a:gd name="connsiteX115" fmla="*/ 221448 w 607639"/>
              <a:gd name="connsiteY115" fmla="*/ 152148 h 606722"/>
              <a:gd name="connsiteX116" fmla="*/ 221003 w 607639"/>
              <a:gd name="connsiteY116" fmla="*/ 162102 h 606722"/>
              <a:gd name="connsiteX117" fmla="*/ 250376 w 607639"/>
              <a:gd name="connsiteY117" fmla="*/ 164768 h 606722"/>
              <a:gd name="connsiteX118" fmla="*/ 261057 w 607639"/>
              <a:gd name="connsiteY118" fmla="*/ 172589 h 606722"/>
              <a:gd name="connsiteX119" fmla="*/ 295770 w 607639"/>
              <a:gd name="connsiteY119" fmla="*/ 265282 h 606722"/>
              <a:gd name="connsiteX120" fmla="*/ 295948 w 607639"/>
              <a:gd name="connsiteY120" fmla="*/ 273370 h 606722"/>
              <a:gd name="connsiteX121" fmla="*/ 232129 w 607639"/>
              <a:gd name="connsiteY121" fmla="*/ 464533 h 606722"/>
              <a:gd name="connsiteX122" fmla="*/ 220647 w 607639"/>
              <a:gd name="connsiteY122" fmla="*/ 472798 h 606722"/>
              <a:gd name="connsiteX123" fmla="*/ 209165 w 607639"/>
              <a:gd name="connsiteY123" fmla="*/ 464533 h 606722"/>
              <a:gd name="connsiteX124" fmla="*/ 113660 w 607639"/>
              <a:gd name="connsiteY124" fmla="*/ 180676 h 606722"/>
              <a:gd name="connsiteX125" fmla="*/ 115084 w 607639"/>
              <a:gd name="connsiteY125" fmla="*/ 170012 h 606722"/>
              <a:gd name="connsiteX126" fmla="*/ 124430 w 607639"/>
              <a:gd name="connsiteY126" fmla="*/ 164768 h 606722"/>
              <a:gd name="connsiteX127" fmla="*/ 156383 w 607639"/>
              <a:gd name="connsiteY127" fmla="*/ 162102 h 606722"/>
              <a:gd name="connsiteX128" fmla="*/ 156205 w 607639"/>
              <a:gd name="connsiteY128" fmla="*/ 152148 h 606722"/>
              <a:gd name="connsiteX129" fmla="*/ 78858 w 607639"/>
              <a:gd name="connsiteY129" fmla="*/ 155792 h 606722"/>
              <a:gd name="connsiteX130" fmla="*/ 59721 w 607639"/>
              <a:gd name="connsiteY130" fmla="*/ 155437 h 606722"/>
              <a:gd name="connsiteX131" fmla="*/ 49307 w 607639"/>
              <a:gd name="connsiteY131" fmla="*/ 148949 h 606722"/>
              <a:gd name="connsiteX132" fmla="*/ 50019 w 607639"/>
              <a:gd name="connsiteY132" fmla="*/ 136685 h 606722"/>
              <a:gd name="connsiteX133" fmla="*/ 303781 w 607639"/>
              <a:gd name="connsiteY133"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Lst>
            <a:rect l="l" t="t" r="r" b="b"/>
            <a:pathLst>
              <a:path w="607639" h="606722">
                <a:moveTo>
                  <a:pt x="296322" y="482826"/>
                </a:moveTo>
                <a:cubicBezTo>
                  <a:pt x="302730" y="484960"/>
                  <a:pt x="306112" y="491807"/>
                  <a:pt x="303976" y="498120"/>
                </a:cubicBezTo>
                <a:lnTo>
                  <a:pt x="283862" y="558583"/>
                </a:lnTo>
                <a:cubicBezTo>
                  <a:pt x="282171" y="563651"/>
                  <a:pt x="277454" y="566852"/>
                  <a:pt x="272381" y="566852"/>
                </a:cubicBezTo>
                <a:cubicBezTo>
                  <a:pt x="271135" y="566852"/>
                  <a:pt x="269799" y="566674"/>
                  <a:pt x="268553" y="566230"/>
                </a:cubicBezTo>
                <a:cubicBezTo>
                  <a:pt x="262234" y="564096"/>
                  <a:pt x="258763" y="557249"/>
                  <a:pt x="260899" y="550936"/>
                </a:cubicBezTo>
                <a:lnTo>
                  <a:pt x="281014" y="490473"/>
                </a:lnTo>
                <a:cubicBezTo>
                  <a:pt x="283150" y="484160"/>
                  <a:pt x="290003" y="480692"/>
                  <a:pt x="296322" y="482826"/>
                </a:cubicBezTo>
                <a:close/>
                <a:moveTo>
                  <a:pt x="311228" y="438157"/>
                </a:moveTo>
                <a:cubicBezTo>
                  <a:pt x="317537" y="440290"/>
                  <a:pt x="321002" y="447133"/>
                  <a:pt x="318870" y="453443"/>
                </a:cubicBezTo>
                <a:lnTo>
                  <a:pt x="317270" y="458242"/>
                </a:lnTo>
                <a:cubicBezTo>
                  <a:pt x="315582" y="463308"/>
                  <a:pt x="310872" y="466508"/>
                  <a:pt x="305807" y="466508"/>
                </a:cubicBezTo>
                <a:cubicBezTo>
                  <a:pt x="304563" y="466508"/>
                  <a:pt x="303230" y="466330"/>
                  <a:pt x="301986" y="465886"/>
                </a:cubicBezTo>
                <a:cubicBezTo>
                  <a:pt x="295677" y="463753"/>
                  <a:pt x="292211" y="456909"/>
                  <a:pt x="294344" y="450599"/>
                </a:cubicBezTo>
                <a:lnTo>
                  <a:pt x="295943" y="445800"/>
                </a:lnTo>
                <a:cubicBezTo>
                  <a:pt x="298076" y="439490"/>
                  <a:pt x="304918" y="436024"/>
                  <a:pt x="311228" y="438157"/>
                </a:cubicBezTo>
                <a:close/>
                <a:moveTo>
                  <a:pt x="309264" y="365019"/>
                </a:moveTo>
                <a:lnTo>
                  <a:pt x="237086" y="574466"/>
                </a:lnTo>
                <a:cubicBezTo>
                  <a:pt x="258891" y="579797"/>
                  <a:pt x="281318" y="582552"/>
                  <a:pt x="303746" y="582552"/>
                </a:cubicBezTo>
                <a:cubicBezTo>
                  <a:pt x="331246" y="582552"/>
                  <a:pt x="358302" y="578553"/>
                  <a:pt x="384467" y="570645"/>
                </a:cubicBezTo>
                <a:close/>
                <a:moveTo>
                  <a:pt x="308819" y="316768"/>
                </a:moveTo>
                <a:lnTo>
                  <a:pt x="308908" y="316768"/>
                </a:lnTo>
                <a:cubicBezTo>
                  <a:pt x="313981" y="316768"/>
                  <a:pt x="318520" y="319967"/>
                  <a:pt x="320300" y="324676"/>
                </a:cubicBezTo>
                <a:lnTo>
                  <a:pt x="409831" y="569667"/>
                </a:lnTo>
                <a:cubicBezTo>
                  <a:pt x="410098" y="570289"/>
                  <a:pt x="410454" y="570911"/>
                  <a:pt x="410988" y="571800"/>
                </a:cubicBezTo>
                <a:cubicBezTo>
                  <a:pt x="412857" y="574910"/>
                  <a:pt x="413302" y="578731"/>
                  <a:pt x="412056" y="582108"/>
                </a:cubicBezTo>
                <a:cubicBezTo>
                  <a:pt x="410810" y="585573"/>
                  <a:pt x="408140" y="588239"/>
                  <a:pt x="404669" y="589483"/>
                </a:cubicBezTo>
                <a:cubicBezTo>
                  <a:pt x="372185" y="600946"/>
                  <a:pt x="338277" y="606722"/>
                  <a:pt x="303746" y="606722"/>
                </a:cubicBezTo>
                <a:cubicBezTo>
                  <a:pt x="274733" y="606722"/>
                  <a:pt x="245897" y="602546"/>
                  <a:pt x="217952" y="594371"/>
                </a:cubicBezTo>
                <a:cubicBezTo>
                  <a:pt x="214837" y="593393"/>
                  <a:pt x="212167" y="591260"/>
                  <a:pt x="210654" y="588328"/>
                </a:cubicBezTo>
                <a:cubicBezTo>
                  <a:pt x="209141" y="585396"/>
                  <a:pt x="208874" y="581930"/>
                  <a:pt x="209942" y="578820"/>
                </a:cubicBezTo>
                <a:lnTo>
                  <a:pt x="297427" y="324943"/>
                </a:lnTo>
                <a:cubicBezTo>
                  <a:pt x="299118" y="320056"/>
                  <a:pt x="303657" y="316768"/>
                  <a:pt x="308819" y="316768"/>
                </a:cubicBezTo>
                <a:close/>
                <a:moveTo>
                  <a:pt x="571947" y="224246"/>
                </a:moveTo>
                <a:cubicBezTo>
                  <a:pt x="568831" y="249041"/>
                  <a:pt x="561978" y="274459"/>
                  <a:pt x="550852" y="302098"/>
                </a:cubicBezTo>
                <a:lnTo>
                  <a:pt x="473681" y="524991"/>
                </a:lnTo>
                <a:cubicBezTo>
                  <a:pt x="542129" y="472556"/>
                  <a:pt x="583429" y="390437"/>
                  <a:pt x="583429" y="303342"/>
                </a:cubicBezTo>
                <a:cubicBezTo>
                  <a:pt x="583429" y="276503"/>
                  <a:pt x="579512" y="249841"/>
                  <a:pt x="571947" y="224246"/>
                </a:cubicBezTo>
                <a:close/>
                <a:moveTo>
                  <a:pt x="37120" y="219437"/>
                </a:moveTo>
                <a:cubicBezTo>
                  <a:pt x="28575" y="246453"/>
                  <a:pt x="24213" y="274624"/>
                  <a:pt x="24213" y="303329"/>
                </a:cubicBezTo>
                <a:cubicBezTo>
                  <a:pt x="24213" y="400462"/>
                  <a:pt x="73262" y="488265"/>
                  <a:pt x="154090" y="539187"/>
                </a:cubicBezTo>
                <a:close/>
                <a:moveTo>
                  <a:pt x="37833" y="172780"/>
                </a:moveTo>
                <a:cubicBezTo>
                  <a:pt x="42729" y="172958"/>
                  <a:pt x="47090" y="176069"/>
                  <a:pt x="48782" y="180690"/>
                </a:cubicBezTo>
                <a:lnTo>
                  <a:pt x="187917" y="561315"/>
                </a:lnTo>
                <a:cubicBezTo>
                  <a:pt x="189609" y="565936"/>
                  <a:pt x="188363" y="571091"/>
                  <a:pt x="184624" y="574468"/>
                </a:cubicBezTo>
                <a:cubicBezTo>
                  <a:pt x="182398" y="576512"/>
                  <a:pt x="179461" y="577578"/>
                  <a:pt x="176523" y="577578"/>
                </a:cubicBezTo>
                <a:cubicBezTo>
                  <a:pt x="174743" y="577578"/>
                  <a:pt x="172962" y="577134"/>
                  <a:pt x="171271" y="576334"/>
                </a:cubicBezTo>
                <a:cubicBezTo>
                  <a:pt x="120709" y="551806"/>
                  <a:pt x="77980" y="513770"/>
                  <a:pt x="47625" y="466403"/>
                </a:cubicBezTo>
                <a:cubicBezTo>
                  <a:pt x="16468" y="417792"/>
                  <a:pt x="0" y="361360"/>
                  <a:pt x="0" y="303329"/>
                </a:cubicBezTo>
                <a:cubicBezTo>
                  <a:pt x="0" y="260494"/>
                  <a:pt x="8902" y="218992"/>
                  <a:pt x="26349" y="179890"/>
                </a:cubicBezTo>
                <a:cubicBezTo>
                  <a:pt x="28308" y="175447"/>
                  <a:pt x="32848" y="172603"/>
                  <a:pt x="37833" y="172780"/>
                </a:cubicBezTo>
                <a:close/>
                <a:moveTo>
                  <a:pt x="556014" y="152170"/>
                </a:moveTo>
                <a:cubicBezTo>
                  <a:pt x="561533" y="150304"/>
                  <a:pt x="567585" y="152703"/>
                  <a:pt x="570345" y="157858"/>
                </a:cubicBezTo>
                <a:cubicBezTo>
                  <a:pt x="594733" y="202205"/>
                  <a:pt x="607639" y="252507"/>
                  <a:pt x="607639" y="303342"/>
                </a:cubicBezTo>
                <a:cubicBezTo>
                  <a:pt x="607639" y="357377"/>
                  <a:pt x="593220" y="410434"/>
                  <a:pt x="565894" y="456736"/>
                </a:cubicBezTo>
                <a:cubicBezTo>
                  <a:pt x="539458" y="501617"/>
                  <a:pt x="501630" y="539299"/>
                  <a:pt x="456502" y="565517"/>
                </a:cubicBezTo>
                <a:cubicBezTo>
                  <a:pt x="454633" y="566672"/>
                  <a:pt x="452586" y="567205"/>
                  <a:pt x="450450" y="567205"/>
                </a:cubicBezTo>
                <a:cubicBezTo>
                  <a:pt x="447690" y="567205"/>
                  <a:pt x="445020" y="566228"/>
                  <a:pt x="442795" y="564450"/>
                </a:cubicBezTo>
                <a:cubicBezTo>
                  <a:pt x="438878" y="561251"/>
                  <a:pt x="437365" y="555918"/>
                  <a:pt x="438967" y="551119"/>
                </a:cubicBezTo>
                <a:lnTo>
                  <a:pt x="528065" y="293922"/>
                </a:lnTo>
                <a:cubicBezTo>
                  <a:pt x="528154" y="293744"/>
                  <a:pt x="528243" y="293566"/>
                  <a:pt x="528332" y="293389"/>
                </a:cubicBezTo>
                <a:cubicBezTo>
                  <a:pt x="542841" y="257129"/>
                  <a:pt x="549605" y="225401"/>
                  <a:pt x="549605" y="193585"/>
                </a:cubicBezTo>
                <a:cubicBezTo>
                  <a:pt x="549605" y="183898"/>
                  <a:pt x="548982" y="174388"/>
                  <a:pt x="547736" y="165234"/>
                </a:cubicBezTo>
                <a:cubicBezTo>
                  <a:pt x="547024" y="159458"/>
                  <a:pt x="550407" y="153948"/>
                  <a:pt x="556014" y="152170"/>
                </a:cubicBezTo>
                <a:close/>
                <a:moveTo>
                  <a:pt x="303781" y="24173"/>
                </a:moveTo>
                <a:cubicBezTo>
                  <a:pt x="217087" y="24173"/>
                  <a:pt x="136268" y="63899"/>
                  <a:pt x="83397" y="131619"/>
                </a:cubicBezTo>
                <a:cubicBezTo>
                  <a:pt x="113037" y="131264"/>
                  <a:pt x="155226" y="127975"/>
                  <a:pt x="155671" y="127975"/>
                </a:cubicBezTo>
                <a:cubicBezTo>
                  <a:pt x="155760" y="127975"/>
                  <a:pt x="155849" y="127975"/>
                  <a:pt x="155938" y="127975"/>
                </a:cubicBezTo>
                <a:cubicBezTo>
                  <a:pt x="169378" y="127175"/>
                  <a:pt x="179881" y="137840"/>
                  <a:pt x="181306" y="154015"/>
                </a:cubicBezTo>
                <a:cubicBezTo>
                  <a:pt x="182819" y="170900"/>
                  <a:pt x="173829" y="184409"/>
                  <a:pt x="159855" y="186009"/>
                </a:cubicBezTo>
                <a:cubicBezTo>
                  <a:pt x="159410" y="186097"/>
                  <a:pt x="151933" y="186986"/>
                  <a:pt x="141608" y="187786"/>
                </a:cubicBezTo>
                <a:lnTo>
                  <a:pt x="220558" y="422585"/>
                </a:lnTo>
                <a:lnTo>
                  <a:pt x="271649" y="269726"/>
                </a:lnTo>
                <a:lnTo>
                  <a:pt x="241119" y="188319"/>
                </a:lnTo>
                <a:cubicBezTo>
                  <a:pt x="229548" y="187431"/>
                  <a:pt x="219846" y="186275"/>
                  <a:pt x="217977" y="186097"/>
                </a:cubicBezTo>
                <a:cubicBezTo>
                  <a:pt x="204359" y="185031"/>
                  <a:pt x="195191" y="172233"/>
                  <a:pt x="196170" y="155437"/>
                </a:cubicBezTo>
                <a:cubicBezTo>
                  <a:pt x="197149" y="138729"/>
                  <a:pt x="207919" y="127087"/>
                  <a:pt x="221715" y="127975"/>
                </a:cubicBezTo>
                <a:cubicBezTo>
                  <a:pt x="221715" y="127975"/>
                  <a:pt x="221804" y="127975"/>
                  <a:pt x="221893" y="127975"/>
                </a:cubicBezTo>
                <a:cubicBezTo>
                  <a:pt x="222338" y="127975"/>
                  <a:pt x="269958" y="131619"/>
                  <a:pt x="297817" y="131619"/>
                </a:cubicBezTo>
                <a:cubicBezTo>
                  <a:pt x="327457" y="131619"/>
                  <a:pt x="374097" y="127975"/>
                  <a:pt x="374631" y="127975"/>
                </a:cubicBezTo>
                <a:cubicBezTo>
                  <a:pt x="374631" y="127975"/>
                  <a:pt x="374720" y="127975"/>
                  <a:pt x="374809" y="127975"/>
                </a:cubicBezTo>
                <a:cubicBezTo>
                  <a:pt x="388338" y="127175"/>
                  <a:pt x="398841" y="137840"/>
                  <a:pt x="400265" y="154015"/>
                </a:cubicBezTo>
                <a:cubicBezTo>
                  <a:pt x="401778" y="170900"/>
                  <a:pt x="392700" y="184409"/>
                  <a:pt x="378814" y="186009"/>
                </a:cubicBezTo>
                <a:cubicBezTo>
                  <a:pt x="378369" y="186097"/>
                  <a:pt x="370893" y="186986"/>
                  <a:pt x="360568" y="187786"/>
                </a:cubicBezTo>
                <a:lnTo>
                  <a:pt x="443256" y="429695"/>
                </a:lnTo>
                <a:lnTo>
                  <a:pt x="463906" y="371751"/>
                </a:lnTo>
                <a:cubicBezTo>
                  <a:pt x="463906" y="371573"/>
                  <a:pt x="463995" y="371484"/>
                  <a:pt x="463995" y="371395"/>
                </a:cubicBezTo>
                <a:cubicBezTo>
                  <a:pt x="478147" y="335047"/>
                  <a:pt x="485357" y="304830"/>
                  <a:pt x="485357" y="281635"/>
                </a:cubicBezTo>
                <a:cubicBezTo>
                  <a:pt x="485357" y="247952"/>
                  <a:pt x="476100" y="231689"/>
                  <a:pt x="466309" y="214448"/>
                </a:cubicBezTo>
                <a:cubicBezTo>
                  <a:pt x="465152" y="212670"/>
                  <a:pt x="463995" y="210893"/>
                  <a:pt x="462927" y="209115"/>
                </a:cubicBezTo>
                <a:cubicBezTo>
                  <a:pt x="449042" y="186720"/>
                  <a:pt x="435957" y="165568"/>
                  <a:pt x="435957" y="139973"/>
                </a:cubicBezTo>
                <a:cubicBezTo>
                  <a:pt x="435957" y="113667"/>
                  <a:pt x="451356" y="91005"/>
                  <a:pt x="473252" y="81229"/>
                </a:cubicBezTo>
                <a:cubicBezTo>
                  <a:pt x="424742" y="44258"/>
                  <a:pt x="365463" y="24173"/>
                  <a:pt x="303781" y="24173"/>
                </a:cubicBezTo>
                <a:close/>
                <a:moveTo>
                  <a:pt x="303781" y="0"/>
                </a:moveTo>
                <a:cubicBezTo>
                  <a:pt x="379971" y="0"/>
                  <a:pt x="452869" y="28261"/>
                  <a:pt x="508944" y="79629"/>
                </a:cubicBezTo>
                <a:cubicBezTo>
                  <a:pt x="512771" y="83095"/>
                  <a:pt x="513928" y="88605"/>
                  <a:pt x="511970" y="93315"/>
                </a:cubicBezTo>
                <a:cubicBezTo>
                  <a:pt x="509923" y="98025"/>
                  <a:pt x="505116" y="100958"/>
                  <a:pt x="500043" y="100603"/>
                </a:cubicBezTo>
                <a:cubicBezTo>
                  <a:pt x="499509" y="100603"/>
                  <a:pt x="499064" y="100514"/>
                  <a:pt x="498619" y="100514"/>
                </a:cubicBezTo>
                <a:cubicBezTo>
                  <a:pt x="497996" y="100425"/>
                  <a:pt x="497373" y="100425"/>
                  <a:pt x="497017" y="100425"/>
                </a:cubicBezTo>
                <a:cubicBezTo>
                  <a:pt x="474231" y="100425"/>
                  <a:pt x="460168" y="120954"/>
                  <a:pt x="460168" y="139973"/>
                </a:cubicBezTo>
                <a:cubicBezTo>
                  <a:pt x="460168" y="158725"/>
                  <a:pt x="470937" y="176144"/>
                  <a:pt x="483488" y="196407"/>
                </a:cubicBezTo>
                <a:cubicBezTo>
                  <a:pt x="484645" y="198273"/>
                  <a:pt x="485802" y="200139"/>
                  <a:pt x="486959" y="202006"/>
                </a:cubicBezTo>
                <a:cubicBezTo>
                  <a:pt x="487048" y="202094"/>
                  <a:pt x="487137" y="202183"/>
                  <a:pt x="487226" y="202361"/>
                </a:cubicBezTo>
                <a:cubicBezTo>
                  <a:pt x="497729" y="220669"/>
                  <a:pt x="509567" y="241465"/>
                  <a:pt x="509567" y="281635"/>
                </a:cubicBezTo>
                <a:cubicBezTo>
                  <a:pt x="509567" y="308207"/>
                  <a:pt x="502090" y="340379"/>
                  <a:pt x="486603" y="379927"/>
                </a:cubicBezTo>
                <a:lnTo>
                  <a:pt x="454382" y="470576"/>
                </a:lnTo>
                <a:cubicBezTo>
                  <a:pt x="452691" y="475375"/>
                  <a:pt x="448151" y="478575"/>
                  <a:pt x="442989" y="478575"/>
                </a:cubicBezTo>
                <a:lnTo>
                  <a:pt x="442900" y="478575"/>
                </a:lnTo>
                <a:cubicBezTo>
                  <a:pt x="437827" y="478575"/>
                  <a:pt x="433198" y="475287"/>
                  <a:pt x="431596" y="470399"/>
                </a:cubicBezTo>
                <a:lnTo>
                  <a:pt x="332530" y="180676"/>
                </a:lnTo>
                <a:cubicBezTo>
                  <a:pt x="331373" y="177121"/>
                  <a:pt x="331907" y="173122"/>
                  <a:pt x="334043" y="170012"/>
                </a:cubicBezTo>
                <a:cubicBezTo>
                  <a:pt x="336091" y="166901"/>
                  <a:pt x="339651" y="164946"/>
                  <a:pt x="343389" y="164768"/>
                </a:cubicBezTo>
                <a:cubicBezTo>
                  <a:pt x="358343" y="163968"/>
                  <a:pt x="372139" y="162458"/>
                  <a:pt x="375343" y="162102"/>
                </a:cubicBezTo>
                <a:cubicBezTo>
                  <a:pt x="376589" y="160058"/>
                  <a:pt x="376411" y="154459"/>
                  <a:pt x="375165" y="152148"/>
                </a:cubicBezTo>
                <a:cubicBezTo>
                  <a:pt x="367065" y="152770"/>
                  <a:pt x="325944" y="155792"/>
                  <a:pt x="297817" y="155792"/>
                </a:cubicBezTo>
                <a:cubicBezTo>
                  <a:pt x="271382" y="155792"/>
                  <a:pt x="229726" y="152770"/>
                  <a:pt x="221448" y="152148"/>
                </a:cubicBezTo>
                <a:cubicBezTo>
                  <a:pt x="220113" y="154459"/>
                  <a:pt x="219935" y="159791"/>
                  <a:pt x="221003" y="162102"/>
                </a:cubicBezTo>
                <a:cubicBezTo>
                  <a:pt x="223406" y="162369"/>
                  <a:pt x="236668" y="163968"/>
                  <a:pt x="250376" y="164768"/>
                </a:cubicBezTo>
                <a:cubicBezTo>
                  <a:pt x="255182" y="165035"/>
                  <a:pt x="259366" y="168056"/>
                  <a:pt x="261057" y="172589"/>
                </a:cubicBezTo>
                <a:lnTo>
                  <a:pt x="295770" y="265282"/>
                </a:lnTo>
                <a:cubicBezTo>
                  <a:pt x="296749" y="267860"/>
                  <a:pt x="296838" y="270703"/>
                  <a:pt x="295948" y="273370"/>
                </a:cubicBezTo>
                <a:lnTo>
                  <a:pt x="232129" y="464533"/>
                </a:lnTo>
                <a:cubicBezTo>
                  <a:pt x="230438" y="469421"/>
                  <a:pt x="225809" y="472709"/>
                  <a:pt x="220647" y="472798"/>
                </a:cubicBezTo>
                <a:cubicBezTo>
                  <a:pt x="215396" y="472798"/>
                  <a:pt x="210767" y="469421"/>
                  <a:pt x="209165" y="464533"/>
                </a:cubicBezTo>
                <a:lnTo>
                  <a:pt x="113660" y="180676"/>
                </a:lnTo>
                <a:cubicBezTo>
                  <a:pt x="112413" y="177033"/>
                  <a:pt x="112948" y="173122"/>
                  <a:pt x="115084" y="170012"/>
                </a:cubicBezTo>
                <a:cubicBezTo>
                  <a:pt x="117220" y="166901"/>
                  <a:pt x="120691" y="164946"/>
                  <a:pt x="124430" y="164768"/>
                </a:cubicBezTo>
                <a:cubicBezTo>
                  <a:pt x="139383" y="163968"/>
                  <a:pt x="153179" y="162458"/>
                  <a:pt x="156383" y="162102"/>
                </a:cubicBezTo>
                <a:cubicBezTo>
                  <a:pt x="157629" y="160058"/>
                  <a:pt x="157540" y="154459"/>
                  <a:pt x="156205" y="152148"/>
                </a:cubicBezTo>
                <a:cubicBezTo>
                  <a:pt x="148106" y="152770"/>
                  <a:pt x="106984" y="155792"/>
                  <a:pt x="78858" y="155792"/>
                </a:cubicBezTo>
                <a:cubicBezTo>
                  <a:pt x="73606" y="155792"/>
                  <a:pt x="67108" y="155703"/>
                  <a:pt x="59721" y="155437"/>
                </a:cubicBezTo>
                <a:cubicBezTo>
                  <a:pt x="55270" y="155259"/>
                  <a:pt x="51354" y="152770"/>
                  <a:pt x="49307" y="148949"/>
                </a:cubicBezTo>
                <a:cubicBezTo>
                  <a:pt x="47349" y="145039"/>
                  <a:pt x="47527" y="140328"/>
                  <a:pt x="50019" y="136685"/>
                </a:cubicBezTo>
                <a:cubicBezTo>
                  <a:pt x="106450" y="51101"/>
                  <a:pt x="201332" y="0"/>
                  <a:pt x="30378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domain-registration_48708"/>
          <p:cNvSpPr>
            <a:spLocks noChangeAspect="1"/>
          </p:cNvSpPr>
          <p:nvPr/>
        </p:nvSpPr>
        <p:spPr>
          <a:xfrm>
            <a:off x="7150803" y="2192700"/>
            <a:ext cx="567510" cy="609685"/>
          </a:xfrm>
          <a:custGeom>
            <a:avLst/>
            <a:gdLst>
              <a:gd name="connsiteX0" fmla="*/ 382227 w 512765"/>
              <a:gd name="connsiteY0" fmla="*/ 454054 h 550871"/>
              <a:gd name="connsiteX1" fmla="*/ 365434 w 512765"/>
              <a:gd name="connsiteY1" fmla="*/ 482454 h 550871"/>
              <a:gd name="connsiteX2" fmla="*/ 395145 w 512765"/>
              <a:gd name="connsiteY2" fmla="*/ 463090 h 550871"/>
              <a:gd name="connsiteX3" fmla="*/ 382227 w 512765"/>
              <a:gd name="connsiteY3" fmla="*/ 454054 h 550871"/>
              <a:gd name="connsiteX4" fmla="*/ 129039 w 512765"/>
              <a:gd name="connsiteY4" fmla="*/ 454054 h 550871"/>
              <a:gd name="connsiteX5" fmla="*/ 116122 w 512765"/>
              <a:gd name="connsiteY5" fmla="*/ 463090 h 550871"/>
              <a:gd name="connsiteX6" fmla="*/ 147124 w 512765"/>
              <a:gd name="connsiteY6" fmla="*/ 482454 h 550871"/>
              <a:gd name="connsiteX7" fmla="*/ 129039 w 512765"/>
              <a:gd name="connsiteY7" fmla="*/ 454054 h 550871"/>
              <a:gd name="connsiteX8" fmla="*/ 312471 w 512765"/>
              <a:gd name="connsiteY8" fmla="*/ 424364 h 550871"/>
              <a:gd name="connsiteX9" fmla="*/ 294386 w 512765"/>
              <a:gd name="connsiteY9" fmla="*/ 505690 h 550871"/>
              <a:gd name="connsiteX10" fmla="*/ 356391 w 512765"/>
              <a:gd name="connsiteY10" fmla="*/ 439854 h 550871"/>
              <a:gd name="connsiteX11" fmla="*/ 312471 w 512765"/>
              <a:gd name="connsiteY11" fmla="*/ 424364 h 550871"/>
              <a:gd name="connsiteX12" fmla="*/ 198795 w 512765"/>
              <a:gd name="connsiteY12" fmla="*/ 424364 h 550871"/>
              <a:gd name="connsiteX13" fmla="*/ 157458 w 512765"/>
              <a:gd name="connsiteY13" fmla="*/ 439854 h 550871"/>
              <a:gd name="connsiteX14" fmla="*/ 218172 w 512765"/>
              <a:gd name="connsiteY14" fmla="*/ 504399 h 550871"/>
              <a:gd name="connsiteX15" fmla="*/ 198795 w 512765"/>
              <a:gd name="connsiteY15" fmla="*/ 424364 h 550871"/>
              <a:gd name="connsiteX16" fmla="*/ 255633 w 512765"/>
              <a:gd name="connsiteY16" fmla="*/ 417909 h 550871"/>
              <a:gd name="connsiteX17" fmla="*/ 229797 w 512765"/>
              <a:gd name="connsiteY17" fmla="*/ 419200 h 550871"/>
              <a:gd name="connsiteX18" fmla="*/ 253049 w 512765"/>
              <a:gd name="connsiteY18" fmla="*/ 509562 h 550871"/>
              <a:gd name="connsiteX19" fmla="*/ 255633 w 512765"/>
              <a:gd name="connsiteY19" fmla="*/ 509562 h 550871"/>
              <a:gd name="connsiteX20" fmla="*/ 259508 w 512765"/>
              <a:gd name="connsiteY20" fmla="*/ 509562 h 550871"/>
              <a:gd name="connsiteX21" fmla="*/ 282760 w 512765"/>
              <a:gd name="connsiteY21" fmla="*/ 419200 h 550871"/>
              <a:gd name="connsiteX22" fmla="*/ 255633 w 512765"/>
              <a:gd name="connsiteY22" fmla="*/ 417909 h 550871"/>
              <a:gd name="connsiteX23" fmla="*/ 8905 w 512765"/>
              <a:gd name="connsiteY23" fmla="*/ 395964 h 550871"/>
              <a:gd name="connsiteX24" fmla="*/ 55408 w 512765"/>
              <a:gd name="connsiteY24" fmla="*/ 395964 h 550871"/>
              <a:gd name="connsiteX25" fmla="*/ 92870 w 512765"/>
              <a:gd name="connsiteY25" fmla="*/ 442436 h 550871"/>
              <a:gd name="connsiteX26" fmla="*/ 116122 w 512765"/>
              <a:gd name="connsiteY26" fmla="*/ 426945 h 550871"/>
              <a:gd name="connsiteX27" fmla="*/ 104496 w 512765"/>
              <a:gd name="connsiteY27" fmla="*/ 395964 h 550871"/>
              <a:gd name="connsiteX28" fmla="*/ 138082 w 512765"/>
              <a:gd name="connsiteY28" fmla="*/ 395964 h 550871"/>
              <a:gd name="connsiteX29" fmla="*/ 144541 w 512765"/>
              <a:gd name="connsiteY29" fmla="*/ 411455 h 550871"/>
              <a:gd name="connsiteX30" fmla="*/ 192336 w 512765"/>
              <a:gd name="connsiteY30" fmla="*/ 395964 h 550871"/>
              <a:gd name="connsiteX31" fmla="*/ 320221 w 512765"/>
              <a:gd name="connsiteY31" fmla="*/ 395964 h 550871"/>
              <a:gd name="connsiteX32" fmla="*/ 369309 w 512765"/>
              <a:gd name="connsiteY32" fmla="*/ 412746 h 550871"/>
              <a:gd name="connsiteX33" fmla="*/ 374476 w 512765"/>
              <a:gd name="connsiteY33" fmla="*/ 395964 h 550871"/>
              <a:gd name="connsiteX34" fmla="*/ 406770 w 512765"/>
              <a:gd name="connsiteY34" fmla="*/ 395964 h 550871"/>
              <a:gd name="connsiteX35" fmla="*/ 396436 w 512765"/>
              <a:gd name="connsiteY35" fmla="*/ 426945 h 550871"/>
              <a:gd name="connsiteX36" fmla="*/ 419688 w 512765"/>
              <a:gd name="connsiteY36" fmla="*/ 442436 h 550871"/>
              <a:gd name="connsiteX37" fmla="*/ 457150 w 512765"/>
              <a:gd name="connsiteY37" fmla="*/ 395964 h 550871"/>
              <a:gd name="connsiteX38" fmla="*/ 503653 w 512765"/>
              <a:gd name="connsiteY38" fmla="*/ 395964 h 550871"/>
              <a:gd name="connsiteX39" fmla="*/ 255633 w 512765"/>
              <a:gd name="connsiteY39" fmla="*/ 550871 h 550871"/>
              <a:gd name="connsiteX40" fmla="*/ 8905 w 512765"/>
              <a:gd name="connsiteY40" fmla="*/ 395964 h 550871"/>
              <a:gd name="connsiteX41" fmla="*/ 347297 w 512765"/>
              <a:gd name="connsiteY41" fmla="*/ 220555 h 550871"/>
              <a:gd name="connsiteX42" fmla="*/ 382201 w 512765"/>
              <a:gd name="connsiteY42" fmla="*/ 220555 h 550871"/>
              <a:gd name="connsiteX43" fmla="*/ 391250 w 512765"/>
              <a:gd name="connsiteY43" fmla="*/ 265750 h 550871"/>
              <a:gd name="connsiteX44" fmla="*/ 397713 w 512765"/>
              <a:gd name="connsiteY44" fmla="*/ 301907 h 550871"/>
              <a:gd name="connsiteX45" fmla="*/ 405470 w 512765"/>
              <a:gd name="connsiteY45" fmla="*/ 265750 h 550871"/>
              <a:gd name="connsiteX46" fmla="*/ 417104 w 512765"/>
              <a:gd name="connsiteY46" fmla="*/ 220555 h 550871"/>
              <a:gd name="connsiteX47" fmla="*/ 444251 w 512765"/>
              <a:gd name="connsiteY47" fmla="*/ 220555 h 550871"/>
              <a:gd name="connsiteX48" fmla="*/ 455886 w 512765"/>
              <a:gd name="connsiteY48" fmla="*/ 264459 h 550871"/>
              <a:gd name="connsiteX49" fmla="*/ 463642 w 512765"/>
              <a:gd name="connsiteY49" fmla="*/ 301907 h 550871"/>
              <a:gd name="connsiteX50" fmla="*/ 470106 w 512765"/>
              <a:gd name="connsiteY50" fmla="*/ 264459 h 550871"/>
              <a:gd name="connsiteX51" fmla="*/ 479155 w 512765"/>
              <a:gd name="connsiteY51" fmla="*/ 220555 h 550871"/>
              <a:gd name="connsiteX52" fmla="*/ 512765 w 512765"/>
              <a:gd name="connsiteY52" fmla="*/ 220555 h 550871"/>
              <a:gd name="connsiteX53" fmla="*/ 479155 w 512765"/>
              <a:gd name="connsiteY53" fmla="*/ 330315 h 550871"/>
              <a:gd name="connsiteX54" fmla="*/ 446837 w 512765"/>
              <a:gd name="connsiteY54" fmla="*/ 330315 h 550871"/>
              <a:gd name="connsiteX55" fmla="*/ 436495 w 512765"/>
              <a:gd name="connsiteY55" fmla="*/ 291576 h 550871"/>
              <a:gd name="connsiteX56" fmla="*/ 430031 w 512765"/>
              <a:gd name="connsiteY56" fmla="*/ 258003 h 550871"/>
              <a:gd name="connsiteX57" fmla="*/ 422275 w 512765"/>
              <a:gd name="connsiteY57" fmla="*/ 291576 h 550871"/>
              <a:gd name="connsiteX58" fmla="*/ 411933 w 512765"/>
              <a:gd name="connsiteY58" fmla="*/ 330315 h 550871"/>
              <a:gd name="connsiteX59" fmla="*/ 379615 w 512765"/>
              <a:gd name="connsiteY59" fmla="*/ 330315 h 550871"/>
              <a:gd name="connsiteX60" fmla="*/ 172924 w 512765"/>
              <a:gd name="connsiteY60" fmla="*/ 220555 h 550871"/>
              <a:gd name="connsiteX61" fmla="*/ 207827 w 512765"/>
              <a:gd name="connsiteY61" fmla="*/ 220555 h 550871"/>
              <a:gd name="connsiteX62" fmla="*/ 216876 w 512765"/>
              <a:gd name="connsiteY62" fmla="*/ 265750 h 550871"/>
              <a:gd name="connsiteX63" fmla="*/ 223340 w 512765"/>
              <a:gd name="connsiteY63" fmla="*/ 301907 h 550871"/>
              <a:gd name="connsiteX64" fmla="*/ 231096 w 512765"/>
              <a:gd name="connsiteY64" fmla="*/ 265750 h 550871"/>
              <a:gd name="connsiteX65" fmla="*/ 242731 w 512765"/>
              <a:gd name="connsiteY65" fmla="*/ 220555 h 550871"/>
              <a:gd name="connsiteX66" fmla="*/ 269878 w 512765"/>
              <a:gd name="connsiteY66" fmla="*/ 220555 h 550871"/>
              <a:gd name="connsiteX67" fmla="*/ 281512 w 512765"/>
              <a:gd name="connsiteY67" fmla="*/ 264459 h 550871"/>
              <a:gd name="connsiteX68" fmla="*/ 289268 w 512765"/>
              <a:gd name="connsiteY68" fmla="*/ 301907 h 550871"/>
              <a:gd name="connsiteX69" fmla="*/ 295732 w 512765"/>
              <a:gd name="connsiteY69" fmla="*/ 264459 h 550871"/>
              <a:gd name="connsiteX70" fmla="*/ 304781 w 512765"/>
              <a:gd name="connsiteY70" fmla="*/ 220555 h 550871"/>
              <a:gd name="connsiteX71" fmla="*/ 338392 w 512765"/>
              <a:gd name="connsiteY71" fmla="*/ 220555 h 550871"/>
              <a:gd name="connsiteX72" fmla="*/ 304781 w 512765"/>
              <a:gd name="connsiteY72" fmla="*/ 330315 h 550871"/>
              <a:gd name="connsiteX73" fmla="*/ 273756 w 512765"/>
              <a:gd name="connsiteY73" fmla="*/ 330315 h 550871"/>
              <a:gd name="connsiteX74" fmla="*/ 263414 w 512765"/>
              <a:gd name="connsiteY74" fmla="*/ 291576 h 550871"/>
              <a:gd name="connsiteX75" fmla="*/ 255658 w 512765"/>
              <a:gd name="connsiteY75" fmla="*/ 258003 h 550871"/>
              <a:gd name="connsiteX76" fmla="*/ 247901 w 512765"/>
              <a:gd name="connsiteY76" fmla="*/ 291576 h 550871"/>
              <a:gd name="connsiteX77" fmla="*/ 237560 w 512765"/>
              <a:gd name="connsiteY77" fmla="*/ 330315 h 550871"/>
              <a:gd name="connsiteX78" fmla="*/ 205242 w 512765"/>
              <a:gd name="connsiteY78" fmla="*/ 330315 h 550871"/>
              <a:gd name="connsiteX79" fmla="*/ 0 w 512765"/>
              <a:gd name="connsiteY79" fmla="*/ 220555 h 550871"/>
              <a:gd name="connsiteX80" fmla="*/ 33578 w 512765"/>
              <a:gd name="connsiteY80" fmla="*/ 220555 h 550871"/>
              <a:gd name="connsiteX81" fmla="*/ 42619 w 512765"/>
              <a:gd name="connsiteY81" fmla="*/ 265750 h 550871"/>
              <a:gd name="connsiteX82" fmla="*/ 49076 w 512765"/>
              <a:gd name="connsiteY82" fmla="*/ 301907 h 550871"/>
              <a:gd name="connsiteX83" fmla="*/ 58117 w 512765"/>
              <a:gd name="connsiteY83" fmla="*/ 265750 h 550871"/>
              <a:gd name="connsiteX84" fmla="*/ 69740 w 512765"/>
              <a:gd name="connsiteY84" fmla="*/ 220555 h 550871"/>
              <a:gd name="connsiteX85" fmla="*/ 95570 w 512765"/>
              <a:gd name="connsiteY85" fmla="*/ 220555 h 550871"/>
              <a:gd name="connsiteX86" fmla="*/ 107193 w 512765"/>
              <a:gd name="connsiteY86" fmla="*/ 264459 h 550871"/>
              <a:gd name="connsiteX87" fmla="*/ 114942 w 512765"/>
              <a:gd name="connsiteY87" fmla="*/ 301907 h 550871"/>
              <a:gd name="connsiteX88" fmla="*/ 116234 w 512765"/>
              <a:gd name="connsiteY88" fmla="*/ 301907 h 550871"/>
              <a:gd name="connsiteX89" fmla="*/ 121400 w 512765"/>
              <a:gd name="connsiteY89" fmla="*/ 264459 h 550871"/>
              <a:gd name="connsiteX90" fmla="*/ 131732 w 512765"/>
              <a:gd name="connsiteY90" fmla="*/ 220555 h 550871"/>
              <a:gd name="connsiteX91" fmla="*/ 164019 w 512765"/>
              <a:gd name="connsiteY91" fmla="*/ 220555 h 550871"/>
              <a:gd name="connsiteX92" fmla="*/ 130440 w 512765"/>
              <a:gd name="connsiteY92" fmla="*/ 330315 h 550871"/>
              <a:gd name="connsiteX93" fmla="*/ 99444 w 512765"/>
              <a:gd name="connsiteY93" fmla="*/ 330315 h 550871"/>
              <a:gd name="connsiteX94" fmla="*/ 89112 w 512765"/>
              <a:gd name="connsiteY94" fmla="*/ 291576 h 550871"/>
              <a:gd name="connsiteX95" fmla="*/ 81364 w 512765"/>
              <a:gd name="connsiteY95" fmla="*/ 258003 h 550871"/>
              <a:gd name="connsiteX96" fmla="*/ 73615 w 512765"/>
              <a:gd name="connsiteY96" fmla="*/ 291576 h 550871"/>
              <a:gd name="connsiteX97" fmla="*/ 63283 w 512765"/>
              <a:gd name="connsiteY97" fmla="*/ 330315 h 550871"/>
              <a:gd name="connsiteX98" fmla="*/ 30995 w 512765"/>
              <a:gd name="connsiteY98" fmla="*/ 330315 h 550871"/>
              <a:gd name="connsiteX99" fmla="*/ 365434 w 512765"/>
              <a:gd name="connsiteY99" fmla="*/ 67126 h 550871"/>
              <a:gd name="connsiteX100" fmla="*/ 382227 w 512765"/>
              <a:gd name="connsiteY100" fmla="*/ 95526 h 550871"/>
              <a:gd name="connsiteX101" fmla="*/ 395145 w 512765"/>
              <a:gd name="connsiteY101" fmla="*/ 87781 h 550871"/>
              <a:gd name="connsiteX102" fmla="*/ 365434 w 512765"/>
              <a:gd name="connsiteY102" fmla="*/ 67126 h 550871"/>
              <a:gd name="connsiteX103" fmla="*/ 147124 w 512765"/>
              <a:gd name="connsiteY103" fmla="*/ 67126 h 550871"/>
              <a:gd name="connsiteX104" fmla="*/ 116122 w 512765"/>
              <a:gd name="connsiteY104" fmla="*/ 87781 h 550871"/>
              <a:gd name="connsiteX105" fmla="*/ 129039 w 512765"/>
              <a:gd name="connsiteY105" fmla="*/ 95526 h 550871"/>
              <a:gd name="connsiteX106" fmla="*/ 147124 w 512765"/>
              <a:gd name="connsiteY106" fmla="*/ 67126 h 550871"/>
              <a:gd name="connsiteX107" fmla="*/ 294386 w 512765"/>
              <a:gd name="connsiteY107" fmla="*/ 45181 h 550871"/>
              <a:gd name="connsiteX108" fmla="*/ 312471 w 512765"/>
              <a:gd name="connsiteY108" fmla="*/ 125216 h 550871"/>
              <a:gd name="connsiteX109" fmla="*/ 356391 w 512765"/>
              <a:gd name="connsiteY109" fmla="*/ 111017 h 550871"/>
              <a:gd name="connsiteX110" fmla="*/ 294386 w 512765"/>
              <a:gd name="connsiteY110" fmla="*/ 45181 h 550871"/>
              <a:gd name="connsiteX111" fmla="*/ 218172 w 512765"/>
              <a:gd name="connsiteY111" fmla="*/ 45181 h 550871"/>
              <a:gd name="connsiteX112" fmla="*/ 157458 w 512765"/>
              <a:gd name="connsiteY112" fmla="*/ 111017 h 550871"/>
              <a:gd name="connsiteX113" fmla="*/ 198795 w 512765"/>
              <a:gd name="connsiteY113" fmla="*/ 125216 h 550871"/>
              <a:gd name="connsiteX114" fmla="*/ 218172 w 512765"/>
              <a:gd name="connsiteY114" fmla="*/ 45181 h 550871"/>
              <a:gd name="connsiteX115" fmla="*/ 253049 w 512765"/>
              <a:gd name="connsiteY115" fmla="*/ 41309 h 550871"/>
              <a:gd name="connsiteX116" fmla="*/ 229797 w 512765"/>
              <a:gd name="connsiteY116" fmla="*/ 130380 h 550871"/>
              <a:gd name="connsiteX117" fmla="*/ 255633 w 512765"/>
              <a:gd name="connsiteY117" fmla="*/ 132962 h 550871"/>
              <a:gd name="connsiteX118" fmla="*/ 282760 w 512765"/>
              <a:gd name="connsiteY118" fmla="*/ 130380 h 550871"/>
              <a:gd name="connsiteX119" fmla="*/ 259508 w 512765"/>
              <a:gd name="connsiteY119" fmla="*/ 41309 h 550871"/>
              <a:gd name="connsiteX120" fmla="*/ 255633 w 512765"/>
              <a:gd name="connsiteY120" fmla="*/ 41309 h 550871"/>
              <a:gd name="connsiteX121" fmla="*/ 253049 w 512765"/>
              <a:gd name="connsiteY121" fmla="*/ 41309 h 550871"/>
              <a:gd name="connsiteX122" fmla="*/ 255633 w 512765"/>
              <a:gd name="connsiteY122" fmla="*/ 0 h 550871"/>
              <a:gd name="connsiteX123" fmla="*/ 503653 w 512765"/>
              <a:gd name="connsiteY123" fmla="*/ 154907 h 550871"/>
              <a:gd name="connsiteX124" fmla="*/ 457150 w 512765"/>
              <a:gd name="connsiteY124" fmla="*/ 154907 h 550871"/>
              <a:gd name="connsiteX125" fmla="*/ 419688 w 512765"/>
              <a:gd name="connsiteY125" fmla="*/ 107144 h 550871"/>
              <a:gd name="connsiteX126" fmla="*/ 396436 w 512765"/>
              <a:gd name="connsiteY126" fmla="*/ 123926 h 550871"/>
              <a:gd name="connsiteX127" fmla="*/ 406770 w 512765"/>
              <a:gd name="connsiteY127" fmla="*/ 154907 h 550871"/>
              <a:gd name="connsiteX128" fmla="*/ 374476 w 512765"/>
              <a:gd name="connsiteY128" fmla="*/ 154907 h 550871"/>
              <a:gd name="connsiteX129" fmla="*/ 369309 w 512765"/>
              <a:gd name="connsiteY129" fmla="*/ 138125 h 550871"/>
              <a:gd name="connsiteX130" fmla="*/ 320221 w 512765"/>
              <a:gd name="connsiteY130" fmla="*/ 154907 h 550871"/>
              <a:gd name="connsiteX131" fmla="*/ 192336 w 512765"/>
              <a:gd name="connsiteY131" fmla="*/ 154907 h 550871"/>
              <a:gd name="connsiteX132" fmla="*/ 144541 w 512765"/>
              <a:gd name="connsiteY132" fmla="*/ 138125 h 550871"/>
              <a:gd name="connsiteX133" fmla="*/ 138082 w 512765"/>
              <a:gd name="connsiteY133" fmla="*/ 154907 h 550871"/>
              <a:gd name="connsiteX134" fmla="*/ 104496 w 512765"/>
              <a:gd name="connsiteY134" fmla="*/ 154907 h 550871"/>
              <a:gd name="connsiteX135" fmla="*/ 116122 w 512765"/>
              <a:gd name="connsiteY135" fmla="*/ 123926 h 550871"/>
              <a:gd name="connsiteX136" fmla="*/ 92870 w 512765"/>
              <a:gd name="connsiteY136" fmla="*/ 107144 h 550871"/>
              <a:gd name="connsiteX137" fmla="*/ 55408 w 512765"/>
              <a:gd name="connsiteY137" fmla="*/ 154907 h 550871"/>
              <a:gd name="connsiteX138" fmla="*/ 8905 w 512765"/>
              <a:gd name="connsiteY138" fmla="*/ 154907 h 550871"/>
              <a:gd name="connsiteX139" fmla="*/ 255633 w 512765"/>
              <a:gd name="connsiteY139" fmla="*/ 0 h 55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512765" h="550871">
                <a:moveTo>
                  <a:pt x="382227" y="454054"/>
                </a:moveTo>
                <a:cubicBezTo>
                  <a:pt x="377060" y="464381"/>
                  <a:pt x="371893" y="473417"/>
                  <a:pt x="365434" y="482454"/>
                </a:cubicBezTo>
                <a:cubicBezTo>
                  <a:pt x="375768" y="477290"/>
                  <a:pt x="386102" y="470836"/>
                  <a:pt x="395145" y="463090"/>
                </a:cubicBezTo>
                <a:cubicBezTo>
                  <a:pt x="391269" y="460509"/>
                  <a:pt x="387394" y="456636"/>
                  <a:pt x="382227" y="454054"/>
                </a:cubicBezTo>
                <a:close/>
                <a:moveTo>
                  <a:pt x="129039" y="454054"/>
                </a:moveTo>
                <a:cubicBezTo>
                  <a:pt x="125164" y="456636"/>
                  <a:pt x="121289" y="460509"/>
                  <a:pt x="116122" y="463090"/>
                </a:cubicBezTo>
                <a:cubicBezTo>
                  <a:pt x="126456" y="470836"/>
                  <a:pt x="136790" y="477290"/>
                  <a:pt x="147124" y="482454"/>
                </a:cubicBezTo>
                <a:cubicBezTo>
                  <a:pt x="140665" y="474708"/>
                  <a:pt x="135498" y="464381"/>
                  <a:pt x="129039" y="454054"/>
                </a:cubicBezTo>
                <a:close/>
                <a:moveTo>
                  <a:pt x="312471" y="424364"/>
                </a:moveTo>
                <a:cubicBezTo>
                  <a:pt x="308595" y="454054"/>
                  <a:pt x="303428" y="483745"/>
                  <a:pt x="294386" y="505690"/>
                </a:cubicBezTo>
                <a:cubicBezTo>
                  <a:pt x="317638" y="492781"/>
                  <a:pt x="339598" y="470836"/>
                  <a:pt x="356391" y="439854"/>
                </a:cubicBezTo>
                <a:cubicBezTo>
                  <a:pt x="342181" y="433400"/>
                  <a:pt x="327972" y="428236"/>
                  <a:pt x="312471" y="424364"/>
                </a:cubicBezTo>
                <a:close/>
                <a:moveTo>
                  <a:pt x="198795" y="424364"/>
                </a:moveTo>
                <a:cubicBezTo>
                  <a:pt x="184586" y="428236"/>
                  <a:pt x="170376" y="433400"/>
                  <a:pt x="157458" y="439854"/>
                </a:cubicBezTo>
                <a:cubicBezTo>
                  <a:pt x="174251" y="469545"/>
                  <a:pt x="194920" y="492781"/>
                  <a:pt x="218172" y="504399"/>
                </a:cubicBezTo>
                <a:cubicBezTo>
                  <a:pt x="209129" y="482454"/>
                  <a:pt x="203962" y="454054"/>
                  <a:pt x="198795" y="424364"/>
                </a:cubicBezTo>
                <a:close/>
                <a:moveTo>
                  <a:pt x="255633" y="417909"/>
                </a:moveTo>
                <a:cubicBezTo>
                  <a:pt x="246590" y="417909"/>
                  <a:pt x="238840" y="417909"/>
                  <a:pt x="229797" y="419200"/>
                </a:cubicBezTo>
                <a:cubicBezTo>
                  <a:pt x="236256" y="466963"/>
                  <a:pt x="245299" y="496654"/>
                  <a:pt x="253049" y="509562"/>
                </a:cubicBezTo>
                <a:cubicBezTo>
                  <a:pt x="254341" y="509562"/>
                  <a:pt x="255633" y="509562"/>
                  <a:pt x="255633" y="509562"/>
                </a:cubicBezTo>
                <a:cubicBezTo>
                  <a:pt x="256925" y="509562"/>
                  <a:pt x="258216" y="509562"/>
                  <a:pt x="259508" y="509562"/>
                </a:cubicBezTo>
                <a:cubicBezTo>
                  <a:pt x="267259" y="496654"/>
                  <a:pt x="276301" y="466963"/>
                  <a:pt x="282760" y="419200"/>
                </a:cubicBezTo>
                <a:cubicBezTo>
                  <a:pt x="273718" y="417909"/>
                  <a:pt x="264675" y="417909"/>
                  <a:pt x="255633" y="417909"/>
                </a:cubicBezTo>
                <a:close/>
                <a:moveTo>
                  <a:pt x="8905" y="395964"/>
                </a:moveTo>
                <a:lnTo>
                  <a:pt x="55408" y="395964"/>
                </a:lnTo>
                <a:cubicBezTo>
                  <a:pt x="65743" y="412746"/>
                  <a:pt x="78660" y="428236"/>
                  <a:pt x="92870" y="442436"/>
                </a:cubicBezTo>
                <a:cubicBezTo>
                  <a:pt x="100620" y="437273"/>
                  <a:pt x="108371" y="432109"/>
                  <a:pt x="116122" y="426945"/>
                </a:cubicBezTo>
                <a:cubicBezTo>
                  <a:pt x="112246" y="416618"/>
                  <a:pt x="108371" y="406291"/>
                  <a:pt x="104496" y="395964"/>
                </a:cubicBezTo>
                <a:lnTo>
                  <a:pt x="138082" y="395964"/>
                </a:lnTo>
                <a:cubicBezTo>
                  <a:pt x="139374" y="401128"/>
                  <a:pt x="141957" y="406291"/>
                  <a:pt x="144541" y="411455"/>
                </a:cubicBezTo>
                <a:cubicBezTo>
                  <a:pt x="158750" y="405000"/>
                  <a:pt x="175543" y="399837"/>
                  <a:pt x="192336" y="395964"/>
                </a:cubicBezTo>
                <a:lnTo>
                  <a:pt x="320221" y="395964"/>
                </a:lnTo>
                <a:cubicBezTo>
                  <a:pt x="337014" y="399837"/>
                  <a:pt x="353808" y="405000"/>
                  <a:pt x="369309" y="412746"/>
                </a:cubicBezTo>
                <a:cubicBezTo>
                  <a:pt x="370601" y="406291"/>
                  <a:pt x="373184" y="401128"/>
                  <a:pt x="374476" y="395964"/>
                </a:cubicBezTo>
                <a:lnTo>
                  <a:pt x="406770" y="395964"/>
                </a:lnTo>
                <a:cubicBezTo>
                  <a:pt x="404187" y="406291"/>
                  <a:pt x="400312" y="416618"/>
                  <a:pt x="396436" y="426945"/>
                </a:cubicBezTo>
                <a:cubicBezTo>
                  <a:pt x="404187" y="432109"/>
                  <a:pt x="411938" y="437273"/>
                  <a:pt x="419688" y="442436"/>
                </a:cubicBezTo>
                <a:cubicBezTo>
                  <a:pt x="433898" y="428236"/>
                  <a:pt x="446815" y="412746"/>
                  <a:pt x="457150" y="395964"/>
                </a:cubicBezTo>
                <a:lnTo>
                  <a:pt x="503653" y="395964"/>
                </a:lnTo>
                <a:cubicBezTo>
                  <a:pt x="458441" y="487617"/>
                  <a:pt x="365434" y="550871"/>
                  <a:pt x="255633" y="550871"/>
                </a:cubicBezTo>
                <a:cubicBezTo>
                  <a:pt x="147124" y="550871"/>
                  <a:pt x="54117" y="487617"/>
                  <a:pt x="8905" y="395964"/>
                </a:cubicBezTo>
                <a:close/>
                <a:moveTo>
                  <a:pt x="347297" y="220555"/>
                </a:moveTo>
                <a:lnTo>
                  <a:pt x="382201" y="220555"/>
                </a:lnTo>
                <a:lnTo>
                  <a:pt x="391250" y="265750"/>
                </a:lnTo>
                <a:cubicBezTo>
                  <a:pt x="393835" y="276081"/>
                  <a:pt x="395128" y="288994"/>
                  <a:pt x="397713" y="301907"/>
                </a:cubicBezTo>
                <a:cubicBezTo>
                  <a:pt x="400299" y="288994"/>
                  <a:pt x="402884" y="276081"/>
                  <a:pt x="405470" y="265750"/>
                </a:cubicBezTo>
                <a:lnTo>
                  <a:pt x="417104" y="220555"/>
                </a:lnTo>
                <a:lnTo>
                  <a:pt x="444251" y="220555"/>
                </a:lnTo>
                <a:lnTo>
                  <a:pt x="455886" y="264459"/>
                </a:lnTo>
                <a:cubicBezTo>
                  <a:pt x="458471" y="276081"/>
                  <a:pt x="461056" y="288994"/>
                  <a:pt x="463642" y="301907"/>
                </a:cubicBezTo>
                <a:cubicBezTo>
                  <a:pt x="464935" y="288994"/>
                  <a:pt x="467520" y="276081"/>
                  <a:pt x="470106" y="264459"/>
                </a:cubicBezTo>
                <a:lnTo>
                  <a:pt x="479155" y="220555"/>
                </a:lnTo>
                <a:lnTo>
                  <a:pt x="512765" y="220555"/>
                </a:lnTo>
                <a:lnTo>
                  <a:pt x="479155" y="330315"/>
                </a:lnTo>
                <a:lnTo>
                  <a:pt x="446837" y="330315"/>
                </a:lnTo>
                <a:lnTo>
                  <a:pt x="436495" y="291576"/>
                </a:lnTo>
                <a:cubicBezTo>
                  <a:pt x="433909" y="281246"/>
                  <a:pt x="432617" y="270915"/>
                  <a:pt x="430031" y="258003"/>
                </a:cubicBezTo>
                <a:cubicBezTo>
                  <a:pt x="427446" y="270915"/>
                  <a:pt x="424860" y="281246"/>
                  <a:pt x="422275" y="291576"/>
                </a:cubicBezTo>
                <a:lnTo>
                  <a:pt x="411933" y="330315"/>
                </a:lnTo>
                <a:lnTo>
                  <a:pt x="379615" y="330315"/>
                </a:lnTo>
                <a:close/>
                <a:moveTo>
                  <a:pt x="172924" y="220555"/>
                </a:moveTo>
                <a:lnTo>
                  <a:pt x="207827" y="220555"/>
                </a:lnTo>
                <a:lnTo>
                  <a:pt x="216876" y="265750"/>
                </a:lnTo>
                <a:cubicBezTo>
                  <a:pt x="219462" y="276081"/>
                  <a:pt x="220754" y="288994"/>
                  <a:pt x="223340" y="301907"/>
                </a:cubicBezTo>
                <a:cubicBezTo>
                  <a:pt x="225925" y="288994"/>
                  <a:pt x="228511" y="276081"/>
                  <a:pt x="231096" y="265750"/>
                </a:cubicBezTo>
                <a:lnTo>
                  <a:pt x="242731" y="220555"/>
                </a:lnTo>
                <a:lnTo>
                  <a:pt x="269878" y="220555"/>
                </a:lnTo>
                <a:lnTo>
                  <a:pt x="281512" y="264459"/>
                </a:lnTo>
                <a:cubicBezTo>
                  <a:pt x="284098" y="276081"/>
                  <a:pt x="286683" y="288994"/>
                  <a:pt x="289268" y="301907"/>
                </a:cubicBezTo>
                <a:cubicBezTo>
                  <a:pt x="291854" y="288994"/>
                  <a:pt x="293147" y="276081"/>
                  <a:pt x="295732" y="264459"/>
                </a:cubicBezTo>
                <a:lnTo>
                  <a:pt x="304781" y="220555"/>
                </a:lnTo>
                <a:lnTo>
                  <a:pt x="338392" y="220555"/>
                </a:lnTo>
                <a:lnTo>
                  <a:pt x="304781" y="330315"/>
                </a:lnTo>
                <a:lnTo>
                  <a:pt x="273756" y="330315"/>
                </a:lnTo>
                <a:lnTo>
                  <a:pt x="263414" y="291576"/>
                </a:lnTo>
                <a:cubicBezTo>
                  <a:pt x="259536" y="281246"/>
                  <a:pt x="258243" y="270915"/>
                  <a:pt x="255658" y="258003"/>
                </a:cubicBezTo>
                <a:cubicBezTo>
                  <a:pt x="253072" y="270915"/>
                  <a:pt x="251780" y="281246"/>
                  <a:pt x="247901" y="291576"/>
                </a:cubicBezTo>
                <a:lnTo>
                  <a:pt x="237560" y="330315"/>
                </a:lnTo>
                <a:lnTo>
                  <a:pt x="205242" y="330315"/>
                </a:lnTo>
                <a:close/>
                <a:moveTo>
                  <a:pt x="0" y="220555"/>
                </a:moveTo>
                <a:lnTo>
                  <a:pt x="33578" y="220555"/>
                </a:lnTo>
                <a:lnTo>
                  <a:pt x="42619" y="265750"/>
                </a:lnTo>
                <a:cubicBezTo>
                  <a:pt x="45202" y="276081"/>
                  <a:pt x="47785" y="288994"/>
                  <a:pt x="49076" y="301907"/>
                </a:cubicBezTo>
                <a:cubicBezTo>
                  <a:pt x="51659" y="288994"/>
                  <a:pt x="55534" y="276081"/>
                  <a:pt x="58117" y="265750"/>
                </a:cubicBezTo>
                <a:lnTo>
                  <a:pt x="69740" y="220555"/>
                </a:lnTo>
                <a:lnTo>
                  <a:pt x="95570" y="220555"/>
                </a:lnTo>
                <a:lnTo>
                  <a:pt x="107193" y="264459"/>
                </a:lnTo>
                <a:cubicBezTo>
                  <a:pt x="109776" y="276081"/>
                  <a:pt x="112359" y="288994"/>
                  <a:pt x="114942" y="301907"/>
                </a:cubicBezTo>
                <a:lnTo>
                  <a:pt x="116234" y="301907"/>
                </a:lnTo>
                <a:cubicBezTo>
                  <a:pt x="117525" y="288994"/>
                  <a:pt x="118817" y="276081"/>
                  <a:pt x="121400" y="264459"/>
                </a:cubicBezTo>
                <a:lnTo>
                  <a:pt x="131732" y="220555"/>
                </a:lnTo>
                <a:lnTo>
                  <a:pt x="164019" y="220555"/>
                </a:lnTo>
                <a:lnTo>
                  <a:pt x="130440" y="330315"/>
                </a:lnTo>
                <a:lnTo>
                  <a:pt x="99444" y="330315"/>
                </a:lnTo>
                <a:lnTo>
                  <a:pt x="89112" y="291576"/>
                </a:lnTo>
                <a:cubicBezTo>
                  <a:pt x="86529" y="281246"/>
                  <a:pt x="83946" y="270915"/>
                  <a:pt x="81364" y="258003"/>
                </a:cubicBezTo>
                <a:cubicBezTo>
                  <a:pt x="78781" y="270915"/>
                  <a:pt x="77489" y="281246"/>
                  <a:pt x="73615" y="291576"/>
                </a:cubicBezTo>
                <a:lnTo>
                  <a:pt x="63283" y="330315"/>
                </a:lnTo>
                <a:lnTo>
                  <a:pt x="30995" y="330315"/>
                </a:lnTo>
                <a:close/>
                <a:moveTo>
                  <a:pt x="365434" y="67126"/>
                </a:moveTo>
                <a:cubicBezTo>
                  <a:pt x="371893" y="76163"/>
                  <a:pt x="377060" y="86490"/>
                  <a:pt x="382227" y="95526"/>
                </a:cubicBezTo>
                <a:cubicBezTo>
                  <a:pt x="387394" y="92944"/>
                  <a:pt x="391269" y="90362"/>
                  <a:pt x="395145" y="87781"/>
                </a:cubicBezTo>
                <a:cubicBezTo>
                  <a:pt x="386102" y="80035"/>
                  <a:pt x="375768" y="73581"/>
                  <a:pt x="365434" y="67126"/>
                </a:cubicBezTo>
                <a:close/>
                <a:moveTo>
                  <a:pt x="147124" y="67126"/>
                </a:moveTo>
                <a:cubicBezTo>
                  <a:pt x="136790" y="73581"/>
                  <a:pt x="126456" y="80035"/>
                  <a:pt x="116122" y="87781"/>
                </a:cubicBezTo>
                <a:cubicBezTo>
                  <a:pt x="121289" y="90362"/>
                  <a:pt x="125164" y="92944"/>
                  <a:pt x="129039" y="95526"/>
                </a:cubicBezTo>
                <a:cubicBezTo>
                  <a:pt x="135498" y="86490"/>
                  <a:pt x="140665" y="76163"/>
                  <a:pt x="147124" y="67126"/>
                </a:cubicBezTo>
                <a:close/>
                <a:moveTo>
                  <a:pt x="294386" y="45181"/>
                </a:moveTo>
                <a:cubicBezTo>
                  <a:pt x="303428" y="67126"/>
                  <a:pt x="308595" y="95526"/>
                  <a:pt x="312471" y="125216"/>
                </a:cubicBezTo>
                <a:cubicBezTo>
                  <a:pt x="327972" y="122635"/>
                  <a:pt x="342181" y="117471"/>
                  <a:pt x="356391" y="111017"/>
                </a:cubicBezTo>
                <a:cubicBezTo>
                  <a:pt x="339598" y="80035"/>
                  <a:pt x="317638" y="56799"/>
                  <a:pt x="294386" y="45181"/>
                </a:cubicBezTo>
                <a:close/>
                <a:moveTo>
                  <a:pt x="218172" y="45181"/>
                </a:moveTo>
                <a:cubicBezTo>
                  <a:pt x="194920" y="58090"/>
                  <a:pt x="174251" y="81326"/>
                  <a:pt x="157458" y="111017"/>
                </a:cubicBezTo>
                <a:cubicBezTo>
                  <a:pt x="170376" y="117471"/>
                  <a:pt x="184586" y="122635"/>
                  <a:pt x="198795" y="125216"/>
                </a:cubicBezTo>
                <a:cubicBezTo>
                  <a:pt x="203962" y="95526"/>
                  <a:pt x="209129" y="67126"/>
                  <a:pt x="218172" y="45181"/>
                </a:cubicBezTo>
                <a:close/>
                <a:moveTo>
                  <a:pt x="253049" y="41309"/>
                </a:moveTo>
                <a:cubicBezTo>
                  <a:pt x="245299" y="52927"/>
                  <a:pt x="236256" y="83908"/>
                  <a:pt x="229797" y="130380"/>
                </a:cubicBezTo>
                <a:cubicBezTo>
                  <a:pt x="238840" y="131671"/>
                  <a:pt x="246590" y="132962"/>
                  <a:pt x="255633" y="132962"/>
                </a:cubicBezTo>
                <a:cubicBezTo>
                  <a:pt x="264675" y="132962"/>
                  <a:pt x="273718" y="131671"/>
                  <a:pt x="282760" y="130380"/>
                </a:cubicBezTo>
                <a:cubicBezTo>
                  <a:pt x="276301" y="83908"/>
                  <a:pt x="267259" y="52927"/>
                  <a:pt x="259508" y="41309"/>
                </a:cubicBezTo>
                <a:cubicBezTo>
                  <a:pt x="258216" y="41309"/>
                  <a:pt x="256925" y="41309"/>
                  <a:pt x="255633" y="41309"/>
                </a:cubicBezTo>
                <a:cubicBezTo>
                  <a:pt x="255633" y="41309"/>
                  <a:pt x="254341" y="41309"/>
                  <a:pt x="253049" y="41309"/>
                </a:cubicBezTo>
                <a:close/>
                <a:moveTo>
                  <a:pt x="255633" y="0"/>
                </a:moveTo>
                <a:cubicBezTo>
                  <a:pt x="365434" y="0"/>
                  <a:pt x="458441" y="63254"/>
                  <a:pt x="503653" y="154907"/>
                </a:cubicBezTo>
                <a:lnTo>
                  <a:pt x="457150" y="154907"/>
                </a:lnTo>
                <a:cubicBezTo>
                  <a:pt x="446815" y="138125"/>
                  <a:pt x="433898" y="121344"/>
                  <a:pt x="419688" y="107144"/>
                </a:cubicBezTo>
                <a:cubicBezTo>
                  <a:pt x="411938" y="113598"/>
                  <a:pt x="404187" y="118762"/>
                  <a:pt x="396436" y="123926"/>
                </a:cubicBezTo>
                <a:cubicBezTo>
                  <a:pt x="400312" y="134253"/>
                  <a:pt x="404187" y="144580"/>
                  <a:pt x="406770" y="154907"/>
                </a:cubicBezTo>
                <a:lnTo>
                  <a:pt x="374476" y="154907"/>
                </a:lnTo>
                <a:cubicBezTo>
                  <a:pt x="373184" y="149743"/>
                  <a:pt x="370601" y="143289"/>
                  <a:pt x="369309" y="138125"/>
                </a:cubicBezTo>
                <a:cubicBezTo>
                  <a:pt x="353808" y="145871"/>
                  <a:pt x="337014" y="151034"/>
                  <a:pt x="320221" y="154907"/>
                </a:cubicBezTo>
                <a:lnTo>
                  <a:pt x="192336" y="154907"/>
                </a:lnTo>
                <a:cubicBezTo>
                  <a:pt x="175543" y="151034"/>
                  <a:pt x="158750" y="145871"/>
                  <a:pt x="144541" y="138125"/>
                </a:cubicBezTo>
                <a:cubicBezTo>
                  <a:pt x="141957" y="143289"/>
                  <a:pt x="139374" y="149743"/>
                  <a:pt x="138082" y="154907"/>
                </a:cubicBezTo>
                <a:lnTo>
                  <a:pt x="104496" y="154907"/>
                </a:lnTo>
                <a:cubicBezTo>
                  <a:pt x="108371" y="144580"/>
                  <a:pt x="112246" y="134253"/>
                  <a:pt x="116122" y="123926"/>
                </a:cubicBezTo>
                <a:cubicBezTo>
                  <a:pt x="108371" y="118762"/>
                  <a:pt x="100620" y="113598"/>
                  <a:pt x="92870" y="107144"/>
                </a:cubicBezTo>
                <a:cubicBezTo>
                  <a:pt x="77369" y="121344"/>
                  <a:pt x="65743" y="138125"/>
                  <a:pt x="55408" y="154907"/>
                </a:cubicBezTo>
                <a:lnTo>
                  <a:pt x="8905" y="154907"/>
                </a:lnTo>
                <a:cubicBezTo>
                  <a:pt x="54117" y="63254"/>
                  <a:pt x="147124" y="0"/>
                  <a:pt x="25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login_162870"/>
          <p:cNvSpPr>
            <a:spLocks noChangeAspect="1"/>
          </p:cNvSpPr>
          <p:nvPr/>
        </p:nvSpPr>
        <p:spPr>
          <a:xfrm>
            <a:off x="7125538" y="4639418"/>
            <a:ext cx="609685" cy="378076"/>
          </a:xfrm>
          <a:custGeom>
            <a:avLst/>
            <a:gdLst>
              <a:gd name="connsiteX0" fmla="*/ 76153 w 605381"/>
              <a:gd name="connsiteY0" fmla="*/ 307102 h 375408"/>
              <a:gd name="connsiteX1" fmla="*/ 76153 w 605381"/>
              <a:gd name="connsiteY1" fmla="*/ 323893 h 375408"/>
              <a:gd name="connsiteX2" fmla="*/ 100756 w 605381"/>
              <a:gd name="connsiteY2" fmla="*/ 323893 h 375408"/>
              <a:gd name="connsiteX3" fmla="*/ 100756 w 605381"/>
              <a:gd name="connsiteY3" fmla="*/ 307102 h 375408"/>
              <a:gd name="connsiteX4" fmla="*/ 421009 w 605381"/>
              <a:gd name="connsiteY4" fmla="*/ 278605 h 375408"/>
              <a:gd name="connsiteX5" fmla="*/ 408750 w 605381"/>
              <a:gd name="connsiteY5" fmla="*/ 290960 h 375408"/>
              <a:gd name="connsiteX6" fmla="*/ 421009 w 605381"/>
              <a:gd name="connsiteY6" fmla="*/ 303207 h 375408"/>
              <a:gd name="connsiteX7" fmla="*/ 433377 w 605381"/>
              <a:gd name="connsiteY7" fmla="*/ 290960 h 375408"/>
              <a:gd name="connsiteX8" fmla="*/ 421009 w 605381"/>
              <a:gd name="connsiteY8" fmla="*/ 278605 h 375408"/>
              <a:gd name="connsiteX9" fmla="*/ 328482 w 605381"/>
              <a:gd name="connsiteY9" fmla="*/ 278605 h 375408"/>
              <a:gd name="connsiteX10" fmla="*/ 316228 w 605381"/>
              <a:gd name="connsiteY10" fmla="*/ 290960 h 375408"/>
              <a:gd name="connsiteX11" fmla="*/ 328482 w 605381"/>
              <a:gd name="connsiteY11" fmla="*/ 303207 h 375408"/>
              <a:gd name="connsiteX12" fmla="*/ 340736 w 605381"/>
              <a:gd name="connsiteY12" fmla="*/ 290960 h 375408"/>
              <a:gd name="connsiteX13" fmla="*/ 328482 w 605381"/>
              <a:gd name="connsiteY13" fmla="*/ 278605 h 375408"/>
              <a:gd name="connsiteX14" fmla="*/ 235990 w 605381"/>
              <a:gd name="connsiteY14" fmla="*/ 278605 h 375408"/>
              <a:gd name="connsiteX15" fmla="*/ 223634 w 605381"/>
              <a:gd name="connsiteY15" fmla="*/ 290960 h 375408"/>
              <a:gd name="connsiteX16" fmla="*/ 235990 w 605381"/>
              <a:gd name="connsiteY16" fmla="*/ 303207 h 375408"/>
              <a:gd name="connsiteX17" fmla="*/ 248237 w 605381"/>
              <a:gd name="connsiteY17" fmla="*/ 290960 h 375408"/>
              <a:gd name="connsiteX18" fmla="*/ 235990 w 605381"/>
              <a:gd name="connsiteY18" fmla="*/ 278605 h 375408"/>
              <a:gd name="connsiteX19" fmla="*/ 421009 w 605381"/>
              <a:gd name="connsiteY19" fmla="*/ 256929 h 375408"/>
              <a:gd name="connsiteX20" fmla="*/ 455076 w 605381"/>
              <a:gd name="connsiteY20" fmla="*/ 290960 h 375408"/>
              <a:gd name="connsiteX21" fmla="*/ 421009 w 605381"/>
              <a:gd name="connsiteY21" fmla="*/ 324883 h 375408"/>
              <a:gd name="connsiteX22" fmla="*/ 387051 w 605381"/>
              <a:gd name="connsiteY22" fmla="*/ 290960 h 375408"/>
              <a:gd name="connsiteX23" fmla="*/ 421009 w 605381"/>
              <a:gd name="connsiteY23" fmla="*/ 256929 h 375408"/>
              <a:gd name="connsiteX24" fmla="*/ 328482 w 605381"/>
              <a:gd name="connsiteY24" fmla="*/ 256929 h 375408"/>
              <a:gd name="connsiteX25" fmla="*/ 362424 w 605381"/>
              <a:gd name="connsiteY25" fmla="*/ 290960 h 375408"/>
              <a:gd name="connsiteX26" fmla="*/ 328482 w 605381"/>
              <a:gd name="connsiteY26" fmla="*/ 324883 h 375408"/>
              <a:gd name="connsiteX27" fmla="*/ 294540 w 605381"/>
              <a:gd name="connsiteY27" fmla="*/ 290960 h 375408"/>
              <a:gd name="connsiteX28" fmla="*/ 328482 w 605381"/>
              <a:gd name="connsiteY28" fmla="*/ 256929 h 375408"/>
              <a:gd name="connsiteX29" fmla="*/ 235990 w 605381"/>
              <a:gd name="connsiteY29" fmla="*/ 256929 h 375408"/>
              <a:gd name="connsiteX30" fmla="*/ 269913 w 605381"/>
              <a:gd name="connsiteY30" fmla="*/ 290960 h 375408"/>
              <a:gd name="connsiteX31" fmla="*/ 235990 w 605381"/>
              <a:gd name="connsiteY31" fmla="*/ 324883 h 375408"/>
              <a:gd name="connsiteX32" fmla="*/ 201958 w 605381"/>
              <a:gd name="connsiteY32" fmla="*/ 290960 h 375408"/>
              <a:gd name="connsiteX33" fmla="*/ 235990 w 605381"/>
              <a:gd name="connsiteY33" fmla="*/ 256929 h 375408"/>
              <a:gd name="connsiteX34" fmla="*/ 88509 w 605381"/>
              <a:gd name="connsiteY34" fmla="*/ 236253 h 375408"/>
              <a:gd name="connsiteX35" fmla="*/ 122432 w 605381"/>
              <a:gd name="connsiteY35" fmla="*/ 270269 h 375408"/>
              <a:gd name="connsiteX36" fmla="*/ 111594 w 605381"/>
              <a:gd name="connsiteY36" fmla="*/ 281102 h 375408"/>
              <a:gd name="connsiteX37" fmla="*/ 100756 w 605381"/>
              <a:gd name="connsiteY37" fmla="*/ 270269 h 375408"/>
              <a:gd name="connsiteX38" fmla="*/ 88509 w 605381"/>
              <a:gd name="connsiteY38" fmla="*/ 257919 h 375408"/>
              <a:gd name="connsiteX39" fmla="*/ 76153 w 605381"/>
              <a:gd name="connsiteY39" fmla="*/ 270269 h 375408"/>
              <a:gd name="connsiteX40" fmla="*/ 76153 w 605381"/>
              <a:gd name="connsiteY40" fmla="*/ 285436 h 375408"/>
              <a:gd name="connsiteX41" fmla="*/ 111594 w 605381"/>
              <a:gd name="connsiteY41" fmla="*/ 285436 h 375408"/>
              <a:gd name="connsiteX42" fmla="*/ 122432 w 605381"/>
              <a:gd name="connsiteY42" fmla="*/ 296269 h 375408"/>
              <a:gd name="connsiteX43" fmla="*/ 122432 w 605381"/>
              <a:gd name="connsiteY43" fmla="*/ 334726 h 375408"/>
              <a:gd name="connsiteX44" fmla="*/ 111594 w 605381"/>
              <a:gd name="connsiteY44" fmla="*/ 345559 h 375408"/>
              <a:gd name="connsiteX45" fmla="*/ 65315 w 605381"/>
              <a:gd name="connsiteY45" fmla="*/ 345559 h 375408"/>
              <a:gd name="connsiteX46" fmla="*/ 54477 w 605381"/>
              <a:gd name="connsiteY46" fmla="*/ 334726 h 375408"/>
              <a:gd name="connsiteX47" fmla="*/ 54477 w 605381"/>
              <a:gd name="connsiteY47" fmla="*/ 270269 h 375408"/>
              <a:gd name="connsiteX48" fmla="*/ 88509 w 605381"/>
              <a:gd name="connsiteY48" fmla="*/ 236253 h 375408"/>
              <a:gd name="connsiteX49" fmla="*/ 168752 w 605381"/>
              <a:gd name="connsiteY49" fmla="*/ 228132 h 375408"/>
              <a:gd name="connsiteX50" fmla="*/ 168752 w 605381"/>
              <a:gd name="connsiteY50" fmla="*/ 353750 h 375408"/>
              <a:gd name="connsiteX51" fmla="*/ 560373 w 605381"/>
              <a:gd name="connsiteY51" fmla="*/ 353750 h 375408"/>
              <a:gd name="connsiteX52" fmla="*/ 583690 w 605381"/>
              <a:gd name="connsiteY52" fmla="*/ 330359 h 375408"/>
              <a:gd name="connsiteX53" fmla="*/ 583690 w 605381"/>
              <a:gd name="connsiteY53" fmla="*/ 251415 h 375408"/>
              <a:gd name="connsiteX54" fmla="*/ 560373 w 605381"/>
              <a:gd name="connsiteY54" fmla="*/ 228132 h 375408"/>
              <a:gd name="connsiteX55" fmla="*/ 45116 w 605381"/>
              <a:gd name="connsiteY55" fmla="*/ 228132 h 375408"/>
              <a:gd name="connsiteX56" fmla="*/ 21690 w 605381"/>
              <a:gd name="connsiteY56" fmla="*/ 251415 h 375408"/>
              <a:gd name="connsiteX57" fmla="*/ 21690 w 605381"/>
              <a:gd name="connsiteY57" fmla="*/ 330359 h 375408"/>
              <a:gd name="connsiteX58" fmla="*/ 45116 w 605381"/>
              <a:gd name="connsiteY58" fmla="*/ 353750 h 375408"/>
              <a:gd name="connsiteX59" fmla="*/ 147061 w 605381"/>
              <a:gd name="connsiteY59" fmla="*/ 353750 h 375408"/>
              <a:gd name="connsiteX60" fmla="*/ 147061 w 605381"/>
              <a:gd name="connsiteY60" fmla="*/ 228132 h 375408"/>
              <a:gd name="connsiteX61" fmla="*/ 45116 w 605381"/>
              <a:gd name="connsiteY61" fmla="*/ 206474 h 375408"/>
              <a:gd name="connsiteX62" fmla="*/ 560373 w 605381"/>
              <a:gd name="connsiteY62" fmla="*/ 206474 h 375408"/>
              <a:gd name="connsiteX63" fmla="*/ 605381 w 605381"/>
              <a:gd name="connsiteY63" fmla="*/ 251415 h 375408"/>
              <a:gd name="connsiteX64" fmla="*/ 605381 w 605381"/>
              <a:gd name="connsiteY64" fmla="*/ 330359 h 375408"/>
              <a:gd name="connsiteX65" fmla="*/ 560373 w 605381"/>
              <a:gd name="connsiteY65" fmla="*/ 375408 h 375408"/>
              <a:gd name="connsiteX66" fmla="*/ 45116 w 605381"/>
              <a:gd name="connsiteY66" fmla="*/ 375408 h 375408"/>
              <a:gd name="connsiteX67" fmla="*/ 0 w 605381"/>
              <a:gd name="connsiteY67" fmla="*/ 330359 h 375408"/>
              <a:gd name="connsiteX68" fmla="*/ 0 w 605381"/>
              <a:gd name="connsiteY68" fmla="*/ 251415 h 375408"/>
              <a:gd name="connsiteX69" fmla="*/ 45116 w 605381"/>
              <a:gd name="connsiteY69" fmla="*/ 206474 h 375408"/>
              <a:gd name="connsiteX70" fmla="*/ 513630 w 605381"/>
              <a:gd name="connsiteY70" fmla="*/ 72190 h 375408"/>
              <a:gd name="connsiteX71" fmla="*/ 501262 w 605381"/>
              <a:gd name="connsiteY71" fmla="*/ 84431 h 375408"/>
              <a:gd name="connsiteX72" fmla="*/ 513630 w 605381"/>
              <a:gd name="connsiteY72" fmla="*/ 96672 h 375408"/>
              <a:gd name="connsiteX73" fmla="*/ 525889 w 605381"/>
              <a:gd name="connsiteY73" fmla="*/ 84431 h 375408"/>
              <a:gd name="connsiteX74" fmla="*/ 513630 w 605381"/>
              <a:gd name="connsiteY74" fmla="*/ 72190 h 375408"/>
              <a:gd name="connsiteX75" fmla="*/ 421009 w 605381"/>
              <a:gd name="connsiteY75" fmla="*/ 72190 h 375408"/>
              <a:gd name="connsiteX76" fmla="*/ 408750 w 605381"/>
              <a:gd name="connsiteY76" fmla="*/ 84431 h 375408"/>
              <a:gd name="connsiteX77" fmla="*/ 421009 w 605381"/>
              <a:gd name="connsiteY77" fmla="*/ 96672 h 375408"/>
              <a:gd name="connsiteX78" fmla="*/ 433377 w 605381"/>
              <a:gd name="connsiteY78" fmla="*/ 84431 h 375408"/>
              <a:gd name="connsiteX79" fmla="*/ 421009 w 605381"/>
              <a:gd name="connsiteY79" fmla="*/ 72190 h 375408"/>
              <a:gd name="connsiteX80" fmla="*/ 328482 w 605381"/>
              <a:gd name="connsiteY80" fmla="*/ 72190 h 375408"/>
              <a:gd name="connsiteX81" fmla="*/ 316228 w 605381"/>
              <a:gd name="connsiteY81" fmla="*/ 84431 h 375408"/>
              <a:gd name="connsiteX82" fmla="*/ 328482 w 605381"/>
              <a:gd name="connsiteY82" fmla="*/ 96672 h 375408"/>
              <a:gd name="connsiteX83" fmla="*/ 340736 w 605381"/>
              <a:gd name="connsiteY83" fmla="*/ 84431 h 375408"/>
              <a:gd name="connsiteX84" fmla="*/ 328482 w 605381"/>
              <a:gd name="connsiteY84" fmla="*/ 72190 h 375408"/>
              <a:gd name="connsiteX85" fmla="*/ 235990 w 605381"/>
              <a:gd name="connsiteY85" fmla="*/ 72190 h 375408"/>
              <a:gd name="connsiteX86" fmla="*/ 223634 w 605381"/>
              <a:gd name="connsiteY86" fmla="*/ 84431 h 375408"/>
              <a:gd name="connsiteX87" fmla="*/ 235990 w 605381"/>
              <a:gd name="connsiteY87" fmla="*/ 96672 h 375408"/>
              <a:gd name="connsiteX88" fmla="*/ 248237 w 605381"/>
              <a:gd name="connsiteY88" fmla="*/ 84431 h 375408"/>
              <a:gd name="connsiteX89" fmla="*/ 235990 w 605381"/>
              <a:gd name="connsiteY89" fmla="*/ 72190 h 375408"/>
              <a:gd name="connsiteX90" fmla="*/ 85596 w 605381"/>
              <a:gd name="connsiteY90" fmla="*/ 60609 h 375408"/>
              <a:gd name="connsiteX91" fmla="*/ 73342 w 605381"/>
              <a:gd name="connsiteY91" fmla="*/ 72845 h 375408"/>
              <a:gd name="connsiteX92" fmla="*/ 85596 w 605381"/>
              <a:gd name="connsiteY92" fmla="*/ 85189 h 375408"/>
              <a:gd name="connsiteX93" fmla="*/ 97850 w 605381"/>
              <a:gd name="connsiteY93" fmla="*/ 72845 h 375408"/>
              <a:gd name="connsiteX94" fmla="*/ 85596 w 605381"/>
              <a:gd name="connsiteY94" fmla="*/ 60609 h 375408"/>
              <a:gd name="connsiteX95" fmla="*/ 513630 w 605381"/>
              <a:gd name="connsiteY95" fmla="*/ 50525 h 375408"/>
              <a:gd name="connsiteX96" fmla="*/ 547588 w 605381"/>
              <a:gd name="connsiteY96" fmla="*/ 84431 h 375408"/>
              <a:gd name="connsiteX97" fmla="*/ 513630 w 605381"/>
              <a:gd name="connsiteY97" fmla="*/ 118338 h 375408"/>
              <a:gd name="connsiteX98" fmla="*/ 479563 w 605381"/>
              <a:gd name="connsiteY98" fmla="*/ 84431 h 375408"/>
              <a:gd name="connsiteX99" fmla="*/ 513630 w 605381"/>
              <a:gd name="connsiteY99" fmla="*/ 50525 h 375408"/>
              <a:gd name="connsiteX100" fmla="*/ 421009 w 605381"/>
              <a:gd name="connsiteY100" fmla="*/ 50525 h 375408"/>
              <a:gd name="connsiteX101" fmla="*/ 455076 w 605381"/>
              <a:gd name="connsiteY101" fmla="*/ 84431 h 375408"/>
              <a:gd name="connsiteX102" fmla="*/ 421009 w 605381"/>
              <a:gd name="connsiteY102" fmla="*/ 118338 h 375408"/>
              <a:gd name="connsiteX103" fmla="*/ 387051 w 605381"/>
              <a:gd name="connsiteY103" fmla="*/ 84431 h 375408"/>
              <a:gd name="connsiteX104" fmla="*/ 421009 w 605381"/>
              <a:gd name="connsiteY104" fmla="*/ 50525 h 375408"/>
              <a:gd name="connsiteX105" fmla="*/ 328482 w 605381"/>
              <a:gd name="connsiteY105" fmla="*/ 50525 h 375408"/>
              <a:gd name="connsiteX106" fmla="*/ 362424 w 605381"/>
              <a:gd name="connsiteY106" fmla="*/ 84431 h 375408"/>
              <a:gd name="connsiteX107" fmla="*/ 328482 w 605381"/>
              <a:gd name="connsiteY107" fmla="*/ 118338 h 375408"/>
              <a:gd name="connsiteX108" fmla="*/ 294540 w 605381"/>
              <a:gd name="connsiteY108" fmla="*/ 84431 h 375408"/>
              <a:gd name="connsiteX109" fmla="*/ 328482 w 605381"/>
              <a:gd name="connsiteY109" fmla="*/ 50525 h 375408"/>
              <a:gd name="connsiteX110" fmla="*/ 235990 w 605381"/>
              <a:gd name="connsiteY110" fmla="*/ 50525 h 375408"/>
              <a:gd name="connsiteX111" fmla="*/ 269913 w 605381"/>
              <a:gd name="connsiteY111" fmla="*/ 84431 h 375408"/>
              <a:gd name="connsiteX112" fmla="*/ 235990 w 605381"/>
              <a:gd name="connsiteY112" fmla="*/ 118338 h 375408"/>
              <a:gd name="connsiteX113" fmla="*/ 201958 w 605381"/>
              <a:gd name="connsiteY113" fmla="*/ 84431 h 375408"/>
              <a:gd name="connsiteX114" fmla="*/ 235990 w 605381"/>
              <a:gd name="connsiteY114" fmla="*/ 50525 h 375408"/>
              <a:gd name="connsiteX115" fmla="*/ 85596 w 605381"/>
              <a:gd name="connsiteY115" fmla="*/ 38952 h 375408"/>
              <a:gd name="connsiteX116" fmla="*/ 119538 w 605381"/>
              <a:gd name="connsiteY116" fmla="*/ 72845 h 375408"/>
              <a:gd name="connsiteX117" fmla="*/ 110429 w 605381"/>
              <a:gd name="connsiteY117" fmla="*/ 96018 h 375408"/>
              <a:gd name="connsiteX118" fmla="*/ 119538 w 605381"/>
              <a:gd name="connsiteY118" fmla="*/ 119082 h 375408"/>
              <a:gd name="connsiteX119" fmla="*/ 108694 w 605381"/>
              <a:gd name="connsiteY119" fmla="*/ 129911 h 375408"/>
              <a:gd name="connsiteX120" fmla="*/ 97850 w 605381"/>
              <a:gd name="connsiteY120" fmla="*/ 119082 h 375408"/>
              <a:gd name="connsiteX121" fmla="*/ 85596 w 605381"/>
              <a:gd name="connsiteY121" fmla="*/ 106846 h 375408"/>
              <a:gd name="connsiteX122" fmla="*/ 73342 w 605381"/>
              <a:gd name="connsiteY122" fmla="*/ 119082 h 375408"/>
              <a:gd name="connsiteX123" fmla="*/ 62498 w 605381"/>
              <a:gd name="connsiteY123" fmla="*/ 129911 h 375408"/>
              <a:gd name="connsiteX124" fmla="*/ 51654 w 605381"/>
              <a:gd name="connsiteY124" fmla="*/ 119082 h 375408"/>
              <a:gd name="connsiteX125" fmla="*/ 60763 w 605381"/>
              <a:gd name="connsiteY125" fmla="*/ 95909 h 375408"/>
              <a:gd name="connsiteX126" fmla="*/ 51654 w 605381"/>
              <a:gd name="connsiteY126" fmla="*/ 72845 h 375408"/>
              <a:gd name="connsiteX127" fmla="*/ 85596 w 605381"/>
              <a:gd name="connsiteY127" fmla="*/ 38952 h 375408"/>
              <a:gd name="connsiteX128" fmla="*/ 168752 w 605381"/>
              <a:gd name="connsiteY128" fmla="*/ 21658 h 375408"/>
              <a:gd name="connsiteX129" fmla="*/ 168752 w 605381"/>
              <a:gd name="connsiteY129" fmla="*/ 147276 h 375408"/>
              <a:gd name="connsiteX130" fmla="*/ 560373 w 605381"/>
              <a:gd name="connsiteY130" fmla="*/ 147276 h 375408"/>
              <a:gd name="connsiteX131" fmla="*/ 583690 w 605381"/>
              <a:gd name="connsiteY131" fmla="*/ 123885 h 375408"/>
              <a:gd name="connsiteX132" fmla="*/ 583690 w 605381"/>
              <a:gd name="connsiteY132" fmla="*/ 45049 h 375408"/>
              <a:gd name="connsiteX133" fmla="*/ 560373 w 605381"/>
              <a:gd name="connsiteY133" fmla="*/ 21658 h 375408"/>
              <a:gd name="connsiteX134" fmla="*/ 45116 w 605381"/>
              <a:gd name="connsiteY134" fmla="*/ 21658 h 375408"/>
              <a:gd name="connsiteX135" fmla="*/ 21690 w 605381"/>
              <a:gd name="connsiteY135" fmla="*/ 45049 h 375408"/>
              <a:gd name="connsiteX136" fmla="*/ 21690 w 605381"/>
              <a:gd name="connsiteY136" fmla="*/ 123885 h 375408"/>
              <a:gd name="connsiteX137" fmla="*/ 45116 w 605381"/>
              <a:gd name="connsiteY137" fmla="*/ 147276 h 375408"/>
              <a:gd name="connsiteX138" fmla="*/ 147061 w 605381"/>
              <a:gd name="connsiteY138" fmla="*/ 147276 h 375408"/>
              <a:gd name="connsiteX139" fmla="*/ 147061 w 605381"/>
              <a:gd name="connsiteY139" fmla="*/ 21658 h 375408"/>
              <a:gd name="connsiteX140" fmla="*/ 45116 w 605381"/>
              <a:gd name="connsiteY140" fmla="*/ 0 h 375408"/>
              <a:gd name="connsiteX141" fmla="*/ 560373 w 605381"/>
              <a:gd name="connsiteY141" fmla="*/ 0 h 375408"/>
              <a:gd name="connsiteX142" fmla="*/ 605381 w 605381"/>
              <a:gd name="connsiteY142" fmla="*/ 45049 h 375408"/>
              <a:gd name="connsiteX143" fmla="*/ 605381 w 605381"/>
              <a:gd name="connsiteY143" fmla="*/ 123885 h 375408"/>
              <a:gd name="connsiteX144" fmla="*/ 560373 w 605381"/>
              <a:gd name="connsiteY144" fmla="*/ 168934 h 375408"/>
              <a:gd name="connsiteX145" fmla="*/ 45116 w 605381"/>
              <a:gd name="connsiteY145" fmla="*/ 168934 h 375408"/>
              <a:gd name="connsiteX146" fmla="*/ 0 w 605381"/>
              <a:gd name="connsiteY146" fmla="*/ 123885 h 375408"/>
              <a:gd name="connsiteX147" fmla="*/ 0 w 605381"/>
              <a:gd name="connsiteY147" fmla="*/ 45049 h 375408"/>
              <a:gd name="connsiteX148" fmla="*/ 45116 w 605381"/>
              <a:gd name="connsiteY148" fmla="*/ 0 h 375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5381" h="375408">
                <a:moveTo>
                  <a:pt x="76153" y="307102"/>
                </a:moveTo>
                <a:lnTo>
                  <a:pt x="76153" y="323893"/>
                </a:lnTo>
                <a:lnTo>
                  <a:pt x="100756" y="323893"/>
                </a:lnTo>
                <a:lnTo>
                  <a:pt x="100756" y="307102"/>
                </a:lnTo>
                <a:close/>
                <a:moveTo>
                  <a:pt x="421009" y="278605"/>
                </a:moveTo>
                <a:cubicBezTo>
                  <a:pt x="414283" y="278605"/>
                  <a:pt x="408750" y="284133"/>
                  <a:pt x="408750" y="290960"/>
                </a:cubicBezTo>
                <a:cubicBezTo>
                  <a:pt x="408750" y="297680"/>
                  <a:pt x="414283" y="303207"/>
                  <a:pt x="421009" y="303207"/>
                </a:cubicBezTo>
                <a:cubicBezTo>
                  <a:pt x="427844" y="303207"/>
                  <a:pt x="433377" y="297680"/>
                  <a:pt x="433377" y="290960"/>
                </a:cubicBezTo>
                <a:cubicBezTo>
                  <a:pt x="433377" y="284133"/>
                  <a:pt x="427844" y="278605"/>
                  <a:pt x="421009" y="278605"/>
                </a:cubicBezTo>
                <a:close/>
                <a:moveTo>
                  <a:pt x="328482" y="278605"/>
                </a:moveTo>
                <a:cubicBezTo>
                  <a:pt x="321759" y="278605"/>
                  <a:pt x="316228" y="284133"/>
                  <a:pt x="316228" y="290960"/>
                </a:cubicBezTo>
                <a:cubicBezTo>
                  <a:pt x="316228" y="297680"/>
                  <a:pt x="321759" y="303207"/>
                  <a:pt x="328482" y="303207"/>
                </a:cubicBezTo>
                <a:cubicBezTo>
                  <a:pt x="335314" y="303207"/>
                  <a:pt x="340736" y="297680"/>
                  <a:pt x="340736" y="290960"/>
                </a:cubicBezTo>
                <a:cubicBezTo>
                  <a:pt x="340736" y="284133"/>
                  <a:pt x="335314" y="278605"/>
                  <a:pt x="328482" y="278605"/>
                </a:cubicBezTo>
                <a:close/>
                <a:moveTo>
                  <a:pt x="235990" y="278605"/>
                </a:moveTo>
                <a:cubicBezTo>
                  <a:pt x="229162" y="278605"/>
                  <a:pt x="223634" y="284133"/>
                  <a:pt x="223634" y="290960"/>
                </a:cubicBezTo>
                <a:cubicBezTo>
                  <a:pt x="223634" y="297680"/>
                  <a:pt x="229162" y="303207"/>
                  <a:pt x="235990" y="303207"/>
                </a:cubicBezTo>
                <a:cubicBezTo>
                  <a:pt x="242709" y="303207"/>
                  <a:pt x="248237" y="297680"/>
                  <a:pt x="248237" y="290960"/>
                </a:cubicBezTo>
                <a:cubicBezTo>
                  <a:pt x="248237" y="284133"/>
                  <a:pt x="242709" y="278605"/>
                  <a:pt x="235990" y="278605"/>
                </a:cubicBezTo>
                <a:close/>
                <a:moveTo>
                  <a:pt x="421009" y="256929"/>
                </a:moveTo>
                <a:cubicBezTo>
                  <a:pt x="439779" y="256929"/>
                  <a:pt x="455076" y="272211"/>
                  <a:pt x="455076" y="290960"/>
                </a:cubicBezTo>
                <a:cubicBezTo>
                  <a:pt x="455076" y="309602"/>
                  <a:pt x="439779" y="324883"/>
                  <a:pt x="421009" y="324883"/>
                </a:cubicBezTo>
                <a:cubicBezTo>
                  <a:pt x="402348" y="324883"/>
                  <a:pt x="387051" y="309602"/>
                  <a:pt x="387051" y="290960"/>
                </a:cubicBezTo>
                <a:cubicBezTo>
                  <a:pt x="387051" y="272211"/>
                  <a:pt x="402348" y="256929"/>
                  <a:pt x="421009" y="256929"/>
                </a:cubicBezTo>
                <a:close/>
                <a:moveTo>
                  <a:pt x="328482" y="256929"/>
                </a:moveTo>
                <a:cubicBezTo>
                  <a:pt x="347242" y="256929"/>
                  <a:pt x="362424" y="272211"/>
                  <a:pt x="362424" y="290960"/>
                </a:cubicBezTo>
                <a:cubicBezTo>
                  <a:pt x="362424" y="309602"/>
                  <a:pt x="347242" y="324883"/>
                  <a:pt x="328482" y="324883"/>
                </a:cubicBezTo>
                <a:cubicBezTo>
                  <a:pt x="309722" y="324883"/>
                  <a:pt x="294540" y="309602"/>
                  <a:pt x="294540" y="290960"/>
                </a:cubicBezTo>
                <a:cubicBezTo>
                  <a:pt x="294540" y="272211"/>
                  <a:pt x="309722" y="256929"/>
                  <a:pt x="328482" y="256929"/>
                </a:cubicBezTo>
                <a:close/>
                <a:moveTo>
                  <a:pt x="235990" y="256929"/>
                </a:moveTo>
                <a:cubicBezTo>
                  <a:pt x="254740" y="256929"/>
                  <a:pt x="269913" y="272211"/>
                  <a:pt x="269913" y="290960"/>
                </a:cubicBezTo>
                <a:cubicBezTo>
                  <a:pt x="269913" y="309602"/>
                  <a:pt x="254740" y="324883"/>
                  <a:pt x="235990" y="324883"/>
                </a:cubicBezTo>
                <a:cubicBezTo>
                  <a:pt x="217240" y="324883"/>
                  <a:pt x="201958" y="309602"/>
                  <a:pt x="201958" y="290960"/>
                </a:cubicBezTo>
                <a:cubicBezTo>
                  <a:pt x="201958" y="272211"/>
                  <a:pt x="217240" y="256929"/>
                  <a:pt x="235990" y="256929"/>
                </a:cubicBezTo>
                <a:close/>
                <a:moveTo>
                  <a:pt x="88509" y="236253"/>
                </a:moveTo>
                <a:cubicBezTo>
                  <a:pt x="107259" y="236253"/>
                  <a:pt x="122432" y="251528"/>
                  <a:pt x="122432" y="270269"/>
                </a:cubicBezTo>
                <a:cubicBezTo>
                  <a:pt x="122432" y="276227"/>
                  <a:pt x="117555" y="281102"/>
                  <a:pt x="111594" y="281102"/>
                </a:cubicBezTo>
                <a:cubicBezTo>
                  <a:pt x="105633" y="281102"/>
                  <a:pt x="100756" y="276227"/>
                  <a:pt x="100756" y="270269"/>
                </a:cubicBezTo>
                <a:cubicBezTo>
                  <a:pt x="100756" y="263444"/>
                  <a:pt x="95228" y="257919"/>
                  <a:pt x="88509" y="257919"/>
                </a:cubicBezTo>
                <a:cubicBezTo>
                  <a:pt x="81681" y="257919"/>
                  <a:pt x="76153" y="263444"/>
                  <a:pt x="76153" y="270269"/>
                </a:cubicBezTo>
                <a:lnTo>
                  <a:pt x="76153" y="285436"/>
                </a:lnTo>
                <a:lnTo>
                  <a:pt x="111594" y="285436"/>
                </a:lnTo>
                <a:cubicBezTo>
                  <a:pt x="117555" y="285436"/>
                  <a:pt x="122432" y="290202"/>
                  <a:pt x="122432" y="296269"/>
                </a:cubicBezTo>
                <a:lnTo>
                  <a:pt x="122432" y="334726"/>
                </a:lnTo>
                <a:cubicBezTo>
                  <a:pt x="122432" y="340684"/>
                  <a:pt x="117555" y="345559"/>
                  <a:pt x="111594" y="345559"/>
                </a:cubicBezTo>
                <a:lnTo>
                  <a:pt x="65315" y="345559"/>
                </a:lnTo>
                <a:cubicBezTo>
                  <a:pt x="59354" y="345559"/>
                  <a:pt x="54477" y="340684"/>
                  <a:pt x="54477" y="334726"/>
                </a:cubicBezTo>
                <a:lnTo>
                  <a:pt x="54477" y="270269"/>
                </a:lnTo>
                <a:cubicBezTo>
                  <a:pt x="54477" y="251528"/>
                  <a:pt x="69759" y="236253"/>
                  <a:pt x="88509" y="236253"/>
                </a:cubicBezTo>
                <a:close/>
                <a:moveTo>
                  <a:pt x="168752" y="228132"/>
                </a:moveTo>
                <a:lnTo>
                  <a:pt x="168752" y="353750"/>
                </a:lnTo>
                <a:lnTo>
                  <a:pt x="560373" y="353750"/>
                </a:lnTo>
                <a:cubicBezTo>
                  <a:pt x="573279" y="353750"/>
                  <a:pt x="583690" y="343246"/>
                  <a:pt x="583690" y="330359"/>
                </a:cubicBezTo>
                <a:lnTo>
                  <a:pt x="583690" y="251415"/>
                </a:lnTo>
                <a:cubicBezTo>
                  <a:pt x="583690" y="238528"/>
                  <a:pt x="573279" y="228132"/>
                  <a:pt x="560373" y="228132"/>
                </a:cubicBezTo>
                <a:close/>
                <a:moveTo>
                  <a:pt x="45116" y="228132"/>
                </a:moveTo>
                <a:cubicBezTo>
                  <a:pt x="32210" y="228132"/>
                  <a:pt x="21690" y="238528"/>
                  <a:pt x="21690" y="251415"/>
                </a:cubicBezTo>
                <a:lnTo>
                  <a:pt x="21690" y="330359"/>
                </a:lnTo>
                <a:cubicBezTo>
                  <a:pt x="21690" y="343246"/>
                  <a:pt x="32210" y="353750"/>
                  <a:pt x="45116" y="353750"/>
                </a:cubicBezTo>
                <a:lnTo>
                  <a:pt x="147061" y="353750"/>
                </a:lnTo>
                <a:lnTo>
                  <a:pt x="147061" y="228132"/>
                </a:lnTo>
                <a:close/>
                <a:moveTo>
                  <a:pt x="45116" y="206474"/>
                </a:moveTo>
                <a:lnTo>
                  <a:pt x="560373" y="206474"/>
                </a:lnTo>
                <a:cubicBezTo>
                  <a:pt x="585209" y="206474"/>
                  <a:pt x="605381" y="226616"/>
                  <a:pt x="605381" y="251415"/>
                </a:cubicBezTo>
                <a:lnTo>
                  <a:pt x="605381" y="330359"/>
                </a:lnTo>
                <a:cubicBezTo>
                  <a:pt x="605381" y="355158"/>
                  <a:pt x="585209" y="375408"/>
                  <a:pt x="560373" y="375408"/>
                </a:cubicBezTo>
                <a:lnTo>
                  <a:pt x="45116" y="375408"/>
                </a:lnTo>
                <a:cubicBezTo>
                  <a:pt x="20281" y="375408"/>
                  <a:pt x="0" y="355158"/>
                  <a:pt x="0" y="330359"/>
                </a:cubicBezTo>
                <a:lnTo>
                  <a:pt x="0" y="251415"/>
                </a:lnTo>
                <a:cubicBezTo>
                  <a:pt x="0" y="226616"/>
                  <a:pt x="20281" y="206474"/>
                  <a:pt x="45116" y="206474"/>
                </a:cubicBezTo>
                <a:close/>
                <a:moveTo>
                  <a:pt x="513630" y="72190"/>
                </a:moveTo>
                <a:cubicBezTo>
                  <a:pt x="506795" y="72190"/>
                  <a:pt x="501262" y="77607"/>
                  <a:pt x="501262" y="84431"/>
                </a:cubicBezTo>
                <a:cubicBezTo>
                  <a:pt x="501262" y="91148"/>
                  <a:pt x="506795" y="96672"/>
                  <a:pt x="513630" y="96672"/>
                </a:cubicBezTo>
                <a:cubicBezTo>
                  <a:pt x="520356" y="96672"/>
                  <a:pt x="525889" y="91148"/>
                  <a:pt x="525889" y="84431"/>
                </a:cubicBezTo>
                <a:cubicBezTo>
                  <a:pt x="525889" y="77607"/>
                  <a:pt x="520356" y="72190"/>
                  <a:pt x="513630" y="72190"/>
                </a:cubicBezTo>
                <a:close/>
                <a:moveTo>
                  <a:pt x="421009" y="72190"/>
                </a:moveTo>
                <a:cubicBezTo>
                  <a:pt x="414283" y="72190"/>
                  <a:pt x="408750" y="77607"/>
                  <a:pt x="408750" y="84431"/>
                </a:cubicBezTo>
                <a:cubicBezTo>
                  <a:pt x="408750" y="91148"/>
                  <a:pt x="414283" y="96672"/>
                  <a:pt x="421009" y="96672"/>
                </a:cubicBezTo>
                <a:cubicBezTo>
                  <a:pt x="427844" y="96672"/>
                  <a:pt x="433377" y="91148"/>
                  <a:pt x="433377" y="84431"/>
                </a:cubicBezTo>
                <a:cubicBezTo>
                  <a:pt x="433377" y="77607"/>
                  <a:pt x="427844" y="72190"/>
                  <a:pt x="421009" y="72190"/>
                </a:cubicBezTo>
                <a:close/>
                <a:moveTo>
                  <a:pt x="328482" y="72190"/>
                </a:moveTo>
                <a:cubicBezTo>
                  <a:pt x="321759" y="72190"/>
                  <a:pt x="316228" y="77607"/>
                  <a:pt x="316228" y="84431"/>
                </a:cubicBezTo>
                <a:cubicBezTo>
                  <a:pt x="316228" y="91148"/>
                  <a:pt x="321759" y="96672"/>
                  <a:pt x="328482" y="96672"/>
                </a:cubicBezTo>
                <a:cubicBezTo>
                  <a:pt x="335314" y="96672"/>
                  <a:pt x="340736" y="91148"/>
                  <a:pt x="340736" y="84431"/>
                </a:cubicBezTo>
                <a:cubicBezTo>
                  <a:pt x="340736" y="77607"/>
                  <a:pt x="335314" y="72190"/>
                  <a:pt x="328482" y="72190"/>
                </a:cubicBezTo>
                <a:close/>
                <a:moveTo>
                  <a:pt x="235990" y="72190"/>
                </a:moveTo>
                <a:cubicBezTo>
                  <a:pt x="229162" y="72190"/>
                  <a:pt x="223634" y="77607"/>
                  <a:pt x="223634" y="84431"/>
                </a:cubicBezTo>
                <a:cubicBezTo>
                  <a:pt x="223634" y="91148"/>
                  <a:pt x="229162" y="96672"/>
                  <a:pt x="235990" y="96672"/>
                </a:cubicBezTo>
                <a:cubicBezTo>
                  <a:pt x="242709" y="96672"/>
                  <a:pt x="248237" y="91148"/>
                  <a:pt x="248237" y="84431"/>
                </a:cubicBezTo>
                <a:cubicBezTo>
                  <a:pt x="248237" y="77607"/>
                  <a:pt x="242709" y="72190"/>
                  <a:pt x="235990" y="72190"/>
                </a:cubicBezTo>
                <a:close/>
                <a:moveTo>
                  <a:pt x="85596" y="60609"/>
                </a:moveTo>
                <a:cubicBezTo>
                  <a:pt x="78873" y="60609"/>
                  <a:pt x="73342" y="66131"/>
                  <a:pt x="73342" y="72845"/>
                </a:cubicBezTo>
                <a:cubicBezTo>
                  <a:pt x="73342" y="79667"/>
                  <a:pt x="78873" y="85189"/>
                  <a:pt x="85596" y="85189"/>
                </a:cubicBezTo>
                <a:cubicBezTo>
                  <a:pt x="92428" y="85189"/>
                  <a:pt x="97850" y="79667"/>
                  <a:pt x="97850" y="72845"/>
                </a:cubicBezTo>
                <a:cubicBezTo>
                  <a:pt x="97850" y="66131"/>
                  <a:pt x="92428" y="60609"/>
                  <a:pt x="85596" y="60609"/>
                </a:cubicBezTo>
                <a:close/>
                <a:moveTo>
                  <a:pt x="513630" y="50525"/>
                </a:moveTo>
                <a:cubicBezTo>
                  <a:pt x="532399" y="50525"/>
                  <a:pt x="547588" y="65691"/>
                  <a:pt x="547588" y="84431"/>
                </a:cubicBezTo>
                <a:cubicBezTo>
                  <a:pt x="547588" y="103172"/>
                  <a:pt x="532399" y="118338"/>
                  <a:pt x="513630" y="118338"/>
                </a:cubicBezTo>
                <a:cubicBezTo>
                  <a:pt x="494860" y="118338"/>
                  <a:pt x="479563" y="103172"/>
                  <a:pt x="479563" y="84431"/>
                </a:cubicBezTo>
                <a:cubicBezTo>
                  <a:pt x="479563" y="65691"/>
                  <a:pt x="494860" y="50525"/>
                  <a:pt x="513630" y="50525"/>
                </a:cubicBezTo>
                <a:close/>
                <a:moveTo>
                  <a:pt x="421009" y="50525"/>
                </a:moveTo>
                <a:cubicBezTo>
                  <a:pt x="439779" y="50525"/>
                  <a:pt x="455076" y="65691"/>
                  <a:pt x="455076" y="84431"/>
                </a:cubicBezTo>
                <a:cubicBezTo>
                  <a:pt x="455076" y="103172"/>
                  <a:pt x="439779" y="118338"/>
                  <a:pt x="421009" y="118338"/>
                </a:cubicBezTo>
                <a:cubicBezTo>
                  <a:pt x="402348" y="118338"/>
                  <a:pt x="387051" y="103172"/>
                  <a:pt x="387051" y="84431"/>
                </a:cubicBezTo>
                <a:cubicBezTo>
                  <a:pt x="387051" y="65691"/>
                  <a:pt x="402348" y="50525"/>
                  <a:pt x="421009" y="50525"/>
                </a:cubicBezTo>
                <a:close/>
                <a:moveTo>
                  <a:pt x="328482" y="50525"/>
                </a:moveTo>
                <a:cubicBezTo>
                  <a:pt x="347242" y="50525"/>
                  <a:pt x="362424" y="65691"/>
                  <a:pt x="362424" y="84431"/>
                </a:cubicBezTo>
                <a:cubicBezTo>
                  <a:pt x="362424" y="103172"/>
                  <a:pt x="347242" y="118338"/>
                  <a:pt x="328482" y="118338"/>
                </a:cubicBezTo>
                <a:cubicBezTo>
                  <a:pt x="309722" y="118338"/>
                  <a:pt x="294540" y="103172"/>
                  <a:pt x="294540" y="84431"/>
                </a:cubicBezTo>
                <a:cubicBezTo>
                  <a:pt x="294540" y="65691"/>
                  <a:pt x="309722" y="50525"/>
                  <a:pt x="328482" y="50525"/>
                </a:cubicBezTo>
                <a:close/>
                <a:moveTo>
                  <a:pt x="235990" y="50525"/>
                </a:moveTo>
                <a:cubicBezTo>
                  <a:pt x="254740" y="50525"/>
                  <a:pt x="269913" y="65691"/>
                  <a:pt x="269913" y="84431"/>
                </a:cubicBezTo>
                <a:cubicBezTo>
                  <a:pt x="269913" y="103172"/>
                  <a:pt x="254740" y="118338"/>
                  <a:pt x="235990" y="118338"/>
                </a:cubicBezTo>
                <a:cubicBezTo>
                  <a:pt x="217240" y="118338"/>
                  <a:pt x="201958" y="103172"/>
                  <a:pt x="201958" y="84431"/>
                </a:cubicBezTo>
                <a:cubicBezTo>
                  <a:pt x="201958" y="65691"/>
                  <a:pt x="217240" y="50525"/>
                  <a:pt x="235990" y="50525"/>
                </a:cubicBezTo>
                <a:close/>
                <a:moveTo>
                  <a:pt x="85596" y="38952"/>
                </a:moveTo>
                <a:cubicBezTo>
                  <a:pt x="104356" y="38952"/>
                  <a:pt x="119538" y="54112"/>
                  <a:pt x="119538" y="72845"/>
                </a:cubicBezTo>
                <a:cubicBezTo>
                  <a:pt x="119538" y="81832"/>
                  <a:pt x="116068" y="89954"/>
                  <a:pt x="110429" y="96018"/>
                </a:cubicBezTo>
                <a:cubicBezTo>
                  <a:pt x="116068" y="102082"/>
                  <a:pt x="119538" y="110203"/>
                  <a:pt x="119538" y="119082"/>
                </a:cubicBezTo>
                <a:cubicBezTo>
                  <a:pt x="119538" y="125038"/>
                  <a:pt x="114767" y="129911"/>
                  <a:pt x="108694" y="129911"/>
                </a:cubicBezTo>
                <a:cubicBezTo>
                  <a:pt x="102730" y="129911"/>
                  <a:pt x="97850" y="125038"/>
                  <a:pt x="97850" y="119082"/>
                </a:cubicBezTo>
                <a:cubicBezTo>
                  <a:pt x="97850" y="112260"/>
                  <a:pt x="92428" y="106846"/>
                  <a:pt x="85596" y="106846"/>
                </a:cubicBezTo>
                <a:cubicBezTo>
                  <a:pt x="78873" y="106846"/>
                  <a:pt x="73342" y="112260"/>
                  <a:pt x="73342" y="119082"/>
                </a:cubicBezTo>
                <a:cubicBezTo>
                  <a:pt x="73342" y="125038"/>
                  <a:pt x="68462" y="129911"/>
                  <a:pt x="62498" y="129911"/>
                </a:cubicBezTo>
                <a:cubicBezTo>
                  <a:pt x="56534" y="129911"/>
                  <a:pt x="51654" y="125038"/>
                  <a:pt x="51654" y="119082"/>
                </a:cubicBezTo>
                <a:cubicBezTo>
                  <a:pt x="51654" y="110095"/>
                  <a:pt x="55124" y="101973"/>
                  <a:pt x="60763" y="95909"/>
                </a:cubicBezTo>
                <a:cubicBezTo>
                  <a:pt x="55124" y="89954"/>
                  <a:pt x="51654" y="81832"/>
                  <a:pt x="51654" y="72845"/>
                </a:cubicBezTo>
                <a:cubicBezTo>
                  <a:pt x="51654" y="54112"/>
                  <a:pt x="66836" y="38952"/>
                  <a:pt x="85596" y="38952"/>
                </a:cubicBezTo>
                <a:close/>
                <a:moveTo>
                  <a:pt x="168752" y="21658"/>
                </a:moveTo>
                <a:lnTo>
                  <a:pt x="168752" y="147276"/>
                </a:lnTo>
                <a:lnTo>
                  <a:pt x="560373" y="147276"/>
                </a:lnTo>
                <a:cubicBezTo>
                  <a:pt x="573279" y="147276"/>
                  <a:pt x="583690" y="136771"/>
                  <a:pt x="583690" y="123885"/>
                </a:cubicBezTo>
                <a:lnTo>
                  <a:pt x="583690" y="45049"/>
                </a:lnTo>
                <a:cubicBezTo>
                  <a:pt x="583690" y="32162"/>
                  <a:pt x="573279" y="21658"/>
                  <a:pt x="560373" y="21658"/>
                </a:cubicBezTo>
                <a:close/>
                <a:moveTo>
                  <a:pt x="45116" y="21658"/>
                </a:moveTo>
                <a:cubicBezTo>
                  <a:pt x="32210" y="21658"/>
                  <a:pt x="21690" y="32162"/>
                  <a:pt x="21690" y="45049"/>
                </a:cubicBezTo>
                <a:lnTo>
                  <a:pt x="21690" y="123885"/>
                </a:lnTo>
                <a:cubicBezTo>
                  <a:pt x="21690" y="136771"/>
                  <a:pt x="32210" y="147276"/>
                  <a:pt x="45116" y="147276"/>
                </a:cubicBezTo>
                <a:lnTo>
                  <a:pt x="147061" y="147276"/>
                </a:lnTo>
                <a:lnTo>
                  <a:pt x="147061" y="21658"/>
                </a:lnTo>
                <a:close/>
                <a:moveTo>
                  <a:pt x="45116" y="0"/>
                </a:moveTo>
                <a:lnTo>
                  <a:pt x="560373" y="0"/>
                </a:lnTo>
                <a:cubicBezTo>
                  <a:pt x="585209" y="0"/>
                  <a:pt x="605381" y="20142"/>
                  <a:pt x="605381" y="45049"/>
                </a:cubicBezTo>
                <a:lnTo>
                  <a:pt x="605381" y="123885"/>
                </a:lnTo>
                <a:cubicBezTo>
                  <a:pt x="605381" y="148683"/>
                  <a:pt x="585209" y="168934"/>
                  <a:pt x="560373" y="168934"/>
                </a:cubicBezTo>
                <a:lnTo>
                  <a:pt x="45116" y="168934"/>
                </a:lnTo>
                <a:cubicBezTo>
                  <a:pt x="20281" y="168934"/>
                  <a:pt x="0" y="148683"/>
                  <a:pt x="0" y="123885"/>
                </a:cubicBezTo>
                <a:lnTo>
                  <a:pt x="0" y="45049"/>
                </a:lnTo>
                <a:cubicBezTo>
                  <a:pt x="0" y="20142"/>
                  <a:pt x="20281" y="0"/>
                  <a:pt x="45116"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ertification_155176"/>
          <p:cNvSpPr>
            <a:spLocks noChangeAspect="1"/>
          </p:cNvSpPr>
          <p:nvPr/>
        </p:nvSpPr>
        <p:spPr>
          <a:xfrm>
            <a:off x="6188435" y="4566748"/>
            <a:ext cx="554758" cy="609685"/>
          </a:xfrm>
          <a:custGeom>
            <a:avLst/>
            <a:gdLst>
              <a:gd name="connsiteX0" fmla="*/ 257634 w 550842"/>
              <a:gd name="connsiteY0" fmla="*/ 357837 h 605381"/>
              <a:gd name="connsiteX1" fmla="*/ 257634 w 550842"/>
              <a:gd name="connsiteY1" fmla="*/ 420391 h 605381"/>
              <a:gd name="connsiteX2" fmla="*/ 224526 w 550842"/>
              <a:gd name="connsiteY2" fmla="*/ 429743 h 605381"/>
              <a:gd name="connsiteX3" fmla="*/ 213107 w 550842"/>
              <a:gd name="connsiteY3" fmla="*/ 432919 h 605381"/>
              <a:gd name="connsiteX4" fmla="*/ 213107 w 550842"/>
              <a:gd name="connsiteY4" fmla="*/ 370366 h 605381"/>
              <a:gd name="connsiteX5" fmla="*/ 224526 w 550842"/>
              <a:gd name="connsiteY5" fmla="*/ 367101 h 605381"/>
              <a:gd name="connsiteX6" fmla="*/ 314439 w 550842"/>
              <a:gd name="connsiteY6" fmla="*/ 341960 h 605381"/>
              <a:gd name="connsiteX7" fmla="*/ 314439 w 550842"/>
              <a:gd name="connsiteY7" fmla="*/ 404528 h 605381"/>
              <a:gd name="connsiteX8" fmla="*/ 269983 w 550842"/>
              <a:gd name="connsiteY8" fmla="*/ 416971 h 605381"/>
              <a:gd name="connsiteX9" fmla="*/ 269983 w 550842"/>
              <a:gd name="connsiteY9" fmla="*/ 354403 h 605381"/>
              <a:gd name="connsiteX10" fmla="*/ 460298 w 550842"/>
              <a:gd name="connsiteY10" fmla="*/ 282615 h 605381"/>
              <a:gd name="connsiteX11" fmla="*/ 460298 w 550842"/>
              <a:gd name="connsiteY11" fmla="*/ 345183 h 605381"/>
              <a:gd name="connsiteX12" fmla="*/ 427331 w 550842"/>
              <a:gd name="connsiteY12" fmla="*/ 354449 h 605381"/>
              <a:gd name="connsiteX13" fmla="*/ 415842 w 550842"/>
              <a:gd name="connsiteY13" fmla="*/ 357626 h 605381"/>
              <a:gd name="connsiteX14" fmla="*/ 415842 w 550842"/>
              <a:gd name="connsiteY14" fmla="*/ 295058 h 605381"/>
              <a:gd name="connsiteX15" fmla="*/ 427331 w 550842"/>
              <a:gd name="connsiteY15" fmla="*/ 291881 h 605381"/>
              <a:gd name="connsiteX16" fmla="*/ 257634 w 550842"/>
              <a:gd name="connsiteY16" fmla="*/ 275911 h 605381"/>
              <a:gd name="connsiteX17" fmla="*/ 257634 w 550842"/>
              <a:gd name="connsiteY17" fmla="*/ 338465 h 605381"/>
              <a:gd name="connsiteX18" fmla="*/ 224526 w 550842"/>
              <a:gd name="connsiteY18" fmla="*/ 347729 h 605381"/>
              <a:gd name="connsiteX19" fmla="*/ 213107 w 550842"/>
              <a:gd name="connsiteY19" fmla="*/ 350993 h 605381"/>
              <a:gd name="connsiteX20" fmla="*/ 213107 w 550842"/>
              <a:gd name="connsiteY20" fmla="*/ 288440 h 605381"/>
              <a:gd name="connsiteX21" fmla="*/ 224526 w 550842"/>
              <a:gd name="connsiteY21" fmla="*/ 285175 h 605381"/>
              <a:gd name="connsiteX22" fmla="*/ 517103 w 550842"/>
              <a:gd name="connsiteY22" fmla="*/ 266667 h 605381"/>
              <a:gd name="connsiteX23" fmla="*/ 517103 w 550842"/>
              <a:gd name="connsiteY23" fmla="*/ 329221 h 605381"/>
              <a:gd name="connsiteX24" fmla="*/ 472788 w 550842"/>
              <a:gd name="connsiteY24" fmla="*/ 341749 h 605381"/>
              <a:gd name="connsiteX25" fmla="*/ 472788 w 550842"/>
              <a:gd name="connsiteY25" fmla="*/ 279196 h 605381"/>
              <a:gd name="connsiteX26" fmla="*/ 314439 w 550842"/>
              <a:gd name="connsiteY26" fmla="*/ 259963 h 605381"/>
              <a:gd name="connsiteX27" fmla="*/ 314439 w 550842"/>
              <a:gd name="connsiteY27" fmla="*/ 322517 h 605381"/>
              <a:gd name="connsiteX28" fmla="*/ 269983 w 550842"/>
              <a:gd name="connsiteY28" fmla="*/ 335045 h 605381"/>
              <a:gd name="connsiteX29" fmla="*/ 269983 w 550842"/>
              <a:gd name="connsiteY29" fmla="*/ 272492 h 605381"/>
              <a:gd name="connsiteX30" fmla="*/ 460298 w 550842"/>
              <a:gd name="connsiteY30" fmla="*/ 200618 h 605381"/>
              <a:gd name="connsiteX31" fmla="*/ 460298 w 550842"/>
              <a:gd name="connsiteY31" fmla="*/ 263230 h 605381"/>
              <a:gd name="connsiteX32" fmla="*/ 427331 w 550842"/>
              <a:gd name="connsiteY32" fmla="*/ 272591 h 605381"/>
              <a:gd name="connsiteX33" fmla="*/ 415842 w 550842"/>
              <a:gd name="connsiteY33" fmla="*/ 275770 h 605381"/>
              <a:gd name="connsiteX34" fmla="*/ 415842 w 550842"/>
              <a:gd name="connsiteY34" fmla="*/ 213158 h 605381"/>
              <a:gd name="connsiteX35" fmla="*/ 427331 w 550842"/>
              <a:gd name="connsiteY35" fmla="*/ 209979 h 605381"/>
              <a:gd name="connsiteX36" fmla="*/ 257634 w 550842"/>
              <a:gd name="connsiteY36" fmla="*/ 193984 h 605381"/>
              <a:gd name="connsiteX37" fmla="*/ 257634 w 550842"/>
              <a:gd name="connsiteY37" fmla="*/ 256596 h 605381"/>
              <a:gd name="connsiteX38" fmla="*/ 224526 w 550842"/>
              <a:gd name="connsiteY38" fmla="*/ 265868 h 605381"/>
              <a:gd name="connsiteX39" fmla="*/ 213107 w 550842"/>
              <a:gd name="connsiteY39" fmla="*/ 269136 h 605381"/>
              <a:gd name="connsiteX40" fmla="*/ 213107 w 550842"/>
              <a:gd name="connsiteY40" fmla="*/ 206435 h 605381"/>
              <a:gd name="connsiteX41" fmla="*/ 224526 w 550842"/>
              <a:gd name="connsiteY41" fmla="*/ 203256 h 605381"/>
              <a:gd name="connsiteX42" fmla="*/ 517103 w 550842"/>
              <a:gd name="connsiteY42" fmla="*/ 184740 h 605381"/>
              <a:gd name="connsiteX43" fmla="*/ 517103 w 550842"/>
              <a:gd name="connsiteY43" fmla="*/ 247293 h 605381"/>
              <a:gd name="connsiteX44" fmla="*/ 472788 w 550842"/>
              <a:gd name="connsiteY44" fmla="*/ 259822 h 605381"/>
              <a:gd name="connsiteX45" fmla="*/ 472788 w 550842"/>
              <a:gd name="connsiteY45" fmla="*/ 197268 h 605381"/>
              <a:gd name="connsiteX46" fmla="*/ 314439 w 550842"/>
              <a:gd name="connsiteY46" fmla="*/ 178037 h 605381"/>
              <a:gd name="connsiteX47" fmla="*/ 314439 w 550842"/>
              <a:gd name="connsiteY47" fmla="*/ 240590 h 605381"/>
              <a:gd name="connsiteX48" fmla="*/ 269983 w 550842"/>
              <a:gd name="connsiteY48" fmla="*/ 253119 h 605381"/>
              <a:gd name="connsiteX49" fmla="*/ 269983 w 550842"/>
              <a:gd name="connsiteY49" fmla="*/ 190565 h 605381"/>
              <a:gd name="connsiteX50" fmla="*/ 329021 w 550842"/>
              <a:gd name="connsiteY50" fmla="*/ 143592 h 605381"/>
              <a:gd name="connsiteX51" fmla="*/ 196157 w 550842"/>
              <a:gd name="connsiteY51" fmla="*/ 181986 h 605381"/>
              <a:gd name="connsiteX52" fmla="*/ 196157 w 550842"/>
              <a:gd name="connsiteY52" fmla="*/ 576166 h 605381"/>
              <a:gd name="connsiteX53" fmla="*/ 329021 w 550842"/>
              <a:gd name="connsiteY53" fmla="*/ 537772 h 605381"/>
              <a:gd name="connsiteX54" fmla="*/ 460298 w 550842"/>
              <a:gd name="connsiteY54" fmla="*/ 118691 h 605381"/>
              <a:gd name="connsiteX55" fmla="*/ 460298 w 550842"/>
              <a:gd name="connsiteY55" fmla="*/ 181303 h 605381"/>
              <a:gd name="connsiteX56" fmla="*/ 427331 w 550842"/>
              <a:gd name="connsiteY56" fmla="*/ 190575 h 605381"/>
              <a:gd name="connsiteX57" fmla="*/ 415842 w 550842"/>
              <a:gd name="connsiteY57" fmla="*/ 193843 h 605381"/>
              <a:gd name="connsiteX58" fmla="*/ 415842 w 550842"/>
              <a:gd name="connsiteY58" fmla="*/ 131231 h 605381"/>
              <a:gd name="connsiteX59" fmla="*/ 427331 w 550842"/>
              <a:gd name="connsiteY59" fmla="*/ 127963 h 605381"/>
              <a:gd name="connsiteX60" fmla="*/ 517103 w 550842"/>
              <a:gd name="connsiteY60" fmla="*/ 102743 h 605381"/>
              <a:gd name="connsiteX61" fmla="*/ 517103 w 550842"/>
              <a:gd name="connsiteY61" fmla="*/ 165385 h 605381"/>
              <a:gd name="connsiteX62" fmla="*/ 472788 w 550842"/>
              <a:gd name="connsiteY62" fmla="*/ 177825 h 605381"/>
              <a:gd name="connsiteX63" fmla="*/ 472788 w 550842"/>
              <a:gd name="connsiteY63" fmla="*/ 115271 h 605381"/>
              <a:gd name="connsiteX64" fmla="*/ 174058 w 550842"/>
              <a:gd name="connsiteY64" fmla="*/ 72541 h 605381"/>
              <a:gd name="connsiteX65" fmla="*/ 347850 w 550842"/>
              <a:gd name="connsiteY65" fmla="*/ 118790 h 605381"/>
              <a:gd name="connsiteX66" fmla="*/ 347850 w 550842"/>
              <a:gd name="connsiteY66" fmla="*/ 555601 h 605381"/>
              <a:gd name="connsiteX67" fmla="*/ 175649 w 550842"/>
              <a:gd name="connsiteY67" fmla="*/ 605381 h 605381"/>
              <a:gd name="connsiteX68" fmla="*/ 0 w 550842"/>
              <a:gd name="connsiteY68" fmla="*/ 554630 h 605381"/>
              <a:gd name="connsiteX69" fmla="*/ 0 w 550842"/>
              <a:gd name="connsiteY69" fmla="*/ 113848 h 605381"/>
              <a:gd name="connsiteX70" fmla="*/ 531828 w 550842"/>
              <a:gd name="connsiteY70" fmla="*/ 68401 h 605381"/>
              <a:gd name="connsiteX71" fmla="*/ 398970 w 550842"/>
              <a:gd name="connsiteY71" fmla="*/ 106706 h 605381"/>
              <a:gd name="connsiteX72" fmla="*/ 398970 w 550842"/>
              <a:gd name="connsiteY72" fmla="*/ 500874 h 605381"/>
              <a:gd name="connsiteX73" fmla="*/ 531828 w 550842"/>
              <a:gd name="connsiteY73" fmla="*/ 462570 h 605381"/>
              <a:gd name="connsiteX74" fmla="*/ 378462 w 550842"/>
              <a:gd name="connsiteY74" fmla="*/ 0 h 605381"/>
              <a:gd name="connsiteX75" fmla="*/ 550567 w 550842"/>
              <a:gd name="connsiteY75" fmla="*/ 43512 h 605381"/>
              <a:gd name="connsiteX76" fmla="*/ 550567 w 550842"/>
              <a:gd name="connsiteY76" fmla="*/ 480398 h 605381"/>
              <a:gd name="connsiteX77" fmla="*/ 378462 w 550842"/>
              <a:gd name="connsiteY77" fmla="*/ 530088 h 605381"/>
              <a:gd name="connsiteX78" fmla="*/ 364850 w 550842"/>
              <a:gd name="connsiteY78" fmla="*/ 526117 h 605381"/>
              <a:gd name="connsiteX79" fmla="*/ 364938 w 550842"/>
              <a:gd name="connsiteY79" fmla="*/ 105029 h 605381"/>
              <a:gd name="connsiteX80" fmla="*/ 202734 w 550842"/>
              <a:gd name="connsiteY80" fmla="*/ 62488 h 605381"/>
              <a:gd name="connsiteX81" fmla="*/ 202734 w 550842"/>
              <a:gd name="connsiteY81" fmla="*/ 38658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50842" h="605381">
                <a:moveTo>
                  <a:pt x="257634" y="357837"/>
                </a:moveTo>
                <a:lnTo>
                  <a:pt x="257634" y="420391"/>
                </a:lnTo>
                <a:lnTo>
                  <a:pt x="224526" y="429743"/>
                </a:lnTo>
                <a:lnTo>
                  <a:pt x="213107" y="432919"/>
                </a:lnTo>
                <a:lnTo>
                  <a:pt x="213107" y="370366"/>
                </a:lnTo>
                <a:lnTo>
                  <a:pt x="224526" y="367101"/>
                </a:lnTo>
                <a:close/>
                <a:moveTo>
                  <a:pt x="314439" y="341960"/>
                </a:moveTo>
                <a:lnTo>
                  <a:pt x="314439" y="404528"/>
                </a:lnTo>
                <a:lnTo>
                  <a:pt x="269983" y="416971"/>
                </a:lnTo>
                <a:lnTo>
                  <a:pt x="269983" y="354403"/>
                </a:lnTo>
                <a:close/>
                <a:moveTo>
                  <a:pt x="460298" y="282615"/>
                </a:moveTo>
                <a:lnTo>
                  <a:pt x="460298" y="345183"/>
                </a:lnTo>
                <a:lnTo>
                  <a:pt x="427331" y="354449"/>
                </a:lnTo>
                <a:lnTo>
                  <a:pt x="415842" y="357626"/>
                </a:lnTo>
                <a:lnTo>
                  <a:pt x="415842" y="295058"/>
                </a:lnTo>
                <a:lnTo>
                  <a:pt x="427331" y="291881"/>
                </a:lnTo>
                <a:close/>
                <a:moveTo>
                  <a:pt x="257634" y="275911"/>
                </a:moveTo>
                <a:lnTo>
                  <a:pt x="257634" y="338465"/>
                </a:lnTo>
                <a:lnTo>
                  <a:pt x="224526" y="347729"/>
                </a:lnTo>
                <a:lnTo>
                  <a:pt x="213107" y="350993"/>
                </a:lnTo>
                <a:lnTo>
                  <a:pt x="213107" y="288440"/>
                </a:lnTo>
                <a:lnTo>
                  <a:pt x="224526" y="285175"/>
                </a:lnTo>
                <a:close/>
                <a:moveTo>
                  <a:pt x="517103" y="266667"/>
                </a:moveTo>
                <a:lnTo>
                  <a:pt x="517103" y="329221"/>
                </a:lnTo>
                <a:lnTo>
                  <a:pt x="472788" y="341749"/>
                </a:lnTo>
                <a:lnTo>
                  <a:pt x="472788" y="279196"/>
                </a:lnTo>
                <a:close/>
                <a:moveTo>
                  <a:pt x="314439" y="259963"/>
                </a:moveTo>
                <a:lnTo>
                  <a:pt x="314439" y="322517"/>
                </a:lnTo>
                <a:lnTo>
                  <a:pt x="269983" y="335045"/>
                </a:lnTo>
                <a:lnTo>
                  <a:pt x="269983" y="272492"/>
                </a:lnTo>
                <a:close/>
                <a:moveTo>
                  <a:pt x="460298" y="200618"/>
                </a:moveTo>
                <a:lnTo>
                  <a:pt x="460298" y="263230"/>
                </a:lnTo>
                <a:lnTo>
                  <a:pt x="427331" y="272591"/>
                </a:lnTo>
                <a:lnTo>
                  <a:pt x="415842" y="275770"/>
                </a:lnTo>
                <a:lnTo>
                  <a:pt x="415842" y="213158"/>
                </a:lnTo>
                <a:lnTo>
                  <a:pt x="427331" y="209979"/>
                </a:lnTo>
                <a:close/>
                <a:moveTo>
                  <a:pt x="257634" y="193984"/>
                </a:moveTo>
                <a:lnTo>
                  <a:pt x="257634" y="256596"/>
                </a:lnTo>
                <a:lnTo>
                  <a:pt x="224526" y="265868"/>
                </a:lnTo>
                <a:lnTo>
                  <a:pt x="213107" y="269136"/>
                </a:lnTo>
                <a:lnTo>
                  <a:pt x="213107" y="206435"/>
                </a:lnTo>
                <a:lnTo>
                  <a:pt x="224526" y="203256"/>
                </a:lnTo>
                <a:close/>
                <a:moveTo>
                  <a:pt x="517103" y="184740"/>
                </a:moveTo>
                <a:lnTo>
                  <a:pt x="517103" y="247293"/>
                </a:lnTo>
                <a:lnTo>
                  <a:pt x="472788" y="259822"/>
                </a:lnTo>
                <a:lnTo>
                  <a:pt x="472788" y="197268"/>
                </a:lnTo>
                <a:close/>
                <a:moveTo>
                  <a:pt x="314439" y="178037"/>
                </a:moveTo>
                <a:lnTo>
                  <a:pt x="314439" y="240590"/>
                </a:lnTo>
                <a:lnTo>
                  <a:pt x="269983" y="253119"/>
                </a:lnTo>
                <a:lnTo>
                  <a:pt x="269983" y="190565"/>
                </a:lnTo>
                <a:close/>
                <a:moveTo>
                  <a:pt x="329021" y="143592"/>
                </a:moveTo>
                <a:lnTo>
                  <a:pt x="196157" y="181986"/>
                </a:lnTo>
                <a:lnTo>
                  <a:pt x="196157" y="576166"/>
                </a:lnTo>
                <a:lnTo>
                  <a:pt x="329021" y="537772"/>
                </a:lnTo>
                <a:close/>
                <a:moveTo>
                  <a:pt x="460298" y="118691"/>
                </a:moveTo>
                <a:lnTo>
                  <a:pt x="460298" y="181303"/>
                </a:lnTo>
                <a:lnTo>
                  <a:pt x="427331" y="190575"/>
                </a:lnTo>
                <a:lnTo>
                  <a:pt x="415842" y="193843"/>
                </a:lnTo>
                <a:lnTo>
                  <a:pt x="415842" y="131231"/>
                </a:lnTo>
                <a:lnTo>
                  <a:pt x="427331" y="127963"/>
                </a:lnTo>
                <a:close/>
                <a:moveTo>
                  <a:pt x="517103" y="102743"/>
                </a:moveTo>
                <a:lnTo>
                  <a:pt x="517103" y="165385"/>
                </a:lnTo>
                <a:lnTo>
                  <a:pt x="472788" y="177825"/>
                </a:lnTo>
                <a:lnTo>
                  <a:pt x="472788" y="115271"/>
                </a:lnTo>
                <a:close/>
                <a:moveTo>
                  <a:pt x="174058" y="72541"/>
                </a:moveTo>
                <a:lnTo>
                  <a:pt x="347850" y="118790"/>
                </a:lnTo>
                <a:cubicBezTo>
                  <a:pt x="348381" y="118879"/>
                  <a:pt x="347850" y="555601"/>
                  <a:pt x="347850" y="555601"/>
                </a:cubicBezTo>
                <a:lnTo>
                  <a:pt x="175649" y="605381"/>
                </a:lnTo>
                <a:lnTo>
                  <a:pt x="0" y="554630"/>
                </a:lnTo>
                <a:lnTo>
                  <a:pt x="0" y="113848"/>
                </a:lnTo>
                <a:close/>
                <a:moveTo>
                  <a:pt x="531828" y="68401"/>
                </a:moveTo>
                <a:lnTo>
                  <a:pt x="398970" y="106706"/>
                </a:lnTo>
                <a:lnTo>
                  <a:pt x="398970" y="500874"/>
                </a:lnTo>
                <a:lnTo>
                  <a:pt x="531828" y="462570"/>
                </a:lnTo>
                <a:close/>
                <a:moveTo>
                  <a:pt x="378462" y="0"/>
                </a:moveTo>
                <a:lnTo>
                  <a:pt x="550567" y="43512"/>
                </a:lnTo>
                <a:cubicBezTo>
                  <a:pt x="551186" y="43688"/>
                  <a:pt x="550567" y="480398"/>
                  <a:pt x="550567" y="480398"/>
                </a:cubicBezTo>
                <a:lnTo>
                  <a:pt x="378462" y="530088"/>
                </a:lnTo>
                <a:lnTo>
                  <a:pt x="364850" y="526117"/>
                </a:lnTo>
                <a:cubicBezTo>
                  <a:pt x="364938" y="487459"/>
                  <a:pt x="364938" y="105029"/>
                  <a:pt x="364938" y="105029"/>
                </a:cubicBezTo>
                <a:lnTo>
                  <a:pt x="202734" y="62488"/>
                </a:lnTo>
                <a:lnTo>
                  <a:pt x="202734" y="3865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analytics_155543"/>
          <p:cNvSpPr>
            <a:spLocks noChangeAspect="1"/>
          </p:cNvSpPr>
          <p:nvPr/>
        </p:nvSpPr>
        <p:spPr>
          <a:xfrm>
            <a:off x="8206314" y="4501324"/>
            <a:ext cx="477049" cy="609685"/>
          </a:xfrm>
          <a:custGeom>
            <a:avLst/>
            <a:gdLst>
              <a:gd name="connsiteX0" fmla="*/ 89477 w 473847"/>
              <a:gd name="connsiteY0" fmla="*/ 422051 h 605592"/>
              <a:gd name="connsiteX1" fmla="*/ 105541 w 473847"/>
              <a:gd name="connsiteY1" fmla="*/ 422051 h 605592"/>
              <a:gd name="connsiteX2" fmla="*/ 117148 w 473847"/>
              <a:gd name="connsiteY2" fmla="*/ 475062 h 605592"/>
              <a:gd name="connsiteX3" fmla="*/ 131263 w 473847"/>
              <a:gd name="connsiteY3" fmla="*/ 422051 h 605592"/>
              <a:gd name="connsiteX4" fmla="*/ 149927 w 473847"/>
              <a:gd name="connsiteY4" fmla="*/ 422051 h 605592"/>
              <a:gd name="connsiteX5" fmla="*/ 163484 w 473847"/>
              <a:gd name="connsiteY5" fmla="*/ 475988 h 605592"/>
              <a:gd name="connsiteX6" fmla="*/ 175370 w 473847"/>
              <a:gd name="connsiteY6" fmla="*/ 422051 h 605592"/>
              <a:gd name="connsiteX7" fmla="*/ 186141 w 473847"/>
              <a:gd name="connsiteY7" fmla="*/ 422051 h 605592"/>
              <a:gd name="connsiteX8" fmla="*/ 191063 w 473847"/>
              <a:gd name="connsiteY8" fmla="*/ 422051 h 605592"/>
              <a:gd name="connsiteX9" fmla="*/ 202113 w 473847"/>
              <a:gd name="connsiteY9" fmla="*/ 422051 h 605592"/>
              <a:gd name="connsiteX10" fmla="*/ 213813 w 473847"/>
              <a:gd name="connsiteY10" fmla="*/ 475062 h 605592"/>
              <a:gd name="connsiteX11" fmla="*/ 227927 w 473847"/>
              <a:gd name="connsiteY11" fmla="*/ 422051 h 605592"/>
              <a:gd name="connsiteX12" fmla="*/ 246499 w 473847"/>
              <a:gd name="connsiteY12" fmla="*/ 422051 h 605592"/>
              <a:gd name="connsiteX13" fmla="*/ 260056 w 473847"/>
              <a:gd name="connsiteY13" fmla="*/ 475988 h 605592"/>
              <a:gd name="connsiteX14" fmla="*/ 271942 w 473847"/>
              <a:gd name="connsiteY14" fmla="*/ 422051 h 605592"/>
              <a:gd name="connsiteX15" fmla="*/ 282713 w 473847"/>
              <a:gd name="connsiteY15" fmla="*/ 422051 h 605592"/>
              <a:gd name="connsiteX16" fmla="*/ 287727 w 473847"/>
              <a:gd name="connsiteY16" fmla="*/ 422051 h 605592"/>
              <a:gd name="connsiteX17" fmla="*/ 298777 w 473847"/>
              <a:gd name="connsiteY17" fmla="*/ 422051 h 605592"/>
              <a:gd name="connsiteX18" fmla="*/ 310385 w 473847"/>
              <a:gd name="connsiteY18" fmla="*/ 475062 h 605592"/>
              <a:gd name="connsiteX19" fmla="*/ 324499 w 473847"/>
              <a:gd name="connsiteY19" fmla="*/ 422051 h 605592"/>
              <a:gd name="connsiteX20" fmla="*/ 343163 w 473847"/>
              <a:gd name="connsiteY20" fmla="*/ 422051 h 605592"/>
              <a:gd name="connsiteX21" fmla="*/ 356720 w 473847"/>
              <a:gd name="connsiteY21" fmla="*/ 475988 h 605592"/>
              <a:gd name="connsiteX22" fmla="*/ 368606 w 473847"/>
              <a:gd name="connsiteY22" fmla="*/ 422051 h 605592"/>
              <a:gd name="connsiteX23" fmla="*/ 384299 w 473847"/>
              <a:gd name="connsiteY23" fmla="*/ 422051 h 605592"/>
              <a:gd name="connsiteX24" fmla="*/ 365542 w 473847"/>
              <a:gd name="connsiteY24" fmla="*/ 499250 h 605592"/>
              <a:gd name="connsiteX25" fmla="*/ 348920 w 473847"/>
              <a:gd name="connsiteY25" fmla="*/ 499250 h 605592"/>
              <a:gd name="connsiteX26" fmla="*/ 333506 w 473847"/>
              <a:gd name="connsiteY26" fmla="*/ 441513 h 605592"/>
              <a:gd name="connsiteX27" fmla="*/ 318185 w 473847"/>
              <a:gd name="connsiteY27" fmla="*/ 499250 h 605592"/>
              <a:gd name="connsiteX28" fmla="*/ 301192 w 473847"/>
              <a:gd name="connsiteY28" fmla="*/ 499250 h 605592"/>
              <a:gd name="connsiteX29" fmla="*/ 285220 w 473847"/>
              <a:gd name="connsiteY29" fmla="*/ 432338 h 605592"/>
              <a:gd name="connsiteX30" fmla="*/ 268877 w 473847"/>
              <a:gd name="connsiteY30" fmla="*/ 499250 h 605592"/>
              <a:gd name="connsiteX31" fmla="*/ 252349 w 473847"/>
              <a:gd name="connsiteY31" fmla="*/ 499250 h 605592"/>
              <a:gd name="connsiteX32" fmla="*/ 236934 w 473847"/>
              <a:gd name="connsiteY32" fmla="*/ 441513 h 605592"/>
              <a:gd name="connsiteX33" fmla="*/ 221520 w 473847"/>
              <a:gd name="connsiteY33" fmla="*/ 499250 h 605592"/>
              <a:gd name="connsiteX34" fmla="*/ 204620 w 473847"/>
              <a:gd name="connsiteY34" fmla="*/ 499250 h 605592"/>
              <a:gd name="connsiteX35" fmla="*/ 188556 w 473847"/>
              <a:gd name="connsiteY35" fmla="*/ 432245 h 605592"/>
              <a:gd name="connsiteX36" fmla="*/ 172306 w 473847"/>
              <a:gd name="connsiteY36" fmla="*/ 499250 h 605592"/>
              <a:gd name="connsiteX37" fmla="*/ 155684 w 473847"/>
              <a:gd name="connsiteY37" fmla="*/ 499250 h 605592"/>
              <a:gd name="connsiteX38" fmla="*/ 140270 w 473847"/>
              <a:gd name="connsiteY38" fmla="*/ 441513 h 605592"/>
              <a:gd name="connsiteX39" fmla="*/ 124948 w 473847"/>
              <a:gd name="connsiteY39" fmla="*/ 499250 h 605592"/>
              <a:gd name="connsiteX40" fmla="*/ 107956 w 473847"/>
              <a:gd name="connsiteY40" fmla="*/ 499250 h 605592"/>
              <a:gd name="connsiteX41" fmla="*/ 319661 w 473847"/>
              <a:gd name="connsiteY41" fmla="*/ 285437 h 605592"/>
              <a:gd name="connsiteX42" fmla="*/ 357555 w 473847"/>
              <a:gd name="connsiteY42" fmla="*/ 285437 h 605592"/>
              <a:gd name="connsiteX43" fmla="*/ 357555 w 473847"/>
              <a:gd name="connsiteY43" fmla="*/ 370115 h 605592"/>
              <a:gd name="connsiteX44" fmla="*/ 319661 w 473847"/>
              <a:gd name="connsiteY44" fmla="*/ 370115 h 605592"/>
              <a:gd name="connsiteX45" fmla="*/ 122008 w 473847"/>
              <a:gd name="connsiteY45" fmla="*/ 251142 h 605592"/>
              <a:gd name="connsiteX46" fmla="*/ 159831 w 473847"/>
              <a:gd name="connsiteY46" fmla="*/ 251142 h 605592"/>
              <a:gd name="connsiteX47" fmla="*/ 159831 w 473847"/>
              <a:gd name="connsiteY47" fmla="*/ 370115 h 605592"/>
              <a:gd name="connsiteX48" fmla="*/ 122008 w 473847"/>
              <a:gd name="connsiteY48" fmla="*/ 370115 h 605592"/>
              <a:gd name="connsiteX49" fmla="*/ 253753 w 473847"/>
              <a:gd name="connsiteY49" fmla="*/ 175355 h 605592"/>
              <a:gd name="connsiteX50" fmla="*/ 291717 w 473847"/>
              <a:gd name="connsiteY50" fmla="*/ 175355 h 605592"/>
              <a:gd name="connsiteX51" fmla="*/ 291717 w 473847"/>
              <a:gd name="connsiteY51" fmla="*/ 370115 h 605592"/>
              <a:gd name="connsiteX52" fmla="*/ 253753 w 473847"/>
              <a:gd name="connsiteY52" fmla="*/ 370115 h 605592"/>
              <a:gd name="connsiteX53" fmla="*/ 187845 w 473847"/>
              <a:gd name="connsiteY53" fmla="*/ 105213 h 605592"/>
              <a:gd name="connsiteX54" fmla="*/ 225809 w 473847"/>
              <a:gd name="connsiteY54" fmla="*/ 105213 h 605592"/>
              <a:gd name="connsiteX55" fmla="*/ 225809 w 473847"/>
              <a:gd name="connsiteY55" fmla="*/ 370115 h 605592"/>
              <a:gd name="connsiteX56" fmla="*/ 187845 w 473847"/>
              <a:gd name="connsiteY56" fmla="*/ 370115 h 605592"/>
              <a:gd name="connsiteX57" fmla="*/ 37878 w 473847"/>
              <a:gd name="connsiteY57" fmla="*/ 37820 h 605592"/>
              <a:gd name="connsiteX58" fmla="*/ 37878 w 473847"/>
              <a:gd name="connsiteY58" fmla="*/ 567772 h 605592"/>
              <a:gd name="connsiteX59" fmla="*/ 435876 w 473847"/>
              <a:gd name="connsiteY59" fmla="*/ 567772 h 605592"/>
              <a:gd name="connsiteX60" fmla="*/ 435876 w 473847"/>
              <a:gd name="connsiteY60" fmla="*/ 112998 h 605592"/>
              <a:gd name="connsiteX61" fmla="*/ 371539 w 473847"/>
              <a:gd name="connsiteY61" fmla="*/ 112998 h 605592"/>
              <a:gd name="connsiteX62" fmla="*/ 371539 w 473847"/>
              <a:gd name="connsiteY62" fmla="*/ 37820 h 605592"/>
              <a:gd name="connsiteX63" fmla="*/ 0 w 473847"/>
              <a:gd name="connsiteY63" fmla="*/ 0 h 605592"/>
              <a:gd name="connsiteX64" fmla="*/ 388529 w 473847"/>
              <a:gd name="connsiteY64" fmla="*/ 0 h 605592"/>
              <a:gd name="connsiteX65" fmla="*/ 473847 w 473847"/>
              <a:gd name="connsiteY65" fmla="*/ 94644 h 605592"/>
              <a:gd name="connsiteX66" fmla="*/ 473847 w 473847"/>
              <a:gd name="connsiteY66" fmla="*/ 605592 h 605592"/>
              <a:gd name="connsiteX67" fmla="*/ 0 w 473847"/>
              <a:gd name="connsiteY67" fmla="*/ 605592 h 605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473847" h="605592">
                <a:moveTo>
                  <a:pt x="89477" y="422051"/>
                </a:moveTo>
                <a:lnTo>
                  <a:pt x="105541" y="422051"/>
                </a:lnTo>
                <a:lnTo>
                  <a:pt x="117148" y="475062"/>
                </a:lnTo>
                <a:lnTo>
                  <a:pt x="131263" y="422051"/>
                </a:lnTo>
                <a:lnTo>
                  <a:pt x="149927" y="422051"/>
                </a:lnTo>
                <a:lnTo>
                  <a:pt x="163484" y="475988"/>
                </a:lnTo>
                <a:lnTo>
                  <a:pt x="175370" y="422051"/>
                </a:lnTo>
                <a:lnTo>
                  <a:pt x="186141" y="422051"/>
                </a:lnTo>
                <a:lnTo>
                  <a:pt x="191063" y="422051"/>
                </a:lnTo>
                <a:lnTo>
                  <a:pt x="202113" y="422051"/>
                </a:lnTo>
                <a:lnTo>
                  <a:pt x="213813" y="475062"/>
                </a:lnTo>
                <a:lnTo>
                  <a:pt x="227927" y="422051"/>
                </a:lnTo>
                <a:lnTo>
                  <a:pt x="246499" y="422051"/>
                </a:lnTo>
                <a:lnTo>
                  <a:pt x="260056" y="475988"/>
                </a:lnTo>
                <a:lnTo>
                  <a:pt x="271942" y="422051"/>
                </a:lnTo>
                <a:lnTo>
                  <a:pt x="282713" y="422051"/>
                </a:lnTo>
                <a:lnTo>
                  <a:pt x="287727" y="422051"/>
                </a:lnTo>
                <a:lnTo>
                  <a:pt x="298777" y="422051"/>
                </a:lnTo>
                <a:lnTo>
                  <a:pt x="310385" y="475062"/>
                </a:lnTo>
                <a:lnTo>
                  <a:pt x="324499" y="422051"/>
                </a:lnTo>
                <a:lnTo>
                  <a:pt x="343163" y="422051"/>
                </a:lnTo>
                <a:lnTo>
                  <a:pt x="356720" y="475988"/>
                </a:lnTo>
                <a:lnTo>
                  <a:pt x="368606" y="422051"/>
                </a:lnTo>
                <a:lnTo>
                  <a:pt x="384299" y="422051"/>
                </a:lnTo>
                <a:lnTo>
                  <a:pt x="365542" y="499250"/>
                </a:lnTo>
                <a:lnTo>
                  <a:pt x="348920" y="499250"/>
                </a:lnTo>
                <a:lnTo>
                  <a:pt x="333506" y="441513"/>
                </a:lnTo>
                <a:lnTo>
                  <a:pt x="318185" y="499250"/>
                </a:lnTo>
                <a:lnTo>
                  <a:pt x="301192" y="499250"/>
                </a:lnTo>
                <a:lnTo>
                  <a:pt x="285220" y="432338"/>
                </a:lnTo>
                <a:lnTo>
                  <a:pt x="268877" y="499250"/>
                </a:lnTo>
                <a:lnTo>
                  <a:pt x="252349" y="499250"/>
                </a:lnTo>
                <a:lnTo>
                  <a:pt x="236934" y="441513"/>
                </a:lnTo>
                <a:lnTo>
                  <a:pt x="221520" y="499250"/>
                </a:lnTo>
                <a:lnTo>
                  <a:pt x="204620" y="499250"/>
                </a:lnTo>
                <a:lnTo>
                  <a:pt x="188556" y="432245"/>
                </a:lnTo>
                <a:lnTo>
                  <a:pt x="172306" y="499250"/>
                </a:lnTo>
                <a:lnTo>
                  <a:pt x="155684" y="499250"/>
                </a:lnTo>
                <a:lnTo>
                  <a:pt x="140270" y="441513"/>
                </a:lnTo>
                <a:lnTo>
                  <a:pt x="124948" y="499250"/>
                </a:lnTo>
                <a:lnTo>
                  <a:pt x="107956" y="499250"/>
                </a:lnTo>
                <a:close/>
                <a:moveTo>
                  <a:pt x="319661" y="285437"/>
                </a:moveTo>
                <a:lnTo>
                  <a:pt x="357555" y="285437"/>
                </a:lnTo>
                <a:lnTo>
                  <a:pt x="357555" y="370115"/>
                </a:lnTo>
                <a:lnTo>
                  <a:pt x="319661" y="370115"/>
                </a:lnTo>
                <a:close/>
                <a:moveTo>
                  <a:pt x="122008" y="251142"/>
                </a:moveTo>
                <a:lnTo>
                  <a:pt x="159831" y="251142"/>
                </a:lnTo>
                <a:lnTo>
                  <a:pt x="159831" y="370115"/>
                </a:lnTo>
                <a:lnTo>
                  <a:pt x="122008" y="370115"/>
                </a:lnTo>
                <a:close/>
                <a:moveTo>
                  <a:pt x="253753" y="175355"/>
                </a:moveTo>
                <a:lnTo>
                  <a:pt x="291717" y="175355"/>
                </a:lnTo>
                <a:lnTo>
                  <a:pt x="291717" y="370115"/>
                </a:lnTo>
                <a:lnTo>
                  <a:pt x="253753" y="370115"/>
                </a:lnTo>
                <a:close/>
                <a:moveTo>
                  <a:pt x="187845" y="105213"/>
                </a:moveTo>
                <a:lnTo>
                  <a:pt x="225809" y="105213"/>
                </a:lnTo>
                <a:lnTo>
                  <a:pt x="225809" y="370115"/>
                </a:lnTo>
                <a:lnTo>
                  <a:pt x="187845" y="370115"/>
                </a:lnTo>
                <a:close/>
                <a:moveTo>
                  <a:pt x="37878" y="37820"/>
                </a:moveTo>
                <a:lnTo>
                  <a:pt x="37878" y="567772"/>
                </a:lnTo>
                <a:lnTo>
                  <a:pt x="435876" y="567772"/>
                </a:lnTo>
                <a:lnTo>
                  <a:pt x="435876" y="112998"/>
                </a:lnTo>
                <a:lnTo>
                  <a:pt x="371539" y="112998"/>
                </a:lnTo>
                <a:lnTo>
                  <a:pt x="371539" y="37820"/>
                </a:lnTo>
                <a:close/>
                <a:moveTo>
                  <a:pt x="0" y="0"/>
                </a:moveTo>
                <a:lnTo>
                  <a:pt x="388529" y="0"/>
                </a:lnTo>
                <a:lnTo>
                  <a:pt x="473847" y="94644"/>
                </a:lnTo>
                <a:lnTo>
                  <a:pt x="473847" y="605592"/>
                </a:lnTo>
                <a:lnTo>
                  <a:pt x="0" y="60559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ingerprint_336725"/>
          <p:cNvSpPr>
            <a:spLocks noChangeAspect="1"/>
          </p:cNvSpPr>
          <p:nvPr/>
        </p:nvSpPr>
        <p:spPr>
          <a:xfrm>
            <a:off x="8147893" y="2246076"/>
            <a:ext cx="609685" cy="536376"/>
          </a:xfrm>
          <a:custGeom>
            <a:avLst/>
            <a:gdLst>
              <a:gd name="T0" fmla="*/ 8903 w 14551"/>
              <a:gd name="T1" fmla="*/ 8301 h 12803"/>
              <a:gd name="T2" fmla="*/ 10780 w 14551"/>
              <a:gd name="T3" fmla="*/ 8301 h 12803"/>
              <a:gd name="T4" fmla="*/ 9842 w 14551"/>
              <a:gd name="T5" fmla="*/ 10148 h 12803"/>
              <a:gd name="T6" fmla="*/ 9842 w 14551"/>
              <a:gd name="T7" fmla="*/ 6455 h 12803"/>
              <a:gd name="T8" fmla="*/ 9842 w 14551"/>
              <a:gd name="T9" fmla="*/ 10148 h 12803"/>
              <a:gd name="T10" fmla="*/ 10989 w 14551"/>
              <a:gd name="T11" fmla="*/ 11432 h 12803"/>
              <a:gd name="T12" fmla="*/ 11884 w 14551"/>
              <a:gd name="T13" fmla="*/ 10938 h 12803"/>
              <a:gd name="T14" fmla="*/ 13111 w 14551"/>
              <a:gd name="T15" fmla="*/ 8971 h 12803"/>
              <a:gd name="T16" fmla="*/ 13111 w 14551"/>
              <a:gd name="T17" fmla="*/ 7680 h 12803"/>
              <a:gd name="T18" fmla="*/ 11884 w 14551"/>
              <a:gd name="T19" fmla="*/ 5713 h 12803"/>
              <a:gd name="T20" fmla="*/ 11001 w 14551"/>
              <a:gd name="T21" fmla="*/ 5225 h 12803"/>
              <a:gd name="T22" fmla="*/ 10642 w 14551"/>
              <a:gd name="T23" fmla="*/ 5507 h 12803"/>
              <a:gd name="T24" fmla="*/ 9113 w 14551"/>
              <a:gd name="T25" fmla="*/ 5501 h 12803"/>
              <a:gd name="T26" fmla="*/ 8752 w 14551"/>
              <a:gd name="T27" fmla="*/ 5214 h 12803"/>
              <a:gd name="T28" fmla="*/ 7838 w 14551"/>
              <a:gd name="T29" fmla="*/ 5714 h 12803"/>
              <a:gd name="T30" fmla="*/ 6611 w 14551"/>
              <a:gd name="T31" fmla="*/ 7680 h 12803"/>
              <a:gd name="T32" fmla="*/ 6612 w 14551"/>
              <a:gd name="T33" fmla="*/ 8972 h 12803"/>
              <a:gd name="T34" fmla="*/ 7838 w 14551"/>
              <a:gd name="T35" fmla="*/ 10939 h 12803"/>
              <a:gd name="T36" fmla="*/ 8702 w 14551"/>
              <a:gd name="T37" fmla="*/ 11421 h 12803"/>
              <a:gd name="T38" fmla="*/ 9061 w 14551"/>
              <a:gd name="T39" fmla="*/ 11124 h 12803"/>
              <a:gd name="T40" fmla="*/ 10628 w 14551"/>
              <a:gd name="T41" fmla="*/ 11130 h 12803"/>
              <a:gd name="T42" fmla="*/ 11243 w 14551"/>
              <a:gd name="T43" fmla="*/ 12780 h 12803"/>
              <a:gd name="T44" fmla="*/ 9802 w 14551"/>
              <a:gd name="T45" fmla="*/ 12009 h 12803"/>
              <a:gd name="T46" fmla="*/ 8371 w 14551"/>
              <a:gd name="T47" fmla="*/ 12765 h 12803"/>
              <a:gd name="T48" fmla="*/ 8131 w 14551"/>
              <a:gd name="T49" fmla="*/ 12714 h 12803"/>
              <a:gd name="T50" fmla="*/ 6961 w 14551"/>
              <a:gd name="T51" fmla="*/ 12057 h 12803"/>
              <a:gd name="T52" fmla="*/ 6881 w 14551"/>
              <a:gd name="T53" fmla="*/ 10916 h 12803"/>
              <a:gd name="T54" fmla="*/ 5604 w 14551"/>
              <a:gd name="T55" fmla="*/ 9688 h 12803"/>
              <a:gd name="T56" fmla="*/ 5103 w 14551"/>
              <a:gd name="T57" fmla="*/ 8323 h 12803"/>
              <a:gd name="T58" fmla="*/ 5612 w 14551"/>
              <a:gd name="T59" fmla="*/ 6958 h 12803"/>
              <a:gd name="T60" fmla="*/ 6881 w 14551"/>
              <a:gd name="T61" fmla="*/ 5729 h 12803"/>
              <a:gd name="T62" fmla="*/ 6963 w 14551"/>
              <a:gd name="T63" fmla="*/ 4588 h 12803"/>
              <a:gd name="T64" fmla="*/ 8197 w 14551"/>
              <a:gd name="T65" fmla="*/ 3908 h 12803"/>
              <a:gd name="T66" fmla="*/ 8434 w 14551"/>
              <a:gd name="T67" fmla="*/ 3859 h 12803"/>
              <a:gd name="T68" fmla="*/ 9851 w 14551"/>
              <a:gd name="T69" fmla="*/ 4587 h 12803"/>
              <a:gd name="T70" fmla="*/ 11259 w 14551"/>
              <a:gd name="T71" fmla="*/ 3873 h 12803"/>
              <a:gd name="T72" fmla="*/ 11499 w 14551"/>
              <a:gd name="T73" fmla="*/ 3924 h 12803"/>
              <a:gd name="T74" fmla="*/ 12692 w 14551"/>
              <a:gd name="T75" fmla="*/ 4588 h 12803"/>
              <a:gd name="T76" fmla="*/ 12772 w 14551"/>
              <a:gd name="T77" fmla="*/ 5729 h 12803"/>
              <a:gd name="T78" fmla="*/ 14042 w 14551"/>
              <a:gd name="T79" fmla="*/ 6958 h 12803"/>
              <a:gd name="T80" fmla="*/ 14551 w 14551"/>
              <a:gd name="T81" fmla="*/ 8323 h 12803"/>
              <a:gd name="T82" fmla="*/ 14042 w 14551"/>
              <a:gd name="T83" fmla="*/ 9687 h 12803"/>
              <a:gd name="T84" fmla="*/ 12772 w 14551"/>
              <a:gd name="T85" fmla="*/ 10916 h 12803"/>
              <a:gd name="T86" fmla="*/ 12692 w 14551"/>
              <a:gd name="T87" fmla="*/ 12057 h 12803"/>
              <a:gd name="T88" fmla="*/ 11478 w 14551"/>
              <a:gd name="T89" fmla="*/ 12730 h 12803"/>
              <a:gd name="T90" fmla="*/ 11243 w 14551"/>
              <a:gd name="T91" fmla="*/ 12780 h 12803"/>
              <a:gd name="T92" fmla="*/ 13410 w 14551"/>
              <a:gd name="T93" fmla="*/ 4573 h 12803"/>
              <a:gd name="T94" fmla="*/ 12800 w 14551"/>
              <a:gd name="T95" fmla="*/ 1526 h 12803"/>
              <a:gd name="T96" fmla="*/ 1523 w 14551"/>
              <a:gd name="T97" fmla="*/ 1220 h 12803"/>
              <a:gd name="T98" fmla="*/ 1219 w 14551"/>
              <a:gd name="T99" fmla="*/ 8838 h 12803"/>
              <a:gd name="T100" fmla="*/ 4267 w 14551"/>
              <a:gd name="T101" fmla="*/ 9144 h 12803"/>
              <a:gd name="T102" fmla="*/ 4267 w 14551"/>
              <a:gd name="T103" fmla="*/ 10363 h 12803"/>
              <a:gd name="T104" fmla="*/ 0 w 14551"/>
              <a:gd name="T105" fmla="*/ 9753 h 12803"/>
              <a:gd name="T106" fmla="*/ 611 w 14551"/>
              <a:gd name="T107" fmla="*/ 1 h 12803"/>
              <a:gd name="T108" fmla="*/ 14019 w 14551"/>
              <a:gd name="T109" fmla="*/ 611 h 12803"/>
              <a:gd name="T110" fmla="*/ 2743 w 14551"/>
              <a:gd name="T111" fmla="*/ 12191 h 12803"/>
              <a:gd name="T112" fmla="*/ 5788 w 14551"/>
              <a:gd name="T113" fmla="*/ 11582 h 12803"/>
              <a:gd name="T114" fmla="*/ 5788 w 14551"/>
              <a:gd name="T115" fmla="*/ 12801 h 12803"/>
              <a:gd name="T116" fmla="*/ 2743 w 14551"/>
              <a:gd name="T117" fmla="*/ 12191 h 1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51" h="12803">
                <a:moveTo>
                  <a:pt x="9842" y="7363"/>
                </a:moveTo>
                <a:cubicBezTo>
                  <a:pt x="9324" y="7363"/>
                  <a:pt x="8904" y="7783"/>
                  <a:pt x="8903" y="8301"/>
                </a:cubicBezTo>
                <a:cubicBezTo>
                  <a:pt x="8904" y="8820"/>
                  <a:pt x="9324" y="9240"/>
                  <a:pt x="9842" y="9240"/>
                </a:cubicBezTo>
                <a:cubicBezTo>
                  <a:pt x="10360" y="9239"/>
                  <a:pt x="10780" y="8820"/>
                  <a:pt x="10780" y="8301"/>
                </a:cubicBezTo>
                <a:cubicBezTo>
                  <a:pt x="10780" y="7783"/>
                  <a:pt x="10360" y="7364"/>
                  <a:pt x="9842" y="7363"/>
                </a:cubicBezTo>
                <a:close/>
                <a:moveTo>
                  <a:pt x="9842" y="10148"/>
                </a:moveTo>
                <a:cubicBezTo>
                  <a:pt x="8822" y="10147"/>
                  <a:pt x="7996" y="9321"/>
                  <a:pt x="7995" y="8301"/>
                </a:cubicBezTo>
                <a:cubicBezTo>
                  <a:pt x="7995" y="7283"/>
                  <a:pt x="8823" y="6455"/>
                  <a:pt x="9842" y="6455"/>
                </a:cubicBezTo>
                <a:cubicBezTo>
                  <a:pt x="10860" y="6455"/>
                  <a:pt x="11689" y="7283"/>
                  <a:pt x="11689" y="8301"/>
                </a:cubicBezTo>
                <a:cubicBezTo>
                  <a:pt x="11689" y="9320"/>
                  <a:pt x="10860" y="10148"/>
                  <a:pt x="9842" y="10148"/>
                </a:cubicBezTo>
                <a:close/>
                <a:moveTo>
                  <a:pt x="10960" y="11425"/>
                </a:moveTo>
                <a:cubicBezTo>
                  <a:pt x="10964" y="11428"/>
                  <a:pt x="10976" y="11432"/>
                  <a:pt x="10989" y="11432"/>
                </a:cubicBezTo>
                <a:lnTo>
                  <a:pt x="10990" y="11432"/>
                </a:lnTo>
                <a:lnTo>
                  <a:pt x="11884" y="10938"/>
                </a:lnTo>
                <a:cubicBezTo>
                  <a:pt x="11863" y="10888"/>
                  <a:pt x="11764" y="10645"/>
                  <a:pt x="11764" y="10392"/>
                </a:cubicBezTo>
                <a:cubicBezTo>
                  <a:pt x="11764" y="9636"/>
                  <a:pt x="12356" y="9012"/>
                  <a:pt x="13111" y="8971"/>
                </a:cubicBezTo>
                <a:cubicBezTo>
                  <a:pt x="13121" y="8912"/>
                  <a:pt x="13180" y="8577"/>
                  <a:pt x="13180" y="8326"/>
                </a:cubicBezTo>
                <a:cubicBezTo>
                  <a:pt x="13180" y="8074"/>
                  <a:pt x="13121" y="7740"/>
                  <a:pt x="13111" y="7680"/>
                </a:cubicBezTo>
                <a:cubicBezTo>
                  <a:pt x="12356" y="7640"/>
                  <a:pt x="11765" y="7016"/>
                  <a:pt x="11764" y="6261"/>
                </a:cubicBezTo>
                <a:cubicBezTo>
                  <a:pt x="11764" y="6006"/>
                  <a:pt x="11863" y="5763"/>
                  <a:pt x="11884" y="5713"/>
                </a:cubicBezTo>
                <a:lnTo>
                  <a:pt x="11005" y="5225"/>
                </a:lnTo>
                <a:lnTo>
                  <a:pt x="11001" y="5225"/>
                </a:lnTo>
                <a:cubicBezTo>
                  <a:pt x="10989" y="5225"/>
                  <a:pt x="10978" y="5228"/>
                  <a:pt x="10967" y="5234"/>
                </a:cubicBezTo>
                <a:cubicBezTo>
                  <a:pt x="10867" y="5334"/>
                  <a:pt x="10758" y="5425"/>
                  <a:pt x="10642" y="5507"/>
                </a:cubicBezTo>
                <a:cubicBezTo>
                  <a:pt x="10371" y="5697"/>
                  <a:pt x="10115" y="5794"/>
                  <a:pt x="9880" y="5794"/>
                </a:cubicBezTo>
                <a:cubicBezTo>
                  <a:pt x="9644" y="5794"/>
                  <a:pt x="9385" y="5695"/>
                  <a:pt x="9113" y="5501"/>
                </a:cubicBezTo>
                <a:cubicBezTo>
                  <a:pt x="8996" y="5418"/>
                  <a:pt x="8887" y="5325"/>
                  <a:pt x="8786" y="5222"/>
                </a:cubicBezTo>
                <a:cubicBezTo>
                  <a:pt x="8776" y="5217"/>
                  <a:pt x="8764" y="5214"/>
                  <a:pt x="8752" y="5214"/>
                </a:cubicBezTo>
                <a:lnTo>
                  <a:pt x="8749" y="5214"/>
                </a:lnTo>
                <a:lnTo>
                  <a:pt x="7838" y="5714"/>
                </a:lnTo>
                <a:cubicBezTo>
                  <a:pt x="7860" y="5765"/>
                  <a:pt x="7958" y="6008"/>
                  <a:pt x="7958" y="6261"/>
                </a:cubicBezTo>
                <a:cubicBezTo>
                  <a:pt x="7957" y="7017"/>
                  <a:pt x="7366" y="7640"/>
                  <a:pt x="6611" y="7680"/>
                </a:cubicBezTo>
                <a:cubicBezTo>
                  <a:pt x="6601" y="7740"/>
                  <a:pt x="6542" y="8074"/>
                  <a:pt x="6542" y="8326"/>
                </a:cubicBezTo>
                <a:cubicBezTo>
                  <a:pt x="6542" y="8577"/>
                  <a:pt x="6601" y="8912"/>
                  <a:pt x="6612" y="8972"/>
                </a:cubicBezTo>
                <a:cubicBezTo>
                  <a:pt x="7366" y="9012"/>
                  <a:pt x="7958" y="9636"/>
                  <a:pt x="7959" y="10392"/>
                </a:cubicBezTo>
                <a:cubicBezTo>
                  <a:pt x="7959" y="10646"/>
                  <a:pt x="7859" y="10890"/>
                  <a:pt x="7838" y="10939"/>
                </a:cubicBezTo>
                <a:lnTo>
                  <a:pt x="8700" y="11421"/>
                </a:lnTo>
                <a:lnTo>
                  <a:pt x="8702" y="11421"/>
                </a:lnTo>
                <a:cubicBezTo>
                  <a:pt x="8714" y="11421"/>
                  <a:pt x="8726" y="11416"/>
                  <a:pt x="8731" y="11413"/>
                </a:cubicBezTo>
                <a:cubicBezTo>
                  <a:pt x="8832" y="11307"/>
                  <a:pt x="8943" y="11211"/>
                  <a:pt x="9061" y="11124"/>
                </a:cubicBezTo>
                <a:cubicBezTo>
                  <a:pt x="9337" y="10922"/>
                  <a:pt x="9599" y="10819"/>
                  <a:pt x="9841" y="10819"/>
                </a:cubicBezTo>
                <a:cubicBezTo>
                  <a:pt x="10085" y="10819"/>
                  <a:pt x="10350" y="10923"/>
                  <a:pt x="10628" y="11130"/>
                </a:cubicBezTo>
                <a:cubicBezTo>
                  <a:pt x="10814" y="11268"/>
                  <a:pt x="10944" y="11407"/>
                  <a:pt x="10960" y="11425"/>
                </a:cubicBezTo>
                <a:moveTo>
                  <a:pt x="11243" y="12780"/>
                </a:moveTo>
                <a:cubicBezTo>
                  <a:pt x="11071" y="12779"/>
                  <a:pt x="10904" y="12708"/>
                  <a:pt x="10796" y="12589"/>
                </a:cubicBezTo>
                <a:cubicBezTo>
                  <a:pt x="10649" y="12428"/>
                  <a:pt x="10184" y="12009"/>
                  <a:pt x="9802" y="12009"/>
                </a:cubicBezTo>
                <a:cubicBezTo>
                  <a:pt x="9424" y="12009"/>
                  <a:pt x="8951" y="12431"/>
                  <a:pt x="8815" y="12578"/>
                </a:cubicBezTo>
                <a:cubicBezTo>
                  <a:pt x="8707" y="12696"/>
                  <a:pt x="8541" y="12765"/>
                  <a:pt x="8371" y="12765"/>
                </a:cubicBezTo>
                <a:cubicBezTo>
                  <a:pt x="8290" y="12765"/>
                  <a:pt x="8213" y="12750"/>
                  <a:pt x="8144" y="12719"/>
                </a:cubicBezTo>
                <a:lnTo>
                  <a:pt x="8131" y="12714"/>
                </a:lnTo>
                <a:lnTo>
                  <a:pt x="6973" y="12066"/>
                </a:lnTo>
                <a:lnTo>
                  <a:pt x="6961" y="12057"/>
                </a:lnTo>
                <a:cubicBezTo>
                  <a:pt x="6749" y="11905"/>
                  <a:pt x="6671" y="11626"/>
                  <a:pt x="6775" y="11386"/>
                </a:cubicBezTo>
                <a:cubicBezTo>
                  <a:pt x="6775" y="11384"/>
                  <a:pt x="6881" y="11139"/>
                  <a:pt x="6881" y="10916"/>
                </a:cubicBezTo>
                <a:cubicBezTo>
                  <a:pt x="6880" y="10238"/>
                  <a:pt x="6331" y="9688"/>
                  <a:pt x="5653" y="9688"/>
                </a:cubicBezTo>
                <a:lnTo>
                  <a:pt x="5604" y="9688"/>
                </a:lnTo>
                <a:cubicBezTo>
                  <a:pt x="5410" y="9688"/>
                  <a:pt x="5252" y="9515"/>
                  <a:pt x="5202" y="9249"/>
                </a:cubicBezTo>
                <a:cubicBezTo>
                  <a:pt x="5198" y="9227"/>
                  <a:pt x="5103" y="8721"/>
                  <a:pt x="5103" y="8323"/>
                </a:cubicBezTo>
                <a:cubicBezTo>
                  <a:pt x="5103" y="7924"/>
                  <a:pt x="5197" y="7419"/>
                  <a:pt x="5202" y="7397"/>
                </a:cubicBezTo>
                <a:cubicBezTo>
                  <a:pt x="5253" y="7127"/>
                  <a:pt x="5414" y="6954"/>
                  <a:pt x="5612" y="6958"/>
                </a:cubicBezTo>
                <a:lnTo>
                  <a:pt x="5653" y="6958"/>
                </a:lnTo>
                <a:cubicBezTo>
                  <a:pt x="6331" y="6957"/>
                  <a:pt x="6881" y="6408"/>
                  <a:pt x="6881" y="5729"/>
                </a:cubicBezTo>
                <a:cubicBezTo>
                  <a:pt x="6881" y="5506"/>
                  <a:pt x="6775" y="5262"/>
                  <a:pt x="6774" y="5259"/>
                </a:cubicBezTo>
                <a:cubicBezTo>
                  <a:pt x="6671" y="5019"/>
                  <a:pt x="6750" y="4740"/>
                  <a:pt x="6963" y="4588"/>
                </a:cubicBezTo>
                <a:lnTo>
                  <a:pt x="6974" y="4580"/>
                </a:lnTo>
                <a:lnTo>
                  <a:pt x="8197" y="3908"/>
                </a:lnTo>
                <a:lnTo>
                  <a:pt x="8210" y="3903"/>
                </a:lnTo>
                <a:cubicBezTo>
                  <a:pt x="8279" y="3873"/>
                  <a:pt x="8354" y="3859"/>
                  <a:pt x="8434" y="3859"/>
                </a:cubicBezTo>
                <a:cubicBezTo>
                  <a:pt x="8604" y="3859"/>
                  <a:pt x="8770" y="3927"/>
                  <a:pt x="8879" y="4042"/>
                </a:cubicBezTo>
                <a:cubicBezTo>
                  <a:pt x="9024" y="4193"/>
                  <a:pt x="9481" y="4587"/>
                  <a:pt x="9851" y="4587"/>
                </a:cubicBezTo>
                <a:cubicBezTo>
                  <a:pt x="10218" y="4587"/>
                  <a:pt x="10673" y="4201"/>
                  <a:pt x="10817" y="4052"/>
                </a:cubicBezTo>
                <a:cubicBezTo>
                  <a:pt x="10925" y="3939"/>
                  <a:pt x="11090" y="3873"/>
                  <a:pt x="11259" y="3873"/>
                </a:cubicBezTo>
                <a:cubicBezTo>
                  <a:pt x="11340" y="3873"/>
                  <a:pt x="11417" y="3888"/>
                  <a:pt x="11487" y="3918"/>
                </a:cubicBezTo>
                <a:lnTo>
                  <a:pt x="11499" y="3924"/>
                </a:lnTo>
                <a:lnTo>
                  <a:pt x="12680" y="4580"/>
                </a:lnTo>
                <a:lnTo>
                  <a:pt x="12692" y="4588"/>
                </a:lnTo>
                <a:cubicBezTo>
                  <a:pt x="12903" y="4735"/>
                  <a:pt x="12984" y="5024"/>
                  <a:pt x="12879" y="5260"/>
                </a:cubicBezTo>
                <a:cubicBezTo>
                  <a:pt x="12878" y="5262"/>
                  <a:pt x="12772" y="5506"/>
                  <a:pt x="12772" y="5729"/>
                </a:cubicBezTo>
                <a:cubicBezTo>
                  <a:pt x="12773" y="6407"/>
                  <a:pt x="13322" y="6957"/>
                  <a:pt x="14000" y="6958"/>
                </a:cubicBezTo>
                <a:lnTo>
                  <a:pt x="14042" y="6958"/>
                </a:lnTo>
                <a:cubicBezTo>
                  <a:pt x="14239" y="6954"/>
                  <a:pt x="14401" y="7127"/>
                  <a:pt x="14452" y="7397"/>
                </a:cubicBezTo>
                <a:cubicBezTo>
                  <a:pt x="14456" y="7418"/>
                  <a:pt x="14551" y="7924"/>
                  <a:pt x="14551" y="8323"/>
                </a:cubicBezTo>
                <a:cubicBezTo>
                  <a:pt x="14551" y="8721"/>
                  <a:pt x="14456" y="9228"/>
                  <a:pt x="14451" y="9249"/>
                </a:cubicBezTo>
                <a:cubicBezTo>
                  <a:pt x="14401" y="9518"/>
                  <a:pt x="14239" y="9692"/>
                  <a:pt x="14042" y="9687"/>
                </a:cubicBezTo>
                <a:lnTo>
                  <a:pt x="14000" y="9687"/>
                </a:lnTo>
                <a:cubicBezTo>
                  <a:pt x="13322" y="9688"/>
                  <a:pt x="12773" y="10238"/>
                  <a:pt x="12772" y="10916"/>
                </a:cubicBezTo>
                <a:cubicBezTo>
                  <a:pt x="12772" y="11139"/>
                  <a:pt x="12878" y="11384"/>
                  <a:pt x="12879" y="11386"/>
                </a:cubicBezTo>
                <a:cubicBezTo>
                  <a:pt x="12982" y="11626"/>
                  <a:pt x="12904" y="11906"/>
                  <a:pt x="12692" y="12057"/>
                </a:cubicBezTo>
                <a:lnTo>
                  <a:pt x="12680" y="12066"/>
                </a:lnTo>
                <a:lnTo>
                  <a:pt x="11478" y="12730"/>
                </a:lnTo>
                <a:lnTo>
                  <a:pt x="11466" y="12735"/>
                </a:lnTo>
                <a:cubicBezTo>
                  <a:pt x="11396" y="12765"/>
                  <a:pt x="11320" y="12780"/>
                  <a:pt x="11243" y="12780"/>
                </a:cubicBezTo>
                <a:close/>
                <a:moveTo>
                  <a:pt x="14019" y="3963"/>
                </a:moveTo>
                <a:cubicBezTo>
                  <a:pt x="14019" y="4300"/>
                  <a:pt x="13746" y="4573"/>
                  <a:pt x="13410" y="4573"/>
                </a:cubicBezTo>
                <a:cubicBezTo>
                  <a:pt x="13073" y="4573"/>
                  <a:pt x="12800" y="4300"/>
                  <a:pt x="12800" y="3963"/>
                </a:cubicBezTo>
                <a:lnTo>
                  <a:pt x="12800" y="1526"/>
                </a:lnTo>
                <a:cubicBezTo>
                  <a:pt x="12800" y="1357"/>
                  <a:pt x="12664" y="1220"/>
                  <a:pt x="12496" y="1220"/>
                </a:cubicBezTo>
                <a:lnTo>
                  <a:pt x="1523" y="1220"/>
                </a:lnTo>
                <a:cubicBezTo>
                  <a:pt x="1357" y="1220"/>
                  <a:pt x="1219" y="1357"/>
                  <a:pt x="1219" y="1526"/>
                </a:cubicBezTo>
                <a:lnTo>
                  <a:pt x="1219" y="8838"/>
                </a:lnTo>
                <a:cubicBezTo>
                  <a:pt x="1219" y="9006"/>
                  <a:pt x="1355" y="9144"/>
                  <a:pt x="1523" y="9144"/>
                </a:cubicBezTo>
                <a:lnTo>
                  <a:pt x="4267" y="9144"/>
                </a:lnTo>
                <a:cubicBezTo>
                  <a:pt x="4603" y="9144"/>
                  <a:pt x="4876" y="9417"/>
                  <a:pt x="4876" y="9753"/>
                </a:cubicBezTo>
                <a:cubicBezTo>
                  <a:pt x="4876" y="10090"/>
                  <a:pt x="4603" y="10363"/>
                  <a:pt x="4267" y="10363"/>
                </a:cubicBezTo>
                <a:lnTo>
                  <a:pt x="611" y="10363"/>
                </a:lnTo>
                <a:cubicBezTo>
                  <a:pt x="274" y="10364"/>
                  <a:pt x="0" y="10091"/>
                  <a:pt x="0" y="9753"/>
                </a:cubicBezTo>
                <a:lnTo>
                  <a:pt x="0" y="611"/>
                </a:lnTo>
                <a:cubicBezTo>
                  <a:pt x="0" y="274"/>
                  <a:pt x="274" y="1"/>
                  <a:pt x="611" y="1"/>
                </a:cubicBezTo>
                <a:lnTo>
                  <a:pt x="13408" y="1"/>
                </a:lnTo>
                <a:cubicBezTo>
                  <a:pt x="13745" y="0"/>
                  <a:pt x="14019" y="273"/>
                  <a:pt x="14019" y="611"/>
                </a:cubicBezTo>
                <a:lnTo>
                  <a:pt x="14019" y="3963"/>
                </a:lnTo>
                <a:close/>
                <a:moveTo>
                  <a:pt x="2743" y="12191"/>
                </a:moveTo>
                <a:cubicBezTo>
                  <a:pt x="2743" y="11855"/>
                  <a:pt x="3018" y="11582"/>
                  <a:pt x="3355" y="11582"/>
                </a:cubicBezTo>
                <a:lnTo>
                  <a:pt x="5788" y="11582"/>
                </a:lnTo>
                <a:cubicBezTo>
                  <a:pt x="6124" y="11582"/>
                  <a:pt x="6397" y="11855"/>
                  <a:pt x="6397" y="12191"/>
                </a:cubicBezTo>
                <a:cubicBezTo>
                  <a:pt x="6397" y="12528"/>
                  <a:pt x="6124" y="12801"/>
                  <a:pt x="5788" y="12801"/>
                </a:cubicBezTo>
                <a:lnTo>
                  <a:pt x="3355" y="12801"/>
                </a:lnTo>
                <a:cubicBezTo>
                  <a:pt x="3018" y="12803"/>
                  <a:pt x="2743" y="12529"/>
                  <a:pt x="2743" y="1219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a-interconnected-symbol_38823"/>
          <p:cNvSpPr>
            <a:spLocks noChangeAspect="1"/>
          </p:cNvSpPr>
          <p:nvPr/>
        </p:nvSpPr>
        <p:spPr>
          <a:xfrm>
            <a:off x="8139568" y="3321070"/>
            <a:ext cx="601914" cy="609685"/>
          </a:xfrm>
          <a:custGeom>
            <a:avLst/>
            <a:gdLst>
              <a:gd name="T0" fmla="*/ 6496 w 11296"/>
              <a:gd name="T1" fmla="*/ 6736 h 11440"/>
              <a:gd name="T2" fmla="*/ 6992 w 11296"/>
              <a:gd name="T3" fmla="*/ 10176 h 11440"/>
              <a:gd name="T4" fmla="*/ 10800 w 11296"/>
              <a:gd name="T5" fmla="*/ 10176 h 11440"/>
              <a:gd name="T6" fmla="*/ 11296 w 11296"/>
              <a:gd name="T7" fmla="*/ 6736 h 11440"/>
              <a:gd name="T8" fmla="*/ 10832 w 11296"/>
              <a:gd name="T9" fmla="*/ 8720 h 11440"/>
              <a:gd name="T10" fmla="*/ 8896 w 11296"/>
              <a:gd name="T11" fmla="*/ 10928 h 11440"/>
              <a:gd name="T12" fmla="*/ 6944 w 11296"/>
              <a:gd name="T13" fmla="*/ 8720 h 11440"/>
              <a:gd name="T14" fmla="*/ 8896 w 11296"/>
              <a:gd name="T15" fmla="*/ 6560 h 11440"/>
              <a:gd name="T16" fmla="*/ 10832 w 11296"/>
              <a:gd name="T17" fmla="*/ 8720 h 11440"/>
              <a:gd name="T18" fmla="*/ 9712 w 11296"/>
              <a:gd name="T19" fmla="*/ 8720 h 11440"/>
              <a:gd name="T20" fmla="*/ 8112 w 11296"/>
              <a:gd name="T21" fmla="*/ 8720 h 11440"/>
              <a:gd name="T22" fmla="*/ 9376 w 11296"/>
              <a:gd name="T23" fmla="*/ 8080 h 11440"/>
              <a:gd name="T24" fmla="*/ 8880 w 11296"/>
              <a:gd name="T25" fmla="*/ 7392 h 11440"/>
              <a:gd name="T26" fmla="*/ 8880 w 11296"/>
              <a:gd name="T27" fmla="*/ 10080 h 11440"/>
              <a:gd name="T28" fmla="*/ 10096 w 11296"/>
              <a:gd name="T29" fmla="*/ 8160 h 11440"/>
              <a:gd name="T30" fmla="*/ 10096 w 11296"/>
              <a:gd name="T31" fmla="*/ 7088 h 11440"/>
              <a:gd name="T32" fmla="*/ 10640 w 11296"/>
              <a:gd name="T33" fmla="*/ 7792 h 11440"/>
              <a:gd name="T34" fmla="*/ 10096 w 11296"/>
              <a:gd name="T35" fmla="*/ 7088 h 11440"/>
              <a:gd name="T36" fmla="*/ 8480 w 11296"/>
              <a:gd name="T37" fmla="*/ 5776 h 11440"/>
              <a:gd name="T38" fmla="*/ 7632 w 11296"/>
              <a:gd name="T39" fmla="*/ 0 h 11440"/>
              <a:gd name="T40" fmla="*/ 0 w 11296"/>
              <a:gd name="T41" fmla="*/ 848 h 11440"/>
              <a:gd name="T42" fmla="*/ 848 w 11296"/>
              <a:gd name="T43" fmla="*/ 11328 h 11440"/>
              <a:gd name="T44" fmla="*/ 6032 w 11296"/>
              <a:gd name="T45" fmla="*/ 6656 h 11440"/>
              <a:gd name="T46" fmla="*/ 2048 w 11296"/>
              <a:gd name="T47" fmla="*/ 1392 h 11440"/>
              <a:gd name="T48" fmla="*/ 7152 w 11296"/>
              <a:gd name="T49" fmla="*/ 2096 h 11440"/>
              <a:gd name="T50" fmla="*/ 2048 w 11296"/>
              <a:gd name="T51" fmla="*/ 2800 h 11440"/>
              <a:gd name="T52" fmla="*/ 2048 w 11296"/>
              <a:gd name="T53" fmla="*/ 1392 h 11440"/>
              <a:gd name="T54" fmla="*/ 2048 w 11296"/>
              <a:gd name="T55" fmla="*/ 3552 h 11440"/>
              <a:gd name="T56" fmla="*/ 7152 w 11296"/>
              <a:gd name="T57" fmla="*/ 4256 h 11440"/>
              <a:gd name="T58" fmla="*/ 2048 w 11296"/>
              <a:gd name="T59" fmla="*/ 4960 h 11440"/>
              <a:gd name="T60" fmla="*/ 4240 w 11296"/>
              <a:gd name="T61" fmla="*/ 8160 h 11440"/>
              <a:gd name="T62" fmla="*/ 4240 w 11296"/>
              <a:gd name="T63" fmla="*/ 6080 h 11440"/>
              <a:gd name="T64" fmla="*/ 4240 w 11296"/>
              <a:gd name="T65" fmla="*/ 8160 h 11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296" h="11440">
                <a:moveTo>
                  <a:pt x="8896" y="6048"/>
                </a:moveTo>
                <a:cubicBezTo>
                  <a:pt x="8640" y="6048"/>
                  <a:pt x="6496" y="6736"/>
                  <a:pt x="6496" y="6736"/>
                </a:cubicBezTo>
                <a:lnTo>
                  <a:pt x="6496" y="8720"/>
                </a:lnTo>
                <a:cubicBezTo>
                  <a:pt x="6496" y="8720"/>
                  <a:pt x="6528" y="9616"/>
                  <a:pt x="6992" y="10176"/>
                </a:cubicBezTo>
                <a:cubicBezTo>
                  <a:pt x="7856" y="11216"/>
                  <a:pt x="8896" y="11440"/>
                  <a:pt x="8896" y="11440"/>
                </a:cubicBezTo>
                <a:cubicBezTo>
                  <a:pt x="8896" y="11440"/>
                  <a:pt x="10128" y="11072"/>
                  <a:pt x="10800" y="10176"/>
                </a:cubicBezTo>
                <a:cubicBezTo>
                  <a:pt x="11232" y="9600"/>
                  <a:pt x="11296" y="8720"/>
                  <a:pt x="11296" y="8720"/>
                </a:cubicBezTo>
                <a:lnTo>
                  <a:pt x="11296" y="6736"/>
                </a:lnTo>
                <a:cubicBezTo>
                  <a:pt x="11280" y="6736"/>
                  <a:pt x="9152" y="6048"/>
                  <a:pt x="8896" y="6048"/>
                </a:cubicBezTo>
                <a:close/>
                <a:moveTo>
                  <a:pt x="10832" y="8720"/>
                </a:moveTo>
                <a:cubicBezTo>
                  <a:pt x="10832" y="8720"/>
                  <a:pt x="10784" y="9440"/>
                  <a:pt x="10432" y="9904"/>
                </a:cubicBezTo>
                <a:cubicBezTo>
                  <a:pt x="9888" y="10624"/>
                  <a:pt x="8896" y="10928"/>
                  <a:pt x="8896" y="10928"/>
                </a:cubicBezTo>
                <a:cubicBezTo>
                  <a:pt x="8896" y="10928"/>
                  <a:pt x="8048" y="10752"/>
                  <a:pt x="7344" y="9904"/>
                </a:cubicBezTo>
                <a:cubicBezTo>
                  <a:pt x="6976" y="9456"/>
                  <a:pt x="6944" y="8720"/>
                  <a:pt x="6944" y="8720"/>
                </a:cubicBezTo>
                <a:lnTo>
                  <a:pt x="6944" y="7120"/>
                </a:lnTo>
                <a:cubicBezTo>
                  <a:pt x="6944" y="7120"/>
                  <a:pt x="8688" y="6560"/>
                  <a:pt x="8896" y="6560"/>
                </a:cubicBezTo>
                <a:cubicBezTo>
                  <a:pt x="9104" y="6560"/>
                  <a:pt x="10832" y="7120"/>
                  <a:pt x="10832" y="7120"/>
                </a:cubicBezTo>
                <a:lnTo>
                  <a:pt x="10832" y="8720"/>
                </a:lnTo>
                <a:close/>
                <a:moveTo>
                  <a:pt x="9616" y="8352"/>
                </a:moveTo>
                <a:cubicBezTo>
                  <a:pt x="9680" y="8464"/>
                  <a:pt x="9712" y="8592"/>
                  <a:pt x="9712" y="8720"/>
                </a:cubicBezTo>
                <a:cubicBezTo>
                  <a:pt x="9712" y="9168"/>
                  <a:pt x="9344" y="9520"/>
                  <a:pt x="8912" y="9520"/>
                </a:cubicBezTo>
                <a:cubicBezTo>
                  <a:pt x="8464" y="9520"/>
                  <a:pt x="8112" y="9152"/>
                  <a:pt x="8112" y="8720"/>
                </a:cubicBezTo>
                <a:cubicBezTo>
                  <a:pt x="8112" y="8288"/>
                  <a:pt x="8480" y="7920"/>
                  <a:pt x="8912" y="7920"/>
                </a:cubicBezTo>
                <a:cubicBezTo>
                  <a:pt x="9088" y="7920"/>
                  <a:pt x="9248" y="7968"/>
                  <a:pt x="9376" y="8080"/>
                </a:cubicBezTo>
                <a:lnTo>
                  <a:pt x="9648" y="7632"/>
                </a:lnTo>
                <a:cubicBezTo>
                  <a:pt x="9424" y="7472"/>
                  <a:pt x="9152" y="7392"/>
                  <a:pt x="8880" y="7392"/>
                </a:cubicBezTo>
                <a:cubicBezTo>
                  <a:pt x="8144" y="7392"/>
                  <a:pt x="7536" y="7984"/>
                  <a:pt x="7536" y="8736"/>
                </a:cubicBezTo>
                <a:cubicBezTo>
                  <a:pt x="7536" y="9488"/>
                  <a:pt x="8128" y="10080"/>
                  <a:pt x="8880" y="10080"/>
                </a:cubicBezTo>
                <a:cubicBezTo>
                  <a:pt x="9632" y="10080"/>
                  <a:pt x="10224" y="9488"/>
                  <a:pt x="10224" y="8736"/>
                </a:cubicBezTo>
                <a:cubicBezTo>
                  <a:pt x="10224" y="8528"/>
                  <a:pt x="10176" y="8336"/>
                  <a:pt x="10096" y="8160"/>
                </a:cubicBezTo>
                <a:lnTo>
                  <a:pt x="9616" y="8352"/>
                </a:lnTo>
                <a:close/>
                <a:moveTo>
                  <a:pt x="10096" y="7088"/>
                </a:moveTo>
                <a:lnTo>
                  <a:pt x="9296" y="8384"/>
                </a:lnTo>
                <a:lnTo>
                  <a:pt x="10640" y="7792"/>
                </a:lnTo>
                <a:lnTo>
                  <a:pt x="10224" y="7568"/>
                </a:lnTo>
                <a:lnTo>
                  <a:pt x="10096" y="7088"/>
                </a:lnTo>
                <a:close/>
                <a:moveTo>
                  <a:pt x="6928" y="5776"/>
                </a:moveTo>
                <a:lnTo>
                  <a:pt x="8480" y="5776"/>
                </a:lnTo>
                <a:lnTo>
                  <a:pt x="8480" y="848"/>
                </a:lnTo>
                <a:cubicBezTo>
                  <a:pt x="8480" y="384"/>
                  <a:pt x="8096" y="0"/>
                  <a:pt x="7632" y="0"/>
                </a:cubicBezTo>
                <a:lnTo>
                  <a:pt x="864" y="0"/>
                </a:lnTo>
                <a:cubicBezTo>
                  <a:pt x="384" y="0"/>
                  <a:pt x="0" y="384"/>
                  <a:pt x="0" y="848"/>
                </a:cubicBezTo>
                <a:lnTo>
                  <a:pt x="0" y="10480"/>
                </a:lnTo>
                <a:cubicBezTo>
                  <a:pt x="0" y="10944"/>
                  <a:pt x="384" y="11328"/>
                  <a:pt x="848" y="11328"/>
                </a:cubicBezTo>
                <a:lnTo>
                  <a:pt x="6032" y="11328"/>
                </a:lnTo>
                <a:lnTo>
                  <a:pt x="6032" y="6656"/>
                </a:lnTo>
                <a:cubicBezTo>
                  <a:pt x="6048" y="6176"/>
                  <a:pt x="6448" y="5776"/>
                  <a:pt x="6928" y="5776"/>
                </a:cubicBezTo>
                <a:close/>
                <a:moveTo>
                  <a:pt x="2048" y="1392"/>
                </a:moveTo>
                <a:lnTo>
                  <a:pt x="6448" y="1392"/>
                </a:lnTo>
                <a:cubicBezTo>
                  <a:pt x="6832" y="1392"/>
                  <a:pt x="7152" y="1712"/>
                  <a:pt x="7152" y="2096"/>
                </a:cubicBezTo>
                <a:cubicBezTo>
                  <a:pt x="7152" y="2480"/>
                  <a:pt x="6832" y="2800"/>
                  <a:pt x="6448" y="2800"/>
                </a:cubicBezTo>
                <a:lnTo>
                  <a:pt x="2048" y="2800"/>
                </a:lnTo>
                <a:cubicBezTo>
                  <a:pt x="1664" y="2800"/>
                  <a:pt x="1344" y="2480"/>
                  <a:pt x="1344" y="2096"/>
                </a:cubicBezTo>
                <a:cubicBezTo>
                  <a:pt x="1344" y="1712"/>
                  <a:pt x="1664" y="1392"/>
                  <a:pt x="2048" y="1392"/>
                </a:cubicBezTo>
                <a:close/>
                <a:moveTo>
                  <a:pt x="1344" y="4256"/>
                </a:moveTo>
                <a:cubicBezTo>
                  <a:pt x="1344" y="3872"/>
                  <a:pt x="1664" y="3552"/>
                  <a:pt x="2048" y="3552"/>
                </a:cubicBezTo>
                <a:lnTo>
                  <a:pt x="6448" y="3552"/>
                </a:lnTo>
                <a:cubicBezTo>
                  <a:pt x="6832" y="3552"/>
                  <a:pt x="7152" y="3872"/>
                  <a:pt x="7152" y="4256"/>
                </a:cubicBezTo>
                <a:cubicBezTo>
                  <a:pt x="7152" y="4640"/>
                  <a:pt x="6832" y="4960"/>
                  <a:pt x="6448" y="4960"/>
                </a:cubicBezTo>
                <a:lnTo>
                  <a:pt x="2048" y="4960"/>
                </a:lnTo>
                <a:cubicBezTo>
                  <a:pt x="1664" y="4944"/>
                  <a:pt x="1344" y="4624"/>
                  <a:pt x="1344" y="4256"/>
                </a:cubicBezTo>
                <a:close/>
                <a:moveTo>
                  <a:pt x="4240" y="8160"/>
                </a:moveTo>
                <a:cubicBezTo>
                  <a:pt x="3664" y="8160"/>
                  <a:pt x="3200" y="7696"/>
                  <a:pt x="3200" y="7120"/>
                </a:cubicBezTo>
                <a:cubicBezTo>
                  <a:pt x="3200" y="6544"/>
                  <a:pt x="3664" y="6080"/>
                  <a:pt x="4240" y="6080"/>
                </a:cubicBezTo>
                <a:cubicBezTo>
                  <a:pt x="4816" y="6080"/>
                  <a:pt x="5280" y="6544"/>
                  <a:pt x="5280" y="7120"/>
                </a:cubicBezTo>
                <a:cubicBezTo>
                  <a:pt x="5296" y="7696"/>
                  <a:pt x="4832" y="8160"/>
                  <a:pt x="4240" y="816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iconfont-11092-5226469"/>
          <p:cNvSpPr>
            <a:spLocks noChangeAspect="1"/>
          </p:cNvSpPr>
          <p:nvPr/>
        </p:nvSpPr>
        <p:spPr>
          <a:xfrm>
            <a:off x="6108984" y="3377610"/>
            <a:ext cx="609685" cy="609685"/>
          </a:xfrm>
          <a:custGeom>
            <a:avLst/>
            <a:gdLst>
              <a:gd name="T0" fmla="*/ 533 w 9600"/>
              <a:gd name="T1" fmla="*/ 0 h 9600"/>
              <a:gd name="T2" fmla="*/ 3733 w 9600"/>
              <a:gd name="T3" fmla="*/ 0 h 9600"/>
              <a:gd name="T4" fmla="*/ 4267 w 9600"/>
              <a:gd name="T5" fmla="*/ 533 h 9600"/>
              <a:gd name="T6" fmla="*/ 4267 w 9600"/>
              <a:gd name="T7" fmla="*/ 3733 h 9600"/>
              <a:gd name="T8" fmla="*/ 3733 w 9600"/>
              <a:gd name="T9" fmla="*/ 4267 h 9600"/>
              <a:gd name="T10" fmla="*/ 533 w 9600"/>
              <a:gd name="T11" fmla="*/ 4267 h 9600"/>
              <a:gd name="T12" fmla="*/ 0 w 9600"/>
              <a:gd name="T13" fmla="*/ 3733 h 9600"/>
              <a:gd name="T14" fmla="*/ 0 w 9600"/>
              <a:gd name="T15" fmla="*/ 533 h 9600"/>
              <a:gd name="T16" fmla="*/ 533 w 9600"/>
              <a:gd name="T17" fmla="*/ 0 h 9600"/>
              <a:gd name="T18" fmla="*/ 1067 w 9600"/>
              <a:gd name="T19" fmla="*/ 1067 h 9600"/>
              <a:gd name="T20" fmla="*/ 1067 w 9600"/>
              <a:gd name="T21" fmla="*/ 3200 h 9600"/>
              <a:gd name="T22" fmla="*/ 3200 w 9600"/>
              <a:gd name="T23" fmla="*/ 3200 h 9600"/>
              <a:gd name="T24" fmla="*/ 3200 w 9600"/>
              <a:gd name="T25" fmla="*/ 1067 h 9600"/>
              <a:gd name="T26" fmla="*/ 1067 w 9600"/>
              <a:gd name="T27" fmla="*/ 1067 h 9600"/>
              <a:gd name="T28" fmla="*/ 533 w 9600"/>
              <a:gd name="T29" fmla="*/ 5333 h 9600"/>
              <a:gd name="T30" fmla="*/ 3733 w 9600"/>
              <a:gd name="T31" fmla="*/ 5333 h 9600"/>
              <a:gd name="T32" fmla="*/ 4267 w 9600"/>
              <a:gd name="T33" fmla="*/ 5867 h 9600"/>
              <a:gd name="T34" fmla="*/ 4267 w 9600"/>
              <a:gd name="T35" fmla="*/ 9067 h 9600"/>
              <a:gd name="T36" fmla="*/ 3733 w 9600"/>
              <a:gd name="T37" fmla="*/ 9600 h 9600"/>
              <a:gd name="T38" fmla="*/ 533 w 9600"/>
              <a:gd name="T39" fmla="*/ 9600 h 9600"/>
              <a:gd name="T40" fmla="*/ 0 w 9600"/>
              <a:gd name="T41" fmla="*/ 9067 h 9600"/>
              <a:gd name="T42" fmla="*/ 0 w 9600"/>
              <a:gd name="T43" fmla="*/ 5867 h 9600"/>
              <a:gd name="T44" fmla="*/ 533 w 9600"/>
              <a:gd name="T45" fmla="*/ 5333 h 9600"/>
              <a:gd name="T46" fmla="*/ 1067 w 9600"/>
              <a:gd name="T47" fmla="*/ 6400 h 9600"/>
              <a:gd name="T48" fmla="*/ 1067 w 9600"/>
              <a:gd name="T49" fmla="*/ 8533 h 9600"/>
              <a:gd name="T50" fmla="*/ 3200 w 9600"/>
              <a:gd name="T51" fmla="*/ 8533 h 9600"/>
              <a:gd name="T52" fmla="*/ 3200 w 9600"/>
              <a:gd name="T53" fmla="*/ 6400 h 9600"/>
              <a:gd name="T54" fmla="*/ 1067 w 9600"/>
              <a:gd name="T55" fmla="*/ 6400 h 9600"/>
              <a:gd name="T56" fmla="*/ 5867 w 9600"/>
              <a:gd name="T57" fmla="*/ 0 h 9600"/>
              <a:gd name="T58" fmla="*/ 9067 w 9600"/>
              <a:gd name="T59" fmla="*/ 0 h 9600"/>
              <a:gd name="T60" fmla="*/ 9600 w 9600"/>
              <a:gd name="T61" fmla="*/ 533 h 9600"/>
              <a:gd name="T62" fmla="*/ 9600 w 9600"/>
              <a:gd name="T63" fmla="*/ 3733 h 9600"/>
              <a:gd name="T64" fmla="*/ 9067 w 9600"/>
              <a:gd name="T65" fmla="*/ 4267 h 9600"/>
              <a:gd name="T66" fmla="*/ 5867 w 9600"/>
              <a:gd name="T67" fmla="*/ 4267 h 9600"/>
              <a:gd name="T68" fmla="*/ 5333 w 9600"/>
              <a:gd name="T69" fmla="*/ 3733 h 9600"/>
              <a:gd name="T70" fmla="*/ 5333 w 9600"/>
              <a:gd name="T71" fmla="*/ 533 h 9600"/>
              <a:gd name="T72" fmla="*/ 5867 w 9600"/>
              <a:gd name="T73" fmla="*/ 0 h 9600"/>
              <a:gd name="T74" fmla="*/ 6400 w 9600"/>
              <a:gd name="T75" fmla="*/ 1067 h 9600"/>
              <a:gd name="T76" fmla="*/ 6400 w 9600"/>
              <a:gd name="T77" fmla="*/ 3200 h 9600"/>
              <a:gd name="T78" fmla="*/ 8533 w 9600"/>
              <a:gd name="T79" fmla="*/ 3200 h 9600"/>
              <a:gd name="T80" fmla="*/ 8533 w 9600"/>
              <a:gd name="T81" fmla="*/ 1067 h 9600"/>
              <a:gd name="T82" fmla="*/ 6400 w 9600"/>
              <a:gd name="T83" fmla="*/ 1067 h 9600"/>
              <a:gd name="T84" fmla="*/ 8533 w 9600"/>
              <a:gd name="T85" fmla="*/ 6400 h 9600"/>
              <a:gd name="T86" fmla="*/ 5867 w 9600"/>
              <a:gd name="T87" fmla="*/ 6400 h 9600"/>
              <a:gd name="T88" fmla="*/ 5333 w 9600"/>
              <a:gd name="T89" fmla="*/ 5867 h 9600"/>
              <a:gd name="T90" fmla="*/ 5867 w 9600"/>
              <a:gd name="T91" fmla="*/ 5333 h 9600"/>
              <a:gd name="T92" fmla="*/ 9067 w 9600"/>
              <a:gd name="T93" fmla="*/ 5333 h 9600"/>
              <a:gd name="T94" fmla="*/ 9600 w 9600"/>
              <a:gd name="T95" fmla="*/ 5867 h 9600"/>
              <a:gd name="T96" fmla="*/ 9600 w 9600"/>
              <a:gd name="T97" fmla="*/ 9067 h 9600"/>
              <a:gd name="T98" fmla="*/ 9067 w 9600"/>
              <a:gd name="T99" fmla="*/ 9600 h 9600"/>
              <a:gd name="T100" fmla="*/ 5867 w 9600"/>
              <a:gd name="T101" fmla="*/ 9600 h 9600"/>
              <a:gd name="T102" fmla="*/ 5333 w 9600"/>
              <a:gd name="T103" fmla="*/ 9067 h 9600"/>
              <a:gd name="T104" fmla="*/ 5333 w 9600"/>
              <a:gd name="T105" fmla="*/ 8000 h 9600"/>
              <a:gd name="T106" fmla="*/ 5867 w 9600"/>
              <a:gd name="T107" fmla="*/ 7467 h 9600"/>
              <a:gd name="T108" fmla="*/ 6400 w 9600"/>
              <a:gd name="T109" fmla="*/ 8000 h 9600"/>
              <a:gd name="T110" fmla="*/ 6400 w 9600"/>
              <a:gd name="T111" fmla="*/ 8533 h 9600"/>
              <a:gd name="T112" fmla="*/ 8533 w 9600"/>
              <a:gd name="T113" fmla="*/ 8533 h 9600"/>
              <a:gd name="T114" fmla="*/ 8533 w 9600"/>
              <a:gd name="T115" fmla="*/ 6400 h 9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00" h="9600">
                <a:moveTo>
                  <a:pt x="533" y="0"/>
                </a:moveTo>
                <a:lnTo>
                  <a:pt x="3733" y="0"/>
                </a:lnTo>
                <a:cubicBezTo>
                  <a:pt x="4028" y="0"/>
                  <a:pt x="4267" y="239"/>
                  <a:pt x="4267" y="533"/>
                </a:cubicBezTo>
                <a:lnTo>
                  <a:pt x="4267" y="3733"/>
                </a:lnTo>
                <a:cubicBezTo>
                  <a:pt x="4267" y="4028"/>
                  <a:pt x="4028" y="4267"/>
                  <a:pt x="3733" y="4267"/>
                </a:cubicBezTo>
                <a:lnTo>
                  <a:pt x="533" y="4267"/>
                </a:lnTo>
                <a:cubicBezTo>
                  <a:pt x="239" y="4267"/>
                  <a:pt x="0" y="4028"/>
                  <a:pt x="0" y="3733"/>
                </a:cubicBezTo>
                <a:lnTo>
                  <a:pt x="0" y="533"/>
                </a:lnTo>
                <a:cubicBezTo>
                  <a:pt x="0" y="239"/>
                  <a:pt x="239" y="0"/>
                  <a:pt x="533" y="0"/>
                </a:cubicBezTo>
                <a:close/>
                <a:moveTo>
                  <a:pt x="1067" y="1067"/>
                </a:moveTo>
                <a:lnTo>
                  <a:pt x="1067" y="3200"/>
                </a:lnTo>
                <a:lnTo>
                  <a:pt x="3200" y="3200"/>
                </a:lnTo>
                <a:lnTo>
                  <a:pt x="3200" y="1067"/>
                </a:lnTo>
                <a:lnTo>
                  <a:pt x="1067" y="1067"/>
                </a:lnTo>
                <a:close/>
                <a:moveTo>
                  <a:pt x="533" y="5333"/>
                </a:moveTo>
                <a:lnTo>
                  <a:pt x="3733" y="5333"/>
                </a:lnTo>
                <a:cubicBezTo>
                  <a:pt x="4028" y="5333"/>
                  <a:pt x="4267" y="5572"/>
                  <a:pt x="4267" y="5867"/>
                </a:cubicBezTo>
                <a:lnTo>
                  <a:pt x="4267" y="9067"/>
                </a:lnTo>
                <a:cubicBezTo>
                  <a:pt x="4267" y="9361"/>
                  <a:pt x="4028" y="9600"/>
                  <a:pt x="3733" y="9600"/>
                </a:cubicBezTo>
                <a:lnTo>
                  <a:pt x="533" y="9600"/>
                </a:lnTo>
                <a:cubicBezTo>
                  <a:pt x="239" y="9600"/>
                  <a:pt x="0" y="9361"/>
                  <a:pt x="0" y="9067"/>
                </a:cubicBezTo>
                <a:lnTo>
                  <a:pt x="0" y="5867"/>
                </a:lnTo>
                <a:cubicBezTo>
                  <a:pt x="0" y="5572"/>
                  <a:pt x="239" y="5333"/>
                  <a:pt x="533" y="5333"/>
                </a:cubicBezTo>
                <a:close/>
                <a:moveTo>
                  <a:pt x="1067" y="6400"/>
                </a:moveTo>
                <a:lnTo>
                  <a:pt x="1067" y="8533"/>
                </a:lnTo>
                <a:lnTo>
                  <a:pt x="3200" y="8533"/>
                </a:lnTo>
                <a:lnTo>
                  <a:pt x="3200" y="6400"/>
                </a:lnTo>
                <a:lnTo>
                  <a:pt x="1067" y="6400"/>
                </a:lnTo>
                <a:close/>
                <a:moveTo>
                  <a:pt x="5867" y="0"/>
                </a:moveTo>
                <a:lnTo>
                  <a:pt x="9067" y="0"/>
                </a:lnTo>
                <a:cubicBezTo>
                  <a:pt x="9361" y="0"/>
                  <a:pt x="9600" y="239"/>
                  <a:pt x="9600" y="533"/>
                </a:cubicBezTo>
                <a:lnTo>
                  <a:pt x="9600" y="3733"/>
                </a:lnTo>
                <a:cubicBezTo>
                  <a:pt x="9600" y="4028"/>
                  <a:pt x="9361" y="4267"/>
                  <a:pt x="9067" y="4267"/>
                </a:cubicBezTo>
                <a:lnTo>
                  <a:pt x="5867" y="4267"/>
                </a:lnTo>
                <a:cubicBezTo>
                  <a:pt x="5572" y="4267"/>
                  <a:pt x="5333" y="4028"/>
                  <a:pt x="5333" y="3733"/>
                </a:cubicBezTo>
                <a:lnTo>
                  <a:pt x="5333" y="533"/>
                </a:lnTo>
                <a:cubicBezTo>
                  <a:pt x="5333" y="239"/>
                  <a:pt x="5572" y="0"/>
                  <a:pt x="5867" y="0"/>
                </a:cubicBezTo>
                <a:close/>
                <a:moveTo>
                  <a:pt x="6400" y="1067"/>
                </a:moveTo>
                <a:lnTo>
                  <a:pt x="6400" y="3200"/>
                </a:lnTo>
                <a:lnTo>
                  <a:pt x="8533" y="3200"/>
                </a:lnTo>
                <a:lnTo>
                  <a:pt x="8533" y="1067"/>
                </a:lnTo>
                <a:lnTo>
                  <a:pt x="6400" y="1067"/>
                </a:lnTo>
                <a:close/>
                <a:moveTo>
                  <a:pt x="8533" y="6400"/>
                </a:moveTo>
                <a:lnTo>
                  <a:pt x="5867" y="6400"/>
                </a:lnTo>
                <a:cubicBezTo>
                  <a:pt x="5572" y="6400"/>
                  <a:pt x="5333" y="6161"/>
                  <a:pt x="5333" y="5867"/>
                </a:cubicBezTo>
                <a:cubicBezTo>
                  <a:pt x="5333" y="5572"/>
                  <a:pt x="5572" y="5333"/>
                  <a:pt x="5867" y="5333"/>
                </a:cubicBezTo>
                <a:lnTo>
                  <a:pt x="9067" y="5333"/>
                </a:lnTo>
                <a:cubicBezTo>
                  <a:pt x="9361" y="5333"/>
                  <a:pt x="9600" y="5572"/>
                  <a:pt x="9600" y="5867"/>
                </a:cubicBezTo>
                <a:lnTo>
                  <a:pt x="9600" y="9067"/>
                </a:lnTo>
                <a:cubicBezTo>
                  <a:pt x="9600" y="9361"/>
                  <a:pt x="9361" y="9600"/>
                  <a:pt x="9067" y="9600"/>
                </a:cubicBezTo>
                <a:lnTo>
                  <a:pt x="5867" y="9600"/>
                </a:lnTo>
                <a:cubicBezTo>
                  <a:pt x="5572" y="9600"/>
                  <a:pt x="5333" y="9361"/>
                  <a:pt x="5333" y="9067"/>
                </a:cubicBezTo>
                <a:lnTo>
                  <a:pt x="5333" y="8000"/>
                </a:lnTo>
                <a:cubicBezTo>
                  <a:pt x="5333" y="7705"/>
                  <a:pt x="5572" y="7467"/>
                  <a:pt x="5867" y="7467"/>
                </a:cubicBezTo>
                <a:cubicBezTo>
                  <a:pt x="6161" y="7467"/>
                  <a:pt x="6400" y="7705"/>
                  <a:pt x="6400" y="8000"/>
                </a:cubicBezTo>
                <a:lnTo>
                  <a:pt x="6400" y="8533"/>
                </a:lnTo>
                <a:lnTo>
                  <a:pt x="8533" y="8533"/>
                </a:lnTo>
                <a:lnTo>
                  <a:pt x="8533" y="64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windows-big-logo_80804"/>
          <p:cNvSpPr/>
          <p:nvPr/>
        </p:nvSpPr>
        <p:spPr>
          <a:xfrm>
            <a:off x="6136602" y="2221593"/>
            <a:ext cx="553551" cy="551403"/>
          </a:xfrm>
          <a:custGeom>
            <a:avLst/>
            <a:gdLst>
              <a:gd name="connsiteX0" fmla="*/ 297816 w 608062"/>
              <a:gd name="connsiteY0" fmla="*/ 310790 h 605703"/>
              <a:gd name="connsiteX1" fmla="*/ 579294 w 608062"/>
              <a:gd name="connsiteY1" fmla="*/ 310790 h 605703"/>
              <a:gd name="connsiteX2" fmla="*/ 608062 w 608062"/>
              <a:gd name="connsiteY2" fmla="*/ 340696 h 605703"/>
              <a:gd name="connsiteX3" fmla="*/ 608062 w 608062"/>
              <a:gd name="connsiteY3" fmla="*/ 581715 h 605703"/>
              <a:gd name="connsiteX4" fmla="*/ 580673 w 608062"/>
              <a:gd name="connsiteY4" fmla="*/ 605424 h 605703"/>
              <a:gd name="connsiteX5" fmla="*/ 298801 w 608062"/>
              <a:gd name="connsiteY5" fmla="*/ 563811 h 605703"/>
              <a:gd name="connsiteX6" fmla="*/ 272594 w 608062"/>
              <a:gd name="connsiteY6" fmla="*/ 532036 h 605703"/>
              <a:gd name="connsiteX7" fmla="*/ 272594 w 608062"/>
              <a:gd name="connsiteY7" fmla="*/ 340696 h 605703"/>
              <a:gd name="connsiteX8" fmla="*/ 297816 w 608062"/>
              <a:gd name="connsiteY8" fmla="*/ 310790 h 605703"/>
              <a:gd name="connsiteX9" fmla="*/ 29361 w 608062"/>
              <a:gd name="connsiteY9" fmla="*/ 310790 h 605703"/>
              <a:gd name="connsiteX10" fmla="*/ 218433 w 608062"/>
              <a:gd name="connsiteY10" fmla="*/ 310790 h 605703"/>
              <a:gd name="connsiteX11" fmla="*/ 251636 w 608062"/>
              <a:gd name="connsiteY11" fmla="*/ 340694 h 605703"/>
              <a:gd name="connsiteX12" fmla="*/ 251636 w 608062"/>
              <a:gd name="connsiteY12" fmla="*/ 528482 h 605703"/>
              <a:gd name="connsiteX13" fmla="*/ 220994 w 608062"/>
              <a:gd name="connsiteY13" fmla="*/ 552288 h 605703"/>
              <a:gd name="connsiteX14" fmla="*/ 28277 w 608062"/>
              <a:gd name="connsiteY14" fmla="*/ 524252 h 605703"/>
              <a:gd name="connsiteX15" fmla="*/ 0 w 608062"/>
              <a:gd name="connsiteY15" fmla="*/ 492381 h 605703"/>
              <a:gd name="connsiteX16" fmla="*/ 0 w 608062"/>
              <a:gd name="connsiteY16" fmla="*/ 340694 h 605703"/>
              <a:gd name="connsiteX17" fmla="*/ 29361 w 608062"/>
              <a:gd name="connsiteY17" fmla="*/ 310790 h 605703"/>
              <a:gd name="connsiteX18" fmla="*/ 221388 w 608062"/>
              <a:gd name="connsiteY18" fmla="*/ 52808 h 605703"/>
              <a:gd name="connsiteX19" fmla="*/ 251636 w 608062"/>
              <a:gd name="connsiteY19" fmla="*/ 76616 h 605703"/>
              <a:gd name="connsiteX20" fmla="*/ 251636 w 608062"/>
              <a:gd name="connsiteY20" fmla="*/ 261373 h 605703"/>
              <a:gd name="connsiteX21" fmla="*/ 218433 w 608062"/>
              <a:gd name="connsiteY21" fmla="*/ 289903 h 605703"/>
              <a:gd name="connsiteX22" fmla="*/ 29361 w 608062"/>
              <a:gd name="connsiteY22" fmla="*/ 289903 h 605703"/>
              <a:gd name="connsiteX23" fmla="*/ 0 w 608062"/>
              <a:gd name="connsiteY23" fmla="*/ 261373 h 605703"/>
              <a:gd name="connsiteX24" fmla="*/ 0 w 608062"/>
              <a:gd name="connsiteY24" fmla="*/ 112229 h 605703"/>
              <a:gd name="connsiteX25" fmla="*/ 29656 w 608062"/>
              <a:gd name="connsiteY25" fmla="*/ 80354 h 605703"/>
              <a:gd name="connsiteX26" fmla="*/ 579983 w 608062"/>
              <a:gd name="connsiteY26" fmla="*/ 279 h 605703"/>
              <a:gd name="connsiteX27" fmla="*/ 608062 w 608062"/>
              <a:gd name="connsiteY27" fmla="*/ 24087 h 605703"/>
              <a:gd name="connsiteX28" fmla="*/ 608062 w 608062"/>
              <a:gd name="connsiteY28" fmla="*/ 261374 h 605703"/>
              <a:gd name="connsiteX29" fmla="*/ 579294 w 608062"/>
              <a:gd name="connsiteY29" fmla="*/ 289903 h 605703"/>
              <a:gd name="connsiteX30" fmla="*/ 297816 w 608062"/>
              <a:gd name="connsiteY30" fmla="*/ 289903 h 605703"/>
              <a:gd name="connsiteX31" fmla="*/ 272594 w 608062"/>
              <a:gd name="connsiteY31" fmla="*/ 261374 h 605703"/>
              <a:gd name="connsiteX32" fmla="*/ 272594 w 608062"/>
              <a:gd name="connsiteY32" fmla="*/ 73079 h 605703"/>
              <a:gd name="connsiteX33" fmla="*/ 299096 w 608062"/>
              <a:gd name="connsiteY33" fmla="*/ 41303 h 605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062" h="605703">
                <a:moveTo>
                  <a:pt x="297816" y="310790"/>
                </a:moveTo>
                <a:lnTo>
                  <a:pt x="579294" y="310790"/>
                </a:lnTo>
                <a:cubicBezTo>
                  <a:pt x="594565" y="310790"/>
                  <a:pt x="608062" y="325350"/>
                  <a:pt x="608062" y="340696"/>
                </a:cubicBezTo>
                <a:lnTo>
                  <a:pt x="608062" y="581715"/>
                </a:lnTo>
                <a:cubicBezTo>
                  <a:pt x="608062" y="596963"/>
                  <a:pt x="595747" y="607588"/>
                  <a:pt x="580673" y="605424"/>
                </a:cubicBezTo>
                <a:lnTo>
                  <a:pt x="298801" y="563811"/>
                </a:lnTo>
                <a:cubicBezTo>
                  <a:pt x="283727" y="561647"/>
                  <a:pt x="272594" y="547284"/>
                  <a:pt x="272594" y="532036"/>
                </a:cubicBezTo>
                <a:lnTo>
                  <a:pt x="272594" y="340696"/>
                </a:lnTo>
                <a:cubicBezTo>
                  <a:pt x="272594" y="325350"/>
                  <a:pt x="282545" y="310790"/>
                  <a:pt x="297816" y="310790"/>
                </a:cubicBezTo>
                <a:close/>
                <a:moveTo>
                  <a:pt x="29361" y="310790"/>
                </a:moveTo>
                <a:lnTo>
                  <a:pt x="218433" y="310790"/>
                </a:lnTo>
                <a:cubicBezTo>
                  <a:pt x="233803" y="310790"/>
                  <a:pt x="251636" y="325349"/>
                  <a:pt x="251636" y="340694"/>
                </a:cubicBezTo>
                <a:lnTo>
                  <a:pt x="251636" y="528482"/>
                </a:lnTo>
                <a:cubicBezTo>
                  <a:pt x="251636" y="543828"/>
                  <a:pt x="236167" y="554452"/>
                  <a:pt x="220994" y="552288"/>
                </a:cubicBezTo>
                <a:lnTo>
                  <a:pt x="28277" y="524252"/>
                </a:lnTo>
                <a:cubicBezTo>
                  <a:pt x="13203" y="522088"/>
                  <a:pt x="0" y="507726"/>
                  <a:pt x="0" y="492381"/>
                </a:cubicBezTo>
                <a:lnTo>
                  <a:pt x="0" y="340694"/>
                </a:lnTo>
                <a:cubicBezTo>
                  <a:pt x="0" y="325349"/>
                  <a:pt x="14089" y="310790"/>
                  <a:pt x="29361" y="310790"/>
                </a:cubicBezTo>
                <a:close/>
                <a:moveTo>
                  <a:pt x="221388" y="52808"/>
                </a:moveTo>
                <a:cubicBezTo>
                  <a:pt x="236562" y="50545"/>
                  <a:pt x="251636" y="61268"/>
                  <a:pt x="251636" y="76616"/>
                </a:cubicBezTo>
                <a:lnTo>
                  <a:pt x="251636" y="261373"/>
                </a:lnTo>
                <a:cubicBezTo>
                  <a:pt x="251636" y="276720"/>
                  <a:pt x="233803" y="289903"/>
                  <a:pt x="218433" y="289903"/>
                </a:cubicBezTo>
                <a:lnTo>
                  <a:pt x="29361" y="289903"/>
                </a:lnTo>
                <a:cubicBezTo>
                  <a:pt x="14089" y="289903"/>
                  <a:pt x="0" y="276720"/>
                  <a:pt x="0" y="261373"/>
                </a:cubicBezTo>
                <a:lnTo>
                  <a:pt x="0" y="112229"/>
                </a:lnTo>
                <a:cubicBezTo>
                  <a:pt x="0" y="96980"/>
                  <a:pt x="14483" y="82617"/>
                  <a:pt x="29656" y="80354"/>
                </a:cubicBezTo>
                <a:close/>
                <a:moveTo>
                  <a:pt x="579983" y="279"/>
                </a:moveTo>
                <a:cubicBezTo>
                  <a:pt x="595156" y="-1885"/>
                  <a:pt x="608062" y="8740"/>
                  <a:pt x="608062" y="24087"/>
                </a:cubicBezTo>
                <a:lnTo>
                  <a:pt x="608062" y="261374"/>
                </a:lnTo>
                <a:cubicBezTo>
                  <a:pt x="608062" y="276720"/>
                  <a:pt x="594565" y="289903"/>
                  <a:pt x="579294" y="289903"/>
                </a:cubicBezTo>
                <a:lnTo>
                  <a:pt x="297816" y="289903"/>
                </a:lnTo>
                <a:cubicBezTo>
                  <a:pt x="282545" y="289903"/>
                  <a:pt x="272594" y="276720"/>
                  <a:pt x="272594" y="261374"/>
                </a:cubicBezTo>
                <a:lnTo>
                  <a:pt x="272594" y="73079"/>
                </a:lnTo>
                <a:cubicBezTo>
                  <a:pt x="272594" y="57830"/>
                  <a:pt x="283924" y="43565"/>
                  <a:pt x="299096" y="4130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1"/>
          <p:cNvSpPr/>
          <p:nvPr/>
        </p:nvSpPr>
        <p:spPr>
          <a:xfrm>
            <a:off x="3347332" y="4127130"/>
            <a:ext cx="1800597" cy="480131"/>
          </a:xfrm>
          <a:prstGeom prst="rect">
            <a:avLst/>
          </a:prstGeom>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rPr>
              <a:t>PC/</a:t>
            </a: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服务器</a:t>
            </a:r>
            <a:r>
              <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rPr>
              <a:t>/</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a:p>
            <a:pPr marL="0" marR="0" lvl="0" indent="0" algn="ctr" defTabSz="914400" rtl="0" eaLnBrk="1" fontAlgn="auto" latinLnBrk="0" hangingPunct="1">
              <a:lnSpc>
                <a:spcPct val="9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Arial" panose="020B0604020202020204"/>
                <a:ea typeface="思源黑体"/>
                <a:cs typeface="+mn-cs"/>
              </a:rPr>
              <a:t>移动设备</a:t>
            </a:r>
            <a:r>
              <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rPr>
              <a:t>/IOT</a:t>
            </a:r>
            <a:endParaRPr kumimoji="0" lang="en-US" altLang="zh-CN" sz="1400" b="0" i="0" u="none" strike="noStrike" kern="1200" cap="none" spc="0" normalizeH="0" baseline="0" noProof="0" dirty="0">
              <a:ln>
                <a:noFill/>
              </a:ln>
              <a:solidFill>
                <a:prstClr val="black"/>
              </a:solidFill>
              <a:effectLst/>
              <a:uLnTx/>
              <a:uFillTx/>
              <a:latin typeface="Arial" panose="020B0604020202020204"/>
              <a:ea typeface="思源黑体"/>
              <a:cs typeface="+mn-cs"/>
            </a:endParaRPr>
          </a:p>
        </p:txBody>
      </p:sp>
      <p:sp>
        <p:nvSpPr>
          <p:cNvPr id="116" name="exchange_302378"/>
          <p:cNvSpPr>
            <a:spLocks noChangeAspect="1"/>
          </p:cNvSpPr>
          <p:nvPr/>
        </p:nvSpPr>
        <p:spPr>
          <a:xfrm>
            <a:off x="1113070" y="3622340"/>
            <a:ext cx="609685" cy="562235"/>
          </a:xfrm>
          <a:custGeom>
            <a:avLst/>
            <a:gdLst>
              <a:gd name="connsiteX0" fmla="*/ 207571 w 607639"/>
              <a:gd name="connsiteY0" fmla="*/ 450193 h 560349"/>
              <a:gd name="connsiteX1" fmla="*/ 220742 w 607639"/>
              <a:gd name="connsiteY1" fmla="*/ 456234 h 560349"/>
              <a:gd name="connsiteX2" fmla="*/ 214690 w 607639"/>
              <a:gd name="connsiteY2" fmla="*/ 469382 h 560349"/>
              <a:gd name="connsiteX3" fmla="*/ 169304 w 607639"/>
              <a:gd name="connsiteY3" fmla="*/ 484217 h 560349"/>
              <a:gd name="connsiteX4" fmla="*/ 303772 w 607639"/>
              <a:gd name="connsiteY4" fmla="*/ 512822 h 560349"/>
              <a:gd name="connsiteX5" fmla="*/ 461734 w 607639"/>
              <a:gd name="connsiteY5" fmla="*/ 473468 h 560349"/>
              <a:gd name="connsiteX6" fmla="*/ 474905 w 607639"/>
              <a:gd name="connsiteY6" fmla="*/ 478443 h 560349"/>
              <a:gd name="connsiteX7" fmla="*/ 469833 w 607639"/>
              <a:gd name="connsiteY7" fmla="*/ 491590 h 560349"/>
              <a:gd name="connsiteX8" fmla="*/ 303772 w 607639"/>
              <a:gd name="connsiteY8" fmla="*/ 533077 h 560349"/>
              <a:gd name="connsiteX9" fmla="*/ 160405 w 607639"/>
              <a:gd name="connsiteY9" fmla="*/ 502162 h 560349"/>
              <a:gd name="connsiteX10" fmla="*/ 175178 w 607639"/>
              <a:gd name="connsiteY10" fmla="*/ 547201 h 560349"/>
              <a:gd name="connsiteX11" fmla="*/ 169126 w 607639"/>
              <a:gd name="connsiteY11" fmla="*/ 560349 h 560349"/>
              <a:gd name="connsiteX12" fmla="*/ 164053 w 607639"/>
              <a:gd name="connsiteY12" fmla="*/ 560349 h 560349"/>
              <a:gd name="connsiteX13" fmla="*/ 154976 w 607639"/>
              <a:gd name="connsiteY13" fmla="*/ 553242 h 560349"/>
              <a:gd name="connsiteX14" fmla="*/ 133529 w 607639"/>
              <a:gd name="connsiteY14" fmla="*/ 488126 h 560349"/>
              <a:gd name="connsiteX15" fmla="*/ 132639 w 607639"/>
              <a:gd name="connsiteY15" fmla="*/ 478443 h 560349"/>
              <a:gd name="connsiteX16" fmla="*/ 136822 w 607639"/>
              <a:gd name="connsiteY16" fmla="*/ 473912 h 560349"/>
              <a:gd name="connsiteX17" fmla="*/ 139758 w 607639"/>
              <a:gd name="connsiteY17" fmla="*/ 472402 h 560349"/>
              <a:gd name="connsiteX18" fmla="*/ 394921 w 607639"/>
              <a:gd name="connsiteY18" fmla="*/ 351122 h 560349"/>
              <a:gd name="connsiteX19" fmla="*/ 475998 w 607639"/>
              <a:gd name="connsiteY19" fmla="*/ 351122 h 560349"/>
              <a:gd name="connsiteX20" fmla="*/ 486055 w 607639"/>
              <a:gd name="connsiteY20" fmla="*/ 361222 h 560349"/>
              <a:gd name="connsiteX21" fmla="*/ 475998 w 607639"/>
              <a:gd name="connsiteY21" fmla="*/ 371233 h 560349"/>
              <a:gd name="connsiteX22" fmla="*/ 394921 w 607639"/>
              <a:gd name="connsiteY22" fmla="*/ 371233 h 560349"/>
              <a:gd name="connsiteX23" fmla="*/ 384864 w 607639"/>
              <a:gd name="connsiteY23" fmla="*/ 361222 h 560349"/>
              <a:gd name="connsiteX24" fmla="*/ 394921 w 607639"/>
              <a:gd name="connsiteY24" fmla="*/ 351122 h 560349"/>
              <a:gd name="connsiteX25" fmla="*/ 70821 w 607639"/>
              <a:gd name="connsiteY25" fmla="*/ 351122 h 560349"/>
              <a:gd name="connsiteX26" fmla="*/ 151954 w 607639"/>
              <a:gd name="connsiteY26" fmla="*/ 351122 h 560349"/>
              <a:gd name="connsiteX27" fmla="*/ 162018 w 607639"/>
              <a:gd name="connsiteY27" fmla="*/ 361222 h 560349"/>
              <a:gd name="connsiteX28" fmla="*/ 151954 w 607639"/>
              <a:gd name="connsiteY28" fmla="*/ 371233 h 560349"/>
              <a:gd name="connsiteX29" fmla="*/ 70821 w 607639"/>
              <a:gd name="connsiteY29" fmla="*/ 371233 h 560349"/>
              <a:gd name="connsiteX30" fmla="*/ 60757 w 607639"/>
              <a:gd name="connsiteY30" fmla="*/ 361222 h 560349"/>
              <a:gd name="connsiteX31" fmla="*/ 70821 w 607639"/>
              <a:gd name="connsiteY31" fmla="*/ 351122 h 560349"/>
              <a:gd name="connsiteX32" fmla="*/ 374694 w 607639"/>
              <a:gd name="connsiteY32" fmla="*/ 310618 h 560349"/>
              <a:gd name="connsiteX33" fmla="*/ 415215 w 607639"/>
              <a:gd name="connsiteY33" fmla="*/ 310618 h 560349"/>
              <a:gd name="connsiteX34" fmla="*/ 425368 w 607639"/>
              <a:gd name="connsiteY34" fmla="*/ 320753 h 560349"/>
              <a:gd name="connsiteX35" fmla="*/ 415215 w 607639"/>
              <a:gd name="connsiteY35" fmla="*/ 330800 h 560349"/>
              <a:gd name="connsiteX36" fmla="*/ 374694 w 607639"/>
              <a:gd name="connsiteY36" fmla="*/ 330800 h 560349"/>
              <a:gd name="connsiteX37" fmla="*/ 364541 w 607639"/>
              <a:gd name="connsiteY37" fmla="*/ 320753 h 560349"/>
              <a:gd name="connsiteX38" fmla="*/ 374694 w 607639"/>
              <a:gd name="connsiteY38" fmla="*/ 310618 h 560349"/>
              <a:gd name="connsiteX39" fmla="*/ 50646 w 607639"/>
              <a:gd name="connsiteY39" fmla="*/ 310618 h 560349"/>
              <a:gd name="connsiteX40" fmla="*/ 91121 w 607639"/>
              <a:gd name="connsiteY40" fmla="*/ 310618 h 560349"/>
              <a:gd name="connsiteX41" fmla="*/ 101262 w 607639"/>
              <a:gd name="connsiteY41" fmla="*/ 320753 h 560349"/>
              <a:gd name="connsiteX42" fmla="*/ 91121 w 607639"/>
              <a:gd name="connsiteY42" fmla="*/ 330800 h 560349"/>
              <a:gd name="connsiteX43" fmla="*/ 50646 w 607639"/>
              <a:gd name="connsiteY43" fmla="*/ 330800 h 560349"/>
              <a:gd name="connsiteX44" fmla="*/ 40505 w 607639"/>
              <a:gd name="connsiteY44" fmla="*/ 320753 h 560349"/>
              <a:gd name="connsiteX45" fmla="*/ 50646 w 607639"/>
              <a:gd name="connsiteY45" fmla="*/ 310618 h 560349"/>
              <a:gd name="connsiteX46" fmla="*/ 374690 w 607639"/>
              <a:gd name="connsiteY46" fmla="*/ 270184 h 560349"/>
              <a:gd name="connsiteX47" fmla="*/ 475996 w 607639"/>
              <a:gd name="connsiteY47" fmla="*/ 270184 h 560349"/>
              <a:gd name="connsiteX48" fmla="*/ 486055 w 607639"/>
              <a:gd name="connsiteY48" fmla="*/ 280231 h 560349"/>
              <a:gd name="connsiteX49" fmla="*/ 475996 w 607639"/>
              <a:gd name="connsiteY49" fmla="*/ 290366 h 560349"/>
              <a:gd name="connsiteX50" fmla="*/ 374690 w 607639"/>
              <a:gd name="connsiteY50" fmla="*/ 290366 h 560349"/>
              <a:gd name="connsiteX51" fmla="*/ 364541 w 607639"/>
              <a:gd name="connsiteY51" fmla="*/ 280231 h 560349"/>
              <a:gd name="connsiteX52" fmla="*/ 374690 w 607639"/>
              <a:gd name="connsiteY52" fmla="*/ 270184 h 560349"/>
              <a:gd name="connsiteX53" fmla="*/ 50653 w 607639"/>
              <a:gd name="connsiteY53" fmla="*/ 270184 h 560349"/>
              <a:gd name="connsiteX54" fmla="*/ 151960 w 607639"/>
              <a:gd name="connsiteY54" fmla="*/ 270184 h 560349"/>
              <a:gd name="connsiteX55" fmla="*/ 162019 w 607639"/>
              <a:gd name="connsiteY55" fmla="*/ 280231 h 560349"/>
              <a:gd name="connsiteX56" fmla="*/ 151960 w 607639"/>
              <a:gd name="connsiteY56" fmla="*/ 290366 h 560349"/>
              <a:gd name="connsiteX57" fmla="*/ 50653 w 607639"/>
              <a:gd name="connsiteY57" fmla="*/ 290366 h 560349"/>
              <a:gd name="connsiteX58" fmla="*/ 40505 w 607639"/>
              <a:gd name="connsiteY58" fmla="*/ 280231 h 560349"/>
              <a:gd name="connsiteX59" fmla="*/ 50653 w 607639"/>
              <a:gd name="connsiteY59" fmla="*/ 270184 h 560349"/>
              <a:gd name="connsiteX60" fmla="*/ 405034 w 607639"/>
              <a:gd name="connsiteY60" fmla="*/ 229750 h 560349"/>
              <a:gd name="connsiteX61" fmla="*/ 516499 w 607639"/>
              <a:gd name="connsiteY61" fmla="*/ 229750 h 560349"/>
              <a:gd name="connsiteX62" fmla="*/ 526559 w 607639"/>
              <a:gd name="connsiteY62" fmla="*/ 239797 h 560349"/>
              <a:gd name="connsiteX63" fmla="*/ 516499 w 607639"/>
              <a:gd name="connsiteY63" fmla="*/ 249932 h 560349"/>
              <a:gd name="connsiteX64" fmla="*/ 405034 w 607639"/>
              <a:gd name="connsiteY64" fmla="*/ 249932 h 560349"/>
              <a:gd name="connsiteX65" fmla="*/ 394884 w 607639"/>
              <a:gd name="connsiteY65" fmla="*/ 239797 h 560349"/>
              <a:gd name="connsiteX66" fmla="*/ 405034 w 607639"/>
              <a:gd name="connsiteY66" fmla="*/ 229750 h 560349"/>
              <a:gd name="connsiteX67" fmla="*/ 80996 w 607639"/>
              <a:gd name="connsiteY67" fmla="*/ 229750 h 560349"/>
              <a:gd name="connsiteX68" fmla="*/ 192446 w 607639"/>
              <a:gd name="connsiteY68" fmla="*/ 229750 h 560349"/>
              <a:gd name="connsiteX69" fmla="*/ 202594 w 607639"/>
              <a:gd name="connsiteY69" fmla="*/ 239797 h 560349"/>
              <a:gd name="connsiteX70" fmla="*/ 192446 w 607639"/>
              <a:gd name="connsiteY70" fmla="*/ 249932 h 560349"/>
              <a:gd name="connsiteX71" fmla="*/ 80996 w 607639"/>
              <a:gd name="connsiteY71" fmla="*/ 249932 h 560349"/>
              <a:gd name="connsiteX72" fmla="*/ 70848 w 607639"/>
              <a:gd name="connsiteY72" fmla="*/ 239797 h 560349"/>
              <a:gd name="connsiteX73" fmla="*/ 80996 w 607639"/>
              <a:gd name="connsiteY73" fmla="*/ 229750 h 560349"/>
              <a:gd name="connsiteX74" fmla="*/ 374690 w 607639"/>
              <a:gd name="connsiteY74" fmla="*/ 189245 h 560349"/>
              <a:gd name="connsiteX75" fmla="*/ 475996 w 607639"/>
              <a:gd name="connsiteY75" fmla="*/ 189245 h 560349"/>
              <a:gd name="connsiteX76" fmla="*/ 486055 w 607639"/>
              <a:gd name="connsiteY76" fmla="*/ 199371 h 560349"/>
              <a:gd name="connsiteX77" fmla="*/ 475996 w 607639"/>
              <a:gd name="connsiteY77" fmla="*/ 209497 h 560349"/>
              <a:gd name="connsiteX78" fmla="*/ 374690 w 607639"/>
              <a:gd name="connsiteY78" fmla="*/ 209497 h 560349"/>
              <a:gd name="connsiteX79" fmla="*/ 364541 w 607639"/>
              <a:gd name="connsiteY79" fmla="*/ 199371 h 560349"/>
              <a:gd name="connsiteX80" fmla="*/ 374690 w 607639"/>
              <a:gd name="connsiteY80" fmla="*/ 189245 h 560349"/>
              <a:gd name="connsiteX81" fmla="*/ 50653 w 607639"/>
              <a:gd name="connsiteY81" fmla="*/ 189245 h 560349"/>
              <a:gd name="connsiteX82" fmla="*/ 151960 w 607639"/>
              <a:gd name="connsiteY82" fmla="*/ 189245 h 560349"/>
              <a:gd name="connsiteX83" fmla="*/ 162019 w 607639"/>
              <a:gd name="connsiteY83" fmla="*/ 199371 h 560349"/>
              <a:gd name="connsiteX84" fmla="*/ 151960 w 607639"/>
              <a:gd name="connsiteY84" fmla="*/ 209497 h 560349"/>
              <a:gd name="connsiteX85" fmla="*/ 50653 w 607639"/>
              <a:gd name="connsiteY85" fmla="*/ 209497 h 560349"/>
              <a:gd name="connsiteX86" fmla="*/ 40505 w 607639"/>
              <a:gd name="connsiteY86" fmla="*/ 199371 h 560349"/>
              <a:gd name="connsiteX87" fmla="*/ 50653 w 607639"/>
              <a:gd name="connsiteY87" fmla="*/ 189245 h 560349"/>
              <a:gd name="connsiteX88" fmla="*/ 354390 w 607639"/>
              <a:gd name="connsiteY88" fmla="*/ 158964 h 560349"/>
              <a:gd name="connsiteX89" fmla="*/ 344243 w 607639"/>
              <a:gd name="connsiteY89" fmla="*/ 169094 h 560349"/>
              <a:gd name="connsiteX90" fmla="*/ 344243 w 607639"/>
              <a:gd name="connsiteY90" fmla="*/ 391526 h 560349"/>
              <a:gd name="connsiteX91" fmla="*/ 354390 w 607639"/>
              <a:gd name="connsiteY91" fmla="*/ 401656 h 560349"/>
              <a:gd name="connsiteX92" fmla="*/ 577196 w 607639"/>
              <a:gd name="connsiteY92" fmla="*/ 401656 h 560349"/>
              <a:gd name="connsiteX93" fmla="*/ 587344 w 607639"/>
              <a:gd name="connsiteY93" fmla="*/ 391526 h 560349"/>
              <a:gd name="connsiteX94" fmla="*/ 587344 w 607639"/>
              <a:gd name="connsiteY94" fmla="*/ 169094 h 560349"/>
              <a:gd name="connsiteX95" fmla="*/ 577196 w 607639"/>
              <a:gd name="connsiteY95" fmla="*/ 158964 h 560349"/>
              <a:gd name="connsiteX96" fmla="*/ 30354 w 607639"/>
              <a:gd name="connsiteY96" fmla="*/ 158964 h 560349"/>
              <a:gd name="connsiteX97" fmla="*/ 20295 w 607639"/>
              <a:gd name="connsiteY97" fmla="*/ 169094 h 560349"/>
              <a:gd name="connsiteX98" fmla="*/ 20295 w 607639"/>
              <a:gd name="connsiteY98" fmla="*/ 391526 h 560349"/>
              <a:gd name="connsiteX99" fmla="*/ 30354 w 607639"/>
              <a:gd name="connsiteY99" fmla="*/ 401656 h 560349"/>
              <a:gd name="connsiteX100" fmla="*/ 253160 w 607639"/>
              <a:gd name="connsiteY100" fmla="*/ 401656 h 560349"/>
              <a:gd name="connsiteX101" fmla="*/ 263308 w 607639"/>
              <a:gd name="connsiteY101" fmla="*/ 391526 h 560349"/>
              <a:gd name="connsiteX102" fmla="*/ 263308 w 607639"/>
              <a:gd name="connsiteY102" fmla="*/ 169094 h 560349"/>
              <a:gd name="connsiteX103" fmla="*/ 253160 w 607639"/>
              <a:gd name="connsiteY103" fmla="*/ 158964 h 560349"/>
              <a:gd name="connsiteX104" fmla="*/ 354390 w 607639"/>
              <a:gd name="connsiteY104" fmla="*/ 138791 h 560349"/>
              <a:gd name="connsiteX105" fmla="*/ 577196 w 607639"/>
              <a:gd name="connsiteY105" fmla="*/ 138791 h 560349"/>
              <a:gd name="connsiteX106" fmla="*/ 607639 w 607639"/>
              <a:gd name="connsiteY106" fmla="*/ 169094 h 560349"/>
              <a:gd name="connsiteX107" fmla="*/ 607639 w 607639"/>
              <a:gd name="connsiteY107" fmla="*/ 391526 h 560349"/>
              <a:gd name="connsiteX108" fmla="*/ 577196 w 607639"/>
              <a:gd name="connsiteY108" fmla="*/ 421829 h 560349"/>
              <a:gd name="connsiteX109" fmla="*/ 354390 w 607639"/>
              <a:gd name="connsiteY109" fmla="*/ 421829 h 560349"/>
              <a:gd name="connsiteX110" fmla="*/ 324036 w 607639"/>
              <a:gd name="connsiteY110" fmla="*/ 391526 h 560349"/>
              <a:gd name="connsiteX111" fmla="*/ 324036 w 607639"/>
              <a:gd name="connsiteY111" fmla="*/ 169094 h 560349"/>
              <a:gd name="connsiteX112" fmla="*/ 354390 w 607639"/>
              <a:gd name="connsiteY112" fmla="*/ 138791 h 560349"/>
              <a:gd name="connsiteX113" fmla="*/ 30354 w 607639"/>
              <a:gd name="connsiteY113" fmla="*/ 138791 h 560349"/>
              <a:gd name="connsiteX114" fmla="*/ 253160 w 607639"/>
              <a:gd name="connsiteY114" fmla="*/ 138791 h 560349"/>
              <a:gd name="connsiteX115" fmla="*/ 283603 w 607639"/>
              <a:gd name="connsiteY115" fmla="*/ 169094 h 560349"/>
              <a:gd name="connsiteX116" fmla="*/ 283603 w 607639"/>
              <a:gd name="connsiteY116" fmla="*/ 391526 h 560349"/>
              <a:gd name="connsiteX117" fmla="*/ 253160 w 607639"/>
              <a:gd name="connsiteY117" fmla="*/ 421829 h 560349"/>
              <a:gd name="connsiteX118" fmla="*/ 30354 w 607639"/>
              <a:gd name="connsiteY118" fmla="*/ 421829 h 560349"/>
              <a:gd name="connsiteX119" fmla="*/ 0 w 607639"/>
              <a:gd name="connsiteY119" fmla="*/ 391526 h 560349"/>
              <a:gd name="connsiteX120" fmla="*/ 0 w 607639"/>
              <a:gd name="connsiteY120" fmla="*/ 169094 h 560349"/>
              <a:gd name="connsiteX121" fmla="*/ 30354 w 607639"/>
              <a:gd name="connsiteY121" fmla="*/ 138791 h 560349"/>
              <a:gd name="connsiteX122" fmla="*/ 440491 w 607639"/>
              <a:gd name="connsiteY122" fmla="*/ 209 h 560349"/>
              <a:gd name="connsiteX123" fmla="*/ 452684 w 607639"/>
              <a:gd name="connsiteY123" fmla="*/ 7230 h 560349"/>
              <a:gd name="connsiteX124" fmla="*/ 474132 w 607639"/>
              <a:gd name="connsiteY124" fmla="*/ 72471 h 560349"/>
              <a:gd name="connsiteX125" fmla="*/ 475734 w 607639"/>
              <a:gd name="connsiteY125" fmla="*/ 78515 h 560349"/>
              <a:gd name="connsiteX126" fmla="*/ 474933 w 607639"/>
              <a:gd name="connsiteY126" fmla="*/ 82070 h 560349"/>
              <a:gd name="connsiteX127" fmla="*/ 466567 w 607639"/>
              <a:gd name="connsiteY127" fmla="*/ 87936 h 560349"/>
              <a:gd name="connsiteX128" fmla="*/ 401064 w 607639"/>
              <a:gd name="connsiteY128" fmla="*/ 109446 h 560349"/>
              <a:gd name="connsiteX129" fmla="*/ 397949 w 607639"/>
              <a:gd name="connsiteY129" fmla="*/ 110424 h 560349"/>
              <a:gd name="connsiteX130" fmla="*/ 388872 w 607639"/>
              <a:gd name="connsiteY130" fmla="*/ 103313 h 560349"/>
              <a:gd name="connsiteX131" fmla="*/ 394924 w 607639"/>
              <a:gd name="connsiteY131" fmla="*/ 91225 h 560349"/>
              <a:gd name="connsiteX132" fmla="*/ 439245 w 607639"/>
              <a:gd name="connsiteY132" fmla="*/ 76737 h 560349"/>
              <a:gd name="connsiteX133" fmla="*/ 303789 w 607639"/>
              <a:gd name="connsiteY133" fmla="*/ 47761 h 560349"/>
              <a:gd name="connsiteX134" fmla="*/ 145817 w 607639"/>
              <a:gd name="connsiteY134" fmla="*/ 87137 h 560349"/>
              <a:gd name="connsiteX135" fmla="*/ 141812 w 607639"/>
              <a:gd name="connsiteY135" fmla="*/ 88203 h 560349"/>
              <a:gd name="connsiteX136" fmla="*/ 132645 w 607639"/>
              <a:gd name="connsiteY136" fmla="*/ 82070 h 560349"/>
              <a:gd name="connsiteX137" fmla="*/ 137718 w 607639"/>
              <a:gd name="connsiteY137" fmla="*/ 68915 h 560349"/>
              <a:gd name="connsiteX138" fmla="*/ 303789 w 607639"/>
              <a:gd name="connsiteY138" fmla="*/ 27496 h 560349"/>
              <a:gd name="connsiteX139" fmla="*/ 449569 w 607639"/>
              <a:gd name="connsiteY139" fmla="*/ 59494 h 560349"/>
              <a:gd name="connsiteX140" fmla="*/ 434439 w 607639"/>
              <a:gd name="connsiteY140" fmla="*/ 13363 h 560349"/>
              <a:gd name="connsiteX141" fmla="*/ 440491 w 607639"/>
              <a:gd name="connsiteY141" fmla="*/ 209 h 56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607639" h="560349">
                <a:moveTo>
                  <a:pt x="207571" y="450193"/>
                </a:moveTo>
                <a:cubicBezTo>
                  <a:pt x="212644" y="448150"/>
                  <a:pt x="218784" y="451170"/>
                  <a:pt x="220742" y="456234"/>
                </a:cubicBezTo>
                <a:cubicBezTo>
                  <a:pt x="222789" y="461298"/>
                  <a:pt x="219763" y="467338"/>
                  <a:pt x="214690" y="469382"/>
                </a:cubicBezTo>
                <a:lnTo>
                  <a:pt x="169304" y="484217"/>
                </a:lnTo>
                <a:cubicBezTo>
                  <a:pt x="216381" y="504560"/>
                  <a:pt x="256695" y="512822"/>
                  <a:pt x="303772" y="512822"/>
                </a:cubicBezTo>
                <a:cubicBezTo>
                  <a:pt x="358503" y="512822"/>
                  <a:pt x="404067" y="501718"/>
                  <a:pt x="461734" y="473468"/>
                </a:cubicBezTo>
                <a:cubicBezTo>
                  <a:pt x="466807" y="471425"/>
                  <a:pt x="472858" y="473468"/>
                  <a:pt x="474905" y="478443"/>
                </a:cubicBezTo>
                <a:cubicBezTo>
                  <a:pt x="476952" y="483506"/>
                  <a:pt x="474905" y="489636"/>
                  <a:pt x="469833" y="491590"/>
                </a:cubicBezTo>
                <a:cubicBezTo>
                  <a:pt x="410119" y="520906"/>
                  <a:pt x="361528" y="533077"/>
                  <a:pt x="303772" y="533077"/>
                </a:cubicBezTo>
                <a:cubicBezTo>
                  <a:pt x="253580" y="533077"/>
                  <a:pt x="210241" y="523838"/>
                  <a:pt x="160405" y="502162"/>
                </a:cubicBezTo>
                <a:lnTo>
                  <a:pt x="175178" y="547201"/>
                </a:lnTo>
                <a:cubicBezTo>
                  <a:pt x="177224" y="552265"/>
                  <a:pt x="174199" y="558306"/>
                  <a:pt x="169126" y="560349"/>
                </a:cubicBezTo>
                <a:lnTo>
                  <a:pt x="164053" y="560349"/>
                </a:lnTo>
                <a:cubicBezTo>
                  <a:pt x="160049" y="560349"/>
                  <a:pt x="155955" y="557329"/>
                  <a:pt x="154976" y="553242"/>
                </a:cubicBezTo>
                <a:lnTo>
                  <a:pt x="133529" y="488126"/>
                </a:lnTo>
                <a:cubicBezTo>
                  <a:pt x="131749" y="485372"/>
                  <a:pt x="131393" y="481730"/>
                  <a:pt x="132639" y="478443"/>
                </a:cubicBezTo>
                <a:cubicBezTo>
                  <a:pt x="133529" y="476400"/>
                  <a:pt x="134953" y="474889"/>
                  <a:pt x="136822" y="473912"/>
                </a:cubicBezTo>
                <a:cubicBezTo>
                  <a:pt x="137623" y="473290"/>
                  <a:pt x="138602" y="472757"/>
                  <a:pt x="139758" y="472402"/>
                </a:cubicBezTo>
                <a:close/>
                <a:moveTo>
                  <a:pt x="394921" y="351122"/>
                </a:moveTo>
                <a:lnTo>
                  <a:pt x="475998" y="351122"/>
                </a:lnTo>
                <a:cubicBezTo>
                  <a:pt x="482050" y="351122"/>
                  <a:pt x="486055" y="355109"/>
                  <a:pt x="486055" y="361222"/>
                </a:cubicBezTo>
                <a:cubicBezTo>
                  <a:pt x="486055" y="367246"/>
                  <a:pt x="482050" y="371233"/>
                  <a:pt x="475998" y="371233"/>
                </a:cubicBezTo>
                <a:lnTo>
                  <a:pt x="394921" y="371233"/>
                </a:lnTo>
                <a:cubicBezTo>
                  <a:pt x="388869" y="371233"/>
                  <a:pt x="384864" y="367246"/>
                  <a:pt x="384864" y="361222"/>
                </a:cubicBezTo>
                <a:cubicBezTo>
                  <a:pt x="384864" y="355109"/>
                  <a:pt x="388869" y="351122"/>
                  <a:pt x="394921" y="351122"/>
                </a:cubicBezTo>
                <a:close/>
                <a:moveTo>
                  <a:pt x="70821" y="351122"/>
                </a:moveTo>
                <a:lnTo>
                  <a:pt x="151954" y="351122"/>
                </a:lnTo>
                <a:cubicBezTo>
                  <a:pt x="158010" y="351122"/>
                  <a:pt x="162018" y="355109"/>
                  <a:pt x="162018" y="361222"/>
                </a:cubicBezTo>
                <a:cubicBezTo>
                  <a:pt x="162018" y="367246"/>
                  <a:pt x="158010" y="371233"/>
                  <a:pt x="151954" y="371233"/>
                </a:cubicBezTo>
                <a:lnTo>
                  <a:pt x="70821" y="371233"/>
                </a:lnTo>
                <a:cubicBezTo>
                  <a:pt x="64765" y="371233"/>
                  <a:pt x="60757" y="367246"/>
                  <a:pt x="60757" y="361222"/>
                </a:cubicBezTo>
                <a:cubicBezTo>
                  <a:pt x="60757" y="355109"/>
                  <a:pt x="64765" y="351122"/>
                  <a:pt x="70821" y="351122"/>
                </a:cubicBezTo>
                <a:close/>
                <a:moveTo>
                  <a:pt x="374694" y="310618"/>
                </a:moveTo>
                <a:lnTo>
                  <a:pt x="415215" y="310618"/>
                </a:lnTo>
                <a:cubicBezTo>
                  <a:pt x="421271" y="310618"/>
                  <a:pt x="425368" y="314619"/>
                  <a:pt x="425368" y="320753"/>
                </a:cubicBezTo>
                <a:cubicBezTo>
                  <a:pt x="425368" y="326799"/>
                  <a:pt x="421271" y="330800"/>
                  <a:pt x="415215" y="330800"/>
                </a:cubicBezTo>
                <a:lnTo>
                  <a:pt x="374694" y="330800"/>
                </a:lnTo>
                <a:cubicBezTo>
                  <a:pt x="368638" y="330800"/>
                  <a:pt x="364541" y="326799"/>
                  <a:pt x="364541" y="320753"/>
                </a:cubicBezTo>
                <a:cubicBezTo>
                  <a:pt x="364541" y="314619"/>
                  <a:pt x="368638" y="310618"/>
                  <a:pt x="374694" y="310618"/>
                </a:cubicBezTo>
                <a:close/>
                <a:moveTo>
                  <a:pt x="50646" y="310618"/>
                </a:moveTo>
                <a:lnTo>
                  <a:pt x="91121" y="310618"/>
                </a:lnTo>
                <a:cubicBezTo>
                  <a:pt x="97170" y="310618"/>
                  <a:pt x="101262" y="314619"/>
                  <a:pt x="101262" y="320753"/>
                </a:cubicBezTo>
                <a:cubicBezTo>
                  <a:pt x="101262" y="326799"/>
                  <a:pt x="97170" y="330800"/>
                  <a:pt x="91121" y="330800"/>
                </a:cubicBezTo>
                <a:lnTo>
                  <a:pt x="50646" y="330800"/>
                </a:lnTo>
                <a:cubicBezTo>
                  <a:pt x="44597" y="330800"/>
                  <a:pt x="40505" y="326799"/>
                  <a:pt x="40505" y="320753"/>
                </a:cubicBezTo>
                <a:cubicBezTo>
                  <a:pt x="40505" y="314619"/>
                  <a:pt x="44597" y="310618"/>
                  <a:pt x="50646" y="310618"/>
                </a:cubicBezTo>
                <a:close/>
                <a:moveTo>
                  <a:pt x="374690" y="270184"/>
                </a:moveTo>
                <a:lnTo>
                  <a:pt x="475996" y="270184"/>
                </a:lnTo>
                <a:cubicBezTo>
                  <a:pt x="482049" y="270184"/>
                  <a:pt x="486055" y="274185"/>
                  <a:pt x="486055" y="280231"/>
                </a:cubicBezTo>
                <a:cubicBezTo>
                  <a:pt x="486055" y="286365"/>
                  <a:pt x="482049" y="290366"/>
                  <a:pt x="475996" y="290366"/>
                </a:cubicBezTo>
                <a:lnTo>
                  <a:pt x="374690" y="290366"/>
                </a:lnTo>
                <a:cubicBezTo>
                  <a:pt x="368636" y="290366"/>
                  <a:pt x="364541" y="286365"/>
                  <a:pt x="364541" y="280231"/>
                </a:cubicBezTo>
                <a:cubicBezTo>
                  <a:pt x="364541" y="274185"/>
                  <a:pt x="368636" y="270184"/>
                  <a:pt x="374690" y="270184"/>
                </a:cubicBezTo>
                <a:close/>
                <a:moveTo>
                  <a:pt x="50653" y="270184"/>
                </a:moveTo>
                <a:lnTo>
                  <a:pt x="151960" y="270184"/>
                </a:lnTo>
                <a:cubicBezTo>
                  <a:pt x="158013" y="270184"/>
                  <a:pt x="162019" y="274185"/>
                  <a:pt x="162019" y="280231"/>
                </a:cubicBezTo>
                <a:cubicBezTo>
                  <a:pt x="162019" y="286365"/>
                  <a:pt x="158013" y="290366"/>
                  <a:pt x="151960" y="290366"/>
                </a:cubicBezTo>
                <a:lnTo>
                  <a:pt x="50653" y="290366"/>
                </a:lnTo>
                <a:cubicBezTo>
                  <a:pt x="44600" y="290366"/>
                  <a:pt x="40505" y="286365"/>
                  <a:pt x="40505" y="280231"/>
                </a:cubicBezTo>
                <a:cubicBezTo>
                  <a:pt x="40505" y="274185"/>
                  <a:pt x="44600" y="270184"/>
                  <a:pt x="50653" y="270184"/>
                </a:cubicBezTo>
                <a:close/>
                <a:moveTo>
                  <a:pt x="405034" y="229750"/>
                </a:moveTo>
                <a:lnTo>
                  <a:pt x="516499" y="229750"/>
                </a:lnTo>
                <a:cubicBezTo>
                  <a:pt x="522553" y="229750"/>
                  <a:pt x="526559" y="233751"/>
                  <a:pt x="526559" y="239797"/>
                </a:cubicBezTo>
                <a:cubicBezTo>
                  <a:pt x="526559" y="245931"/>
                  <a:pt x="522553" y="249932"/>
                  <a:pt x="516499" y="249932"/>
                </a:cubicBezTo>
                <a:lnTo>
                  <a:pt x="405034" y="249932"/>
                </a:lnTo>
                <a:cubicBezTo>
                  <a:pt x="398979" y="249932"/>
                  <a:pt x="394884" y="245931"/>
                  <a:pt x="394884" y="239797"/>
                </a:cubicBezTo>
                <a:cubicBezTo>
                  <a:pt x="394884" y="233751"/>
                  <a:pt x="398979" y="229750"/>
                  <a:pt x="405034" y="229750"/>
                </a:cubicBezTo>
                <a:close/>
                <a:moveTo>
                  <a:pt x="80996" y="229750"/>
                </a:moveTo>
                <a:lnTo>
                  <a:pt x="192446" y="229750"/>
                </a:lnTo>
                <a:cubicBezTo>
                  <a:pt x="198499" y="229750"/>
                  <a:pt x="202594" y="233751"/>
                  <a:pt x="202594" y="239797"/>
                </a:cubicBezTo>
                <a:cubicBezTo>
                  <a:pt x="202594" y="245931"/>
                  <a:pt x="198499" y="249932"/>
                  <a:pt x="192446" y="249932"/>
                </a:cubicBezTo>
                <a:lnTo>
                  <a:pt x="80996" y="249932"/>
                </a:lnTo>
                <a:cubicBezTo>
                  <a:pt x="74943" y="249932"/>
                  <a:pt x="70848" y="245931"/>
                  <a:pt x="70848" y="239797"/>
                </a:cubicBezTo>
                <a:cubicBezTo>
                  <a:pt x="70848" y="233751"/>
                  <a:pt x="74943" y="229750"/>
                  <a:pt x="80996" y="229750"/>
                </a:cubicBezTo>
                <a:close/>
                <a:moveTo>
                  <a:pt x="374690" y="189245"/>
                </a:moveTo>
                <a:lnTo>
                  <a:pt x="475996" y="189245"/>
                </a:lnTo>
                <a:cubicBezTo>
                  <a:pt x="482049" y="189245"/>
                  <a:pt x="486055" y="193331"/>
                  <a:pt x="486055" y="199371"/>
                </a:cubicBezTo>
                <a:cubicBezTo>
                  <a:pt x="486055" y="205411"/>
                  <a:pt x="482049" y="209497"/>
                  <a:pt x="475996" y="209497"/>
                </a:cubicBezTo>
                <a:lnTo>
                  <a:pt x="374690" y="209497"/>
                </a:lnTo>
                <a:cubicBezTo>
                  <a:pt x="368636" y="209497"/>
                  <a:pt x="364541" y="205411"/>
                  <a:pt x="364541" y="199371"/>
                </a:cubicBezTo>
                <a:cubicBezTo>
                  <a:pt x="364541" y="193331"/>
                  <a:pt x="368636" y="189245"/>
                  <a:pt x="374690" y="189245"/>
                </a:cubicBezTo>
                <a:close/>
                <a:moveTo>
                  <a:pt x="50653" y="189245"/>
                </a:moveTo>
                <a:lnTo>
                  <a:pt x="151960" y="189245"/>
                </a:lnTo>
                <a:cubicBezTo>
                  <a:pt x="158013" y="189245"/>
                  <a:pt x="162019" y="193331"/>
                  <a:pt x="162019" y="199371"/>
                </a:cubicBezTo>
                <a:cubicBezTo>
                  <a:pt x="162019" y="205411"/>
                  <a:pt x="158013" y="209497"/>
                  <a:pt x="151960" y="209497"/>
                </a:cubicBezTo>
                <a:lnTo>
                  <a:pt x="50653" y="209497"/>
                </a:lnTo>
                <a:cubicBezTo>
                  <a:pt x="44600" y="209497"/>
                  <a:pt x="40505" y="205411"/>
                  <a:pt x="40505" y="199371"/>
                </a:cubicBezTo>
                <a:cubicBezTo>
                  <a:pt x="40505" y="193331"/>
                  <a:pt x="44600" y="189245"/>
                  <a:pt x="50653" y="189245"/>
                </a:cubicBezTo>
                <a:close/>
                <a:moveTo>
                  <a:pt x="354390" y="158964"/>
                </a:moveTo>
                <a:cubicBezTo>
                  <a:pt x="348337" y="158964"/>
                  <a:pt x="344243" y="163051"/>
                  <a:pt x="344243" y="169094"/>
                </a:cubicBezTo>
                <a:lnTo>
                  <a:pt x="344243" y="391526"/>
                </a:lnTo>
                <a:cubicBezTo>
                  <a:pt x="344243" y="397569"/>
                  <a:pt x="348337" y="401656"/>
                  <a:pt x="354390" y="401656"/>
                </a:cubicBezTo>
                <a:lnTo>
                  <a:pt x="577196" y="401656"/>
                </a:lnTo>
                <a:cubicBezTo>
                  <a:pt x="583338" y="401656"/>
                  <a:pt x="587344" y="397569"/>
                  <a:pt x="587344" y="391526"/>
                </a:cubicBezTo>
                <a:lnTo>
                  <a:pt x="587344" y="169094"/>
                </a:lnTo>
                <a:cubicBezTo>
                  <a:pt x="587344" y="163051"/>
                  <a:pt x="583338" y="158964"/>
                  <a:pt x="577196" y="158964"/>
                </a:cubicBezTo>
                <a:close/>
                <a:moveTo>
                  <a:pt x="30354" y="158964"/>
                </a:moveTo>
                <a:cubicBezTo>
                  <a:pt x="24301" y="158964"/>
                  <a:pt x="20295" y="163051"/>
                  <a:pt x="20295" y="169094"/>
                </a:cubicBezTo>
                <a:lnTo>
                  <a:pt x="20295" y="391526"/>
                </a:lnTo>
                <a:cubicBezTo>
                  <a:pt x="20295" y="397569"/>
                  <a:pt x="24301" y="401656"/>
                  <a:pt x="30354" y="401656"/>
                </a:cubicBezTo>
                <a:lnTo>
                  <a:pt x="253160" y="401656"/>
                </a:lnTo>
                <a:cubicBezTo>
                  <a:pt x="259302" y="401656"/>
                  <a:pt x="263308" y="397569"/>
                  <a:pt x="263308" y="391526"/>
                </a:cubicBezTo>
                <a:lnTo>
                  <a:pt x="263308" y="169094"/>
                </a:lnTo>
                <a:cubicBezTo>
                  <a:pt x="263308" y="163051"/>
                  <a:pt x="259302" y="158964"/>
                  <a:pt x="253160" y="158964"/>
                </a:cubicBezTo>
                <a:close/>
                <a:moveTo>
                  <a:pt x="354390" y="138791"/>
                </a:moveTo>
                <a:lnTo>
                  <a:pt x="577196" y="138791"/>
                </a:lnTo>
                <a:cubicBezTo>
                  <a:pt x="594465" y="138791"/>
                  <a:pt x="607639" y="151854"/>
                  <a:pt x="607639" y="169094"/>
                </a:cubicBezTo>
                <a:lnTo>
                  <a:pt x="607639" y="391526"/>
                </a:lnTo>
                <a:cubicBezTo>
                  <a:pt x="607639" y="408677"/>
                  <a:pt x="594465" y="421829"/>
                  <a:pt x="577196" y="421829"/>
                </a:cubicBezTo>
                <a:lnTo>
                  <a:pt x="354390" y="421829"/>
                </a:lnTo>
                <a:cubicBezTo>
                  <a:pt x="337210" y="421829"/>
                  <a:pt x="324036" y="408677"/>
                  <a:pt x="324036" y="391526"/>
                </a:cubicBezTo>
                <a:lnTo>
                  <a:pt x="324036" y="169094"/>
                </a:lnTo>
                <a:cubicBezTo>
                  <a:pt x="324036" y="151854"/>
                  <a:pt x="337210" y="138791"/>
                  <a:pt x="354390" y="138791"/>
                </a:cubicBezTo>
                <a:close/>
                <a:moveTo>
                  <a:pt x="30354" y="138791"/>
                </a:moveTo>
                <a:lnTo>
                  <a:pt x="253160" y="138791"/>
                </a:lnTo>
                <a:cubicBezTo>
                  <a:pt x="270429" y="138791"/>
                  <a:pt x="283603" y="151854"/>
                  <a:pt x="283603" y="169094"/>
                </a:cubicBezTo>
                <a:lnTo>
                  <a:pt x="283603" y="391526"/>
                </a:lnTo>
                <a:cubicBezTo>
                  <a:pt x="283603" y="408677"/>
                  <a:pt x="270429" y="421829"/>
                  <a:pt x="253160" y="421829"/>
                </a:cubicBezTo>
                <a:lnTo>
                  <a:pt x="30354" y="421829"/>
                </a:lnTo>
                <a:cubicBezTo>
                  <a:pt x="13174" y="421829"/>
                  <a:pt x="0" y="408677"/>
                  <a:pt x="0" y="391526"/>
                </a:cubicBezTo>
                <a:lnTo>
                  <a:pt x="0" y="169094"/>
                </a:lnTo>
                <a:cubicBezTo>
                  <a:pt x="0" y="151854"/>
                  <a:pt x="13174" y="138791"/>
                  <a:pt x="30354" y="138791"/>
                </a:cubicBezTo>
                <a:close/>
                <a:moveTo>
                  <a:pt x="440491" y="209"/>
                </a:moveTo>
                <a:cubicBezTo>
                  <a:pt x="445564" y="-858"/>
                  <a:pt x="450637" y="2253"/>
                  <a:pt x="452684" y="7230"/>
                </a:cubicBezTo>
                <a:lnTo>
                  <a:pt x="474132" y="72471"/>
                </a:lnTo>
                <a:cubicBezTo>
                  <a:pt x="475200" y="74248"/>
                  <a:pt x="475823" y="76382"/>
                  <a:pt x="475734" y="78515"/>
                </a:cubicBezTo>
                <a:cubicBezTo>
                  <a:pt x="475734" y="79759"/>
                  <a:pt x="475467" y="81092"/>
                  <a:pt x="474933" y="82070"/>
                </a:cubicBezTo>
                <a:cubicBezTo>
                  <a:pt x="473509" y="85626"/>
                  <a:pt x="470216" y="87670"/>
                  <a:pt x="466567" y="87936"/>
                </a:cubicBezTo>
                <a:lnTo>
                  <a:pt x="401064" y="109446"/>
                </a:lnTo>
                <a:cubicBezTo>
                  <a:pt x="399996" y="110424"/>
                  <a:pt x="399017" y="110424"/>
                  <a:pt x="397949" y="110424"/>
                </a:cubicBezTo>
                <a:cubicBezTo>
                  <a:pt x="393945" y="110424"/>
                  <a:pt x="389851" y="107402"/>
                  <a:pt x="388872" y="103313"/>
                </a:cubicBezTo>
                <a:cubicBezTo>
                  <a:pt x="386825" y="98247"/>
                  <a:pt x="389851" y="93270"/>
                  <a:pt x="394924" y="91225"/>
                </a:cubicBezTo>
                <a:lnTo>
                  <a:pt x="439245" y="76737"/>
                </a:lnTo>
                <a:cubicBezTo>
                  <a:pt x="391720" y="56116"/>
                  <a:pt x="351225" y="47761"/>
                  <a:pt x="303789" y="47761"/>
                </a:cubicBezTo>
                <a:cubicBezTo>
                  <a:pt x="249144" y="47761"/>
                  <a:pt x="203577" y="58872"/>
                  <a:pt x="145817" y="87137"/>
                </a:cubicBezTo>
                <a:cubicBezTo>
                  <a:pt x="144838" y="88203"/>
                  <a:pt x="142791" y="88203"/>
                  <a:pt x="141812" y="88203"/>
                </a:cubicBezTo>
                <a:cubicBezTo>
                  <a:pt x="137718" y="88203"/>
                  <a:pt x="134692" y="86159"/>
                  <a:pt x="132645" y="82070"/>
                </a:cubicBezTo>
                <a:cubicBezTo>
                  <a:pt x="130687" y="77004"/>
                  <a:pt x="132645" y="70960"/>
                  <a:pt x="137718" y="68915"/>
                </a:cubicBezTo>
                <a:cubicBezTo>
                  <a:pt x="197525" y="39673"/>
                  <a:pt x="246118" y="27496"/>
                  <a:pt x="303789" y="27496"/>
                </a:cubicBezTo>
                <a:cubicBezTo>
                  <a:pt x="354874" y="27496"/>
                  <a:pt x="398750" y="37006"/>
                  <a:pt x="449569" y="59494"/>
                </a:cubicBezTo>
                <a:lnTo>
                  <a:pt x="434439" y="13363"/>
                </a:lnTo>
                <a:cubicBezTo>
                  <a:pt x="432392" y="8297"/>
                  <a:pt x="435418" y="2253"/>
                  <a:pt x="440491" y="20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database_149748"/>
          <p:cNvSpPr>
            <a:spLocks noChangeAspect="1"/>
          </p:cNvSpPr>
          <p:nvPr/>
        </p:nvSpPr>
        <p:spPr>
          <a:xfrm>
            <a:off x="3658534" y="3444959"/>
            <a:ext cx="475251" cy="474584"/>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 name="connsiteX9" fmla="*/ 325000 h 606722"/>
              <a:gd name="connsiteY9" fmla="*/ 325000 h 606722"/>
              <a:gd name="connsiteX10" fmla="*/ 325000 h 606722"/>
              <a:gd name="connsiteY10" fmla="*/ 325000 h 606722"/>
              <a:gd name="connsiteX11" fmla="*/ 325000 h 606722"/>
              <a:gd name="connsiteY11" fmla="*/ 325000 h 606722"/>
              <a:gd name="connsiteX12" fmla="*/ 325000 h 606722"/>
              <a:gd name="connsiteY12" fmla="*/ 325000 h 606722"/>
              <a:gd name="connsiteX13" fmla="*/ 325000 h 606722"/>
              <a:gd name="connsiteY13" fmla="*/ 325000 h 606722"/>
              <a:gd name="connsiteX14" fmla="*/ 325000 h 606722"/>
              <a:gd name="connsiteY14" fmla="*/ 325000 h 606722"/>
              <a:gd name="connsiteX15" fmla="*/ 325000 h 606722"/>
              <a:gd name="connsiteY15" fmla="*/ 325000 h 606722"/>
              <a:gd name="connsiteX16" fmla="*/ 325000 h 606722"/>
              <a:gd name="connsiteY16" fmla="*/ 325000 h 606722"/>
              <a:gd name="connsiteX17" fmla="*/ 325000 h 606722"/>
              <a:gd name="connsiteY17" fmla="*/ 325000 h 606722"/>
              <a:gd name="connsiteX18" fmla="*/ 325000 h 606722"/>
              <a:gd name="connsiteY18" fmla="*/ 325000 h 606722"/>
              <a:gd name="connsiteX19" fmla="*/ 325000 h 606722"/>
              <a:gd name="connsiteY19" fmla="*/ 325000 h 606722"/>
              <a:gd name="connsiteX20" fmla="*/ 325000 h 606722"/>
              <a:gd name="connsiteY20" fmla="*/ 325000 h 606722"/>
              <a:gd name="connsiteX21" fmla="*/ 325000 h 606722"/>
              <a:gd name="connsiteY21" fmla="*/ 325000 h 606722"/>
              <a:gd name="connsiteX22" fmla="*/ 325000 h 606722"/>
              <a:gd name="connsiteY22" fmla="*/ 325000 h 606722"/>
              <a:gd name="connsiteX23" fmla="*/ 325000 h 606722"/>
              <a:gd name="connsiteY23" fmla="*/ 325000 h 606722"/>
              <a:gd name="connsiteX24" fmla="*/ 325000 h 606722"/>
              <a:gd name="connsiteY24" fmla="*/ 325000 h 606722"/>
              <a:gd name="connsiteX25" fmla="*/ 325000 h 606722"/>
              <a:gd name="connsiteY25" fmla="*/ 325000 h 606722"/>
              <a:gd name="connsiteX26" fmla="*/ 325000 h 606722"/>
              <a:gd name="connsiteY26" fmla="*/ 325000 h 606722"/>
              <a:gd name="connsiteX27" fmla="*/ 325000 h 606722"/>
              <a:gd name="connsiteY27" fmla="*/ 325000 h 606722"/>
              <a:gd name="connsiteX28" fmla="*/ 325000 h 606722"/>
              <a:gd name="connsiteY28" fmla="*/ 325000 h 606722"/>
              <a:gd name="connsiteX29" fmla="*/ 325000 h 606722"/>
              <a:gd name="connsiteY29" fmla="*/ 325000 h 606722"/>
              <a:gd name="connsiteX30" fmla="*/ 325000 h 606722"/>
              <a:gd name="connsiteY30" fmla="*/ 325000 h 606722"/>
              <a:gd name="connsiteX31" fmla="*/ 325000 h 606722"/>
              <a:gd name="connsiteY31" fmla="*/ 325000 h 606722"/>
              <a:gd name="connsiteX32" fmla="*/ 325000 h 606722"/>
              <a:gd name="connsiteY32" fmla="*/ 325000 h 606722"/>
              <a:gd name="connsiteX33" fmla="*/ 325000 h 606722"/>
              <a:gd name="connsiteY33" fmla="*/ 325000 h 606722"/>
              <a:gd name="connsiteX34" fmla="*/ 325000 h 606722"/>
              <a:gd name="connsiteY34" fmla="*/ 325000 h 606722"/>
              <a:gd name="connsiteX35" fmla="*/ 325000 h 606722"/>
              <a:gd name="connsiteY35" fmla="*/ 325000 h 606722"/>
              <a:gd name="connsiteX36" fmla="*/ 325000 h 606722"/>
              <a:gd name="connsiteY36" fmla="*/ 325000 h 606722"/>
              <a:gd name="connsiteX37" fmla="*/ 325000 h 606722"/>
              <a:gd name="connsiteY37" fmla="*/ 325000 h 606722"/>
              <a:gd name="connsiteX38" fmla="*/ 325000 h 606722"/>
              <a:gd name="connsiteY38" fmla="*/ 325000 h 606722"/>
              <a:gd name="connsiteX39" fmla="*/ 325000 h 606722"/>
              <a:gd name="connsiteY39" fmla="*/ 325000 h 606722"/>
              <a:gd name="connsiteX40" fmla="*/ 325000 h 606722"/>
              <a:gd name="connsiteY40" fmla="*/ 325000 h 606722"/>
              <a:gd name="connsiteX41" fmla="*/ 325000 h 606722"/>
              <a:gd name="connsiteY41" fmla="*/ 325000 h 606722"/>
              <a:gd name="connsiteX42" fmla="*/ 325000 h 606722"/>
              <a:gd name="connsiteY42" fmla="*/ 325000 h 606722"/>
              <a:gd name="connsiteX43" fmla="*/ 325000 h 606722"/>
              <a:gd name="connsiteY43" fmla="*/ 325000 h 606722"/>
              <a:gd name="connsiteX44" fmla="*/ 325000 h 606722"/>
              <a:gd name="connsiteY44" fmla="*/ 325000 h 606722"/>
              <a:gd name="connsiteX45" fmla="*/ 325000 h 606722"/>
              <a:gd name="connsiteY45" fmla="*/ 325000 h 606722"/>
              <a:gd name="connsiteX46" fmla="*/ 325000 h 606722"/>
              <a:gd name="connsiteY46" fmla="*/ 325000 h 606722"/>
              <a:gd name="connsiteX47" fmla="*/ 325000 h 606722"/>
              <a:gd name="connsiteY47" fmla="*/ 325000 h 606722"/>
              <a:gd name="connsiteX48" fmla="*/ 325000 h 606722"/>
              <a:gd name="connsiteY48" fmla="*/ 325000 h 606722"/>
              <a:gd name="connsiteX49" fmla="*/ 325000 h 606722"/>
              <a:gd name="connsiteY49" fmla="*/ 325000 h 606722"/>
              <a:gd name="connsiteX50" fmla="*/ 325000 h 606722"/>
              <a:gd name="connsiteY50" fmla="*/ 325000 h 606722"/>
              <a:gd name="connsiteX51" fmla="*/ 325000 h 606722"/>
              <a:gd name="connsiteY51" fmla="*/ 325000 h 606722"/>
              <a:gd name="connsiteX52" fmla="*/ 325000 h 606722"/>
              <a:gd name="connsiteY52" fmla="*/ 325000 h 606722"/>
              <a:gd name="connsiteX53" fmla="*/ 325000 h 606722"/>
              <a:gd name="connsiteY53" fmla="*/ 325000 h 606722"/>
              <a:gd name="connsiteX54" fmla="*/ 325000 h 606722"/>
              <a:gd name="connsiteY54" fmla="*/ 325000 h 606722"/>
              <a:gd name="connsiteX55" fmla="*/ 325000 h 606722"/>
              <a:gd name="connsiteY55" fmla="*/ 325000 h 606722"/>
              <a:gd name="connsiteX56" fmla="*/ 325000 h 606722"/>
              <a:gd name="connsiteY56" fmla="*/ 325000 h 606722"/>
              <a:gd name="connsiteX57" fmla="*/ 325000 h 606722"/>
              <a:gd name="connsiteY57" fmla="*/ 325000 h 606722"/>
              <a:gd name="connsiteX58" fmla="*/ 325000 h 606722"/>
              <a:gd name="connsiteY58" fmla="*/ 325000 h 606722"/>
              <a:gd name="connsiteX59" fmla="*/ 325000 h 606722"/>
              <a:gd name="connsiteY59" fmla="*/ 325000 h 606722"/>
              <a:gd name="connsiteX60" fmla="*/ 325000 h 606722"/>
              <a:gd name="connsiteY60" fmla="*/ 325000 h 606722"/>
              <a:gd name="connsiteX61" fmla="*/ 325000 h 606722"/>
              <a:gd name="connsiteY61" fmla="*/ 325000 h 606722"/>
              <a:gd name="connsiteX62" fmla="*/ 325000 h 606722"/>
              <a:gd name="connsiteY62" fmla="*/ 325000 h 606722"/>
              <a:gd name="connsiteX63" fmla="*/ 325000 h 606722"/>
              <a:gd name="connsiteY63" fmla="*/ 325000 h 606722"/>
              <a:gd name="connsiteX64" fmla="*/ 325000 h 606722"/>
              <a:gd name="connsiteY64" fmla="*/ 325000 h 606722"/>
              <a:gd name="connsiteX65" fmla="*/ 325000 h 606722"/>
              <a:gd name="connsiteY65" fmla="*/ 325000 h 606722"/>
              <a:gd name="connsiteX66" fmla="*/ 325000 h 606722"/>
              <a:gd name="connsiteY66" fmla="*/ 325000 h 606722"/>
              <a:gd name="connsiteX67" fmla="*/ 325000 h 606722"/>
              <a:gd name="connsiteY67" fmla="*/ 325000 h 606722"/>
              <a:gd name="connsiteX68" fmla="*/ 325000 h 606722"/>
              <a:gd name="connsiteY68" fmla="*/ 325000 h 606722"/>
              <a:gd name="connsiteX69" fmla="*/ 325000 h 606722"/>
              <a:gd name="connsiteY69" fmla="*/ 325000 h 606722"/>
              <a:gd name="connsiteX70" fmla="*/ 325000 h 606722"/>
              <a:gd name="connsiteY70" fmla="*/ 325000 h 606722"/>
              <a:gd name="connsiteX71" fmla="*/ 325000 h 606722"/>
              <a:gd name="connsiteY71" fmla="*/ 325000 h 606722"/>
              <a:gd name="connsiteX72" fmla="*/ 325000 h 606722"/>
              <a:gd name="connsiteY72" fmla="*/ 325000 h 606722"/>
              <a:gd name="connsiteX73" fmla="*/ 325000 h 606722"/>
              <a:gd name="connsiteY73" fmla="*/ 325000 h 606722"/>
              <a:gd name="connsiteX74" fmla="*/ 325000 h 606722"/>
              <a:gd name="connsiteY74" fmla="*/ 325000 h 606722"/>
              <a:gd name="connsiteX75" fmla="*/ 325000 h 606722"/>
              <a:gd name="connsiteY75" fmla="*/ 325000 h 606722"/>
              <a:gd name="connsiteX76" fmla="*/ 325000 h 606722"/>
              <a:gd name="connsiteY76" fmla="*/ 325000 h 606722"/>
              <a:gd name="connsiteX77" fmla="*/ 325000 h 606722"/>
              <a:gd name="connsiteY77" fmla="*/ 325000 h 606722"/>
              <a:gd name="connsiteX78" fmla="*/ 325000 h 606722"/>
              <a:gd name="connsiteY78" fmla="*/ 325000 h 606722"/>
              <a:gd name="connsiteX79" fmla="*/ 325000 h 606722"/>
              <a:gd name="connsiteY79" fmla="*/ 325000 h 606722"/>
              <a:gd name="connsiteX80" fmla="*/ 325000 h 606722"/>
              <a:gd name="connsiteY80" fmla="*/ 325000 h 606722"/>
              <a:gd name="connsiteX81" fmla="*/ 325000 h 606722"/>
              <a:gd name="connsiteY81" fmla="*/ 325000 h 606722"/>
              <a:gd name="connsiteX82" fmla="*/ 325000 h 606722"/>
              <a:gd name="connsiteY82" fmla="*/ 325000 h 606722"/>
              <a:gd name="connsiteX83" fmla="*/ 325000 h 606722"/>
              <a:gd name="connsiteY83" fmla="*/ 325000 h 606722"/>
              <a:gd name="connsiteX84" fmla="*/ 325000 h 606722"/>
              <a:gd name="connsiteY84" fmla="*/ 325000 h 606722"/>
              <a:gd name="connsiteX85" fmla="*/ 325000 h 606722"/>
              <a:gd name="connsiteY85" fmla="*/ 325000 h 606722"/>
              <a:gd name="connsiteX86" fmla="*/ 325000 h 606722"/>
              <a:gd name="connsiteY86" fmla="*/ 325000 h 606722"/>
              <a:gd name="connsiteX87" fmla="*/ 325000 h 606722"/>
              <a:gd name="connsiteY87" fmla="*/ 325000 h 606722"/>
              <a:gd name="connsiteX88" fmla="*/ 325000 h 606722"/>
              <a:gd name="connsiteY88" fmla="*/ 325000 h 606722"/>
              <a:gd name="connsiteX89" fmla="*/ 325000 h 606722"/>
              <a:gd name="connsiteY89" fmla="*/ 325000 h 606722"/>
              <a:gd name="connsiteX90" fmla="*/ 325000 h 606722"/>
              <a:gd name="connsiteY90" fmla="*/ 325000 h 606722"/>
              <a:gd name="connsiteX91" fmla="*/ 325000 h 606722"/>
              <a:gd name="connsiteY91" fmla="*/ 325000 h 606722"/>
              <a:gd name="connsiteX92" fmla="*/ 325000 h 606722"/>
              <a:gd name="connsiteY92" fmla="*/ 325000 h 606722"/>
              <a:gd name="connsiteX93" fmla="*/ 325000 h 606722"/>
              <a:gd name="connsiteY93" fmla="*/ 325000 h 606722"/>
              <a:gd name="connsiteX94" fmla="*/ 325000 h 606722"/>
              <a:gd name="connsiteY94" fmla="*/ 325000 h 606722"/>
              <a:gd name="connsiteX95" fmla="*/ 325000 h 606722"/>
              <a:gd name="connsiteY95" fmla="*/ 325000 h 606722"/>
              <a:gd name="connsiteX96" fmla="*/ 325000 h 606722"/>
              <a:gd name="connsiteY96" fmla="*/ 325000 h 606722"/>
              <a:gd name="connsiteX97" fmla="*/ 325000 h 606722"/>
              <a:gd name="connsiteY97" fmla="*/ 325000 h 606722"/>
              <a:gd name="connsiteX98" fmla="*/ 325000 h 606722"/>
              <a:gd name="connsiteY98" fmla="*/ 325000 h 606722"/>
              <a:gd name="connsiteX99" fmla="*/ 325000 h 606722"/>
              <a:gd name="connsiteY99" fmla="*/ 325000 h 606722"/>
              <a:gd name="connsiteX100" fmla="*/ 325000 h 606722"/>
              <a:gd name="connsiteY100" fmla="*/ 325000 h 606722"/>
              <a:gd name="connsiteX101" fmla="*/ 325000 h 606722"/>
              <a:gd name="connsiteY101" fmla="*/ 325000 h 606722"/>
              <a:gd name="connsiteX102" fmla="*/ 325000 h 606722"/>
              <a:gd name="connsiteY102" fmla="*/ 325000 h 606722"/>
              <a:gd name="connsiteX103" fmla="*/ 325000 h 606722"/>
              <a:gd name="connsiteY103" fmla="*/ 325000 h 606722"/>
              <a:gd name="connsiteX104" fmla="*/ 325000 h 606722"/>
              <a:gd name="connsiteY104" fmla="*/ 325000 h 606722"/>
              <a:gd name="connsiteX105" fmla="*/ 325000 h 606722"/>
              <a:gd name="connsiteY105" fmla="*/ 325000 h 606722"/>
              <a:gd name="connsiteX106" fmla="*/ 325000 h 606722"/>
              <a:gd name="connsiteY106" fmla="*/ 325000 h 606722"/>
              <a:gd name="connsiteX107" fmla="*/ 325000 h 606722"/>
              <a:gd name="connsiteY107" fmla="*/ 325000 h 606722"/>
              <a:gd name="connsiteX108" fmla="*/ 325000 h 606722"/>
              <a:gd name="connsiteY108" fmla="*/ 325000 h 606722"/>
              <a:gd name="connsiteX109" fmla="*/ 325000 h 606722"/>
              <a:gd name="connsiteY109" fmla="*/ 325000 h 606722"/>
              <a:gd name="connsiteX110" fmla="*/ 325000 h 606722"/>
              <a:gd name="connsiteY110" fmla="*/ 325000 h 606722"/>
              <a:gd name="connsiteX111" fmla="*/ 325000 h 606722"/>
              <a:gd name="connsiteY111" fmla="*/ 325000 h 606722"/>
              <a:gd name="connsiteX112" fmla="*/ 325000 h 606722"/>
              <a:gd name="connsiteY112" fmla="*/ 325000 h 606722"/>
              <a:gd name="connsiteX113" fmla="*/ 325000 h 606722"/>
              <a:gd name="connsiteY113" fmla="*/ 325000 h 606722"/>
              <a:gd name="connsiteX114" fmla="*/ 325000 h 606722"/>
              <a:gd name="connsiteY114" fmla="*/ 325000 h 606722"/>
              <a:gd name="connsiteX115" fmla="*/ 325000 h 606722"/>
              <a:gd name="connsiteY115" fmla="*/ 325000 h 606722"/>
              <a:gd name="connsiteX116" fmla="*/ 325000 h 606722"/>
              <a:gd name="connsiteY116" fmla="*/ 325000 h 606722"/>
              <a:gd name="connsiteX117" fmla="*/ 325000 h 606722"/>
              <a:gd name="connsiteY117" fmla="*/ 325000 h 606722"/>
              <a:gd name="connsiteX118" fmla="*/ 325000 h 606722"/>
              <a:gd name="connsiteY118" fmla="*/ 325000 h 606722"/>
              <a:gd name="connsiteX119" fmla="*/ 325000 h 606722"/>
              <a:gd name="connsiteY119" fmla="*/ 325000 h 606722"/>
              <a:gd name="connsiteX120" fmla="*/ 325000 h 606722"/>
              <a:gd name="connsiteY120" fmla="*/ 325000 h 606722"/>
              <a:gd name="connsiteX121" fmla="*/ 325000 h 606722"/>
              <a:gd name="connsiteY121" fmla="*/ 325000 h 606722"/>
              <a:gd name="connsiteX122" fmla="*/ 325000 h 606722"/>
              <a:gd name="connsiteY122" fmla="*/ 325000 h 606722"/>
              <a:gd name="connsiteX123" fmla="*/ 325000 h 606722"/>
              <a:gd name="connsiteY123" fmla="*/ 325000 h 606722"/>
              <a:gd name="connsiteX124" fmla="*/ 325000 h 606722"/>
              <a:gd name="connsiteY124" fmla="*/ 325000 h 606722"/>
              <a:gd name="connsiteX125" fmla="*/ 325000 h 606722"/>
              <a:gd name="connsiteY125" fmla="*/ 325000 h 606722"/>
              <a:gd name="connsiteX126" fmla="*/ 325000 h 606722"/>
              <a:gd name="connsiteY126" fmla="*/ 325000 h 606722"/>
              <a:gd name="connsiteX127" fmla="*/ 325000 h 606722"/>
              <a:gd name="connsiteY127" fmla="*/ 325000 h 606722"/>
              <a:gd name="connsiteX128" fmla="*/ 325000 h 606722"/>
              <a:gd name="connsiteY128" fmla="*/ 325000 h 606722"/>
              <a:gd name="connsiteX129" fmla="*/ 325000 h 606722"/>
              <a:gd name="connsiteY129" fmla="*/ 325000 h 606722"/>
              <a:gd name="connsiteX130" fmla="*/ 325000 h 606722"/>
              <a:gd name="connsiteY130" fmla="*/ 325000 h 606722"/>
              <a:gd name="connsiteX131" fmla="*/ 325000 h 606722"/>
              <a:gd name="connsiteY131" fmla="*/ 325000 h 606722"/>
              <a:gd name="connsiteX132" fmla="*/ 325000 h 606722"/>
              <a:gd name="connsiteY132" fmla="*/ 325000 h 606722"/>
              <a:gd name="connsiteX133" fmla="*/ 325000 h 606722"/>
              <a:gd name="connsiteY133" fmla="*/ 325000 h 606722"/>
              <a:gd name="connsiteX134" fmla="*/ 325000 h 606722"/>
              <a:gd name="connsiteY134" fmla="*/ 325000 h 606722"/>
              <a:gd name="connsiteX135" fmla="*/ 325000 h 606722"/>
              <a:gd name="connsiteY135" fmla="*/ 325000 h 606722"/>
              <a:gd name="connsiteX136" fmla="*/ 325000 h 606722"/>
              <a:gd name="connsiteY136" fmla="*/ 325000 h 606722"/>
              <a:gd name="connsiteX137" fmla="*/ 325000 h 606722"/>
              <a:gd name="connsiteY137" fmla="*/ 325000 h 606722"/>
              <a:gd name="connsiteX138" fmla="*/ 325000 h 606722"/>
              <a:gd name="connsiteY138" fmla="*/ 325000 h 606722"/>
              <a:gd name="connsiteX139" fmla="*/ 325000 h 606722"/>
              <a:gd name="connsiteY139" fmla="*/ 325000 h 606722"/>
              <a:gd name="connsiteX140" fmla="*/ 325000 h 606722"/>
              <a:gd name="connsiteY140" fmla="*/ 325000 h 606722"/>
              <a:gd name="connsiteX141" fmla="*/ 325000 h 606722"/>
              <a:gd name="connsiteY141" fmla="*/ 325000 h 606722"/>
              <a:gd name="connsiteX142" fmla="*/ 325000 h 606722"/>
              <a:gd name="connsiteY142" fmla="*/ 325000 h 606722"/>
              <a:gd name="connsiteX143" fmla="*/ 325000 h 606722"/>
              <a:gd name="connsiteY143" fmla="*/ 325000 h 606722"/>
              <a:gd name="connsiteX144" fmla="*/ 325000 h 606722"/>
              <a:gd name="connsiteY144" fmla="*/ 325000 h 606722"/>
              <a:gd name="connsiteX145" fmla="*/ 325000 h 606722"/>
              <a:gd name="connsiteY145" fmla="*/ 325000 h 606722"/>
              <a:gd name="connsiteX146" fmla="*/ 325000 h 606722"/>
              <a:gd name="connsiteY146" fmla="*/ 325000 h 606722"/>
              <a:gd name="connsiteX147" fmla="*/ 325000 h 606722"/>
              <a:gd name="connsiteY147" fmla="*/ 325000 h 606722"/>
              <a:gd name="connsiteX148" fmla="*/ 325000 h 606722"/>
              <a:gd name="connsiteY148" fmla="*/ 325000 h 606722"/>
              <a:gd name="connsiteX149" fmla="*/ 325000 h 606722"/>
              <a:gd name="connsiteY149" fmla="*/ 325000 h 606722"/>
              <a:gd name="connsiteX150" fmla="*/ 325000 h 606722"/>
              <a:gd name="connsiteY150" fmla="*/ 325000 h 606722"/>
              <a:gd name="connsiteX151" fmla="*/ 325000 h 606722"/>
              <a:gd name="connsiteY151" fmla="*/ 325000 h 606722"/>
              <a:gd name="connsiteX152" fmla="*/ 325000 h 606722"/>
              <a:gd name="connsiteY152" fmla="*/ 325000 h 606722"/>
              <a:gd name="connsiteX153" fmla="*/ 325000 h 606722"/>
              <a:gd name="connsiteY153" fmla="*/ 325000 h 606722"/>
              <a:gd name="connsiteX154" fmla="*/ 325000 h 606722"/>
              <a:gd name="connsiteY154" fmla="*/ 325000 h 606722"/>
              <a:gd name="connsiteX155" fmla="*/ 325000 h 606722"/>
              <a:gd name="connsiteY155" fmla="*/ 325000 h 606722"/>
              <a:gd name="connsiteX156" fmla="*/ 325000 h 606722"/>
              <a:gd name="connsiteY156" fmla="*/ 325000 h 606722"/>
              <a:gd name="connsiteX157" fmla="*/ 325000 h 606722"/>
              <a:gd name="connsiteY157" fmla="*/ 325000 h 606722"/>
              <a:gd name="connsiteX158" fmla="*/ 325000 h 606722"/>
              <a:gd name="connsiteY158" fmla="*/ 325000 h 606722"/>
              <a:gd name="connsiteX159" fmla="*/ 325000 h 606722"/>
              <a:gd name="connsiteY159" fmla="*/ 325000 h 606722"/>
              <a:gd name="connsiteX160" fmla="*/ 325000 h 606722"/>
              <a:gd name="connsiteY160"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607614" h="606761">
                <a:moveTo>
                  <a:pt x="222601" y="492232"/>
                </a:moveTo>
                <a:cubicBezTo>
                  <a:pt x="265127" y="516503"/>
                  <a:pt x="344104" y="528639"/>
                  <a:pt x="420044" y="528639"/>
                </a:cubicBezTo>
                <a:cubicBezTo>
                  <a:pt x="490667" y="528639"/>
                  <a:pt x="563569" y="518020"/>
                  <a:pt x="607614" y="497541"/>
                </a:cubicBezTo>
                <a:lnTo>
                  <a:pt x="607614" y="536223"/>
                </a:lnTo>
                <a:cubicBezTo>
                  <a:pt x="607614" y="537740"/>
                  <a:pt x="606855" y="539257"/>
                  <a:pt x="606855" y="540774"/>
                </a:cubicBezTo>
                <a:cubicBezTo>
                  <a:pt x="595464" y="584007"/>
                  <a:pt x="502818" y="606761"/>
                  <a:pt x="415487" y="606761"/>
                </a:cubicBezTo>
                <a:cubicBezTo>
                  <a:pt x="327397" y="606761"/>
                  <a:pt x="234751" y="584007"/>
                  <a:pt x="224120" y="540016"/>
                </a:cubicBezTo>
                <a:cubicBezTo>
                  <a:pt x="223360" y="539257"/>
                  <a:pt x="222601" y="537740"/>
                  <a:pt x="222601" y="536223"/>
                </a:cubicBezTo>
                <a:close/>
                <a:moveTo>
                  <a:pt x="106327" y="445216"/>
                </a:moveTo>
                <a:cubicBezTo>
                  <a:pt x="81264" y="445216"/>
                  <a:pt x="60758" y="465693"/>
                  <a:pt x="60758" y="490719"/>
                </a:cubicBezTo>
                <a:cubicBezTo>
                  <a:pt x="60758" y="515746"/>
                  <a:pt x="81264" y="536222"/>
                  <a:pt x="106327" y="536222"/>
                </a:cubicBezTo>
                <a:cubicBezTo>
                  <a:pt x="131390" y="536222"/>
                  <a:pt x="151896" y="515746"/>
                  <a:pt x="151896" y="490719"/>
                </a:cubicBezTo>
                <a:cubicBezTo>
                  <a:pt x="151896" y="465693"/>
                  <a:pt x="131390" y="445216"/>
                  <a:pt x="106327" y="445216"/>
                </a:cubicBezTo>
                <a:close/>
                <a:moveTo>
                  <a:pt x="8354" y="404264"/>
                </a:moveTo>
                <a:lnTo>
                  <a:pt x="202781" y="404264"/>
                </a:lnTo>
                <a:lnTo>
                  <a:pt x="202781" y="437633"/>
                </a:lnTo>
                <a:lnTo>
                  <a:pt x="202781" y="441425"/>
                </a:lnTo>
                <a:lnTo>
                  <a:pt x="202781" y="445216"/>
                </a:lnTo>
                <a:lnTo>
                  <a:pt x="202781" y="466451"/>
                </a:lnTo>
                <a:lnTo>
                  <a:pt x="202781" y="492236"/>
                </a:lnTo>
                <a:lnTo>
                  <a:pt x="202781" y="536222"/>
                </a:lnTo>
                <a:cubicBezTo>
                  <a:pt x="202781" y="537739"/>
                  <a:pt x="202781" y="539255"/>
                  <a:pt x="203541" y="540014"/>
                </a:cubicBezTo>
                <a:cubicBezTo>
                  <a:pt x="206578" y="552148"/>
                  <a:pt x="215692" y="562765"/>
                  <a:pt x="230122" y="571866"/>
                </a:cubicBezTo>
                <a:cubicBezTo>
                  <a:pt x="240755" y="578691"/>
                  <a:pt x="236958" y="596134"/>
                  <a:pt x="224047" y="596892"/>
                </a:cubicBezTo>
                <a:lnTo>
                  <a:pt x="223287" y="596892"/>
                </a:lnTo>
                <a:lnTo>
                  <a:pt x="46328" y="596892"/>
                </a:lnTo>
                <a:cubicBezTo>
                  <a:pt x="21265" y="596892"/>
                  <a:pt x="0" y="575657"/>
                  <a:pt x="0" y="549873"/>
                </a:cubicBezTo>
                <a:lnTo>
                  <a:pt x="0" y="430807"/>
                </a:lnTo>
                <a:cubicBezTo>
                  <a:pt x="0" y="420948"/>
                  <a:pt x="3038" y="411848"/>
                  <a:pt x="8354" y="404264"/>
                </a:cubicBezTo>
                <a:close/>
                <a:moveTo>
                  <a:pt x="222601" y="401218"/>
                </a:moveTo>
                <a:cubicBezTo>
                  <a:pt x="260571" y="423220"/>
                  <a:pt x="329676" y="435359"/>
                  <a:pt x="398781" y="436876"/>
                </a:cubicBezTo>
                <a:cubicBezTo>
                  <a:pt x="399540" y="436876"/>
                  <a:pt x="399540" y="436876"/>
                  <a:pt x="399540" y="436876"/>
                </a:cubicBezTo>
                <a:cubicBezTo>
                  <a:pt x="402578" y="436876"/>
                  <a:pt x="405615" y="436876"/>
                  <a:pt x="408653" y="437635"/>
                </a:cubicBezTo>
                <a:lnTo>
                  <a:pt x="410171" y="437635"/>
                </a:lnTo>
                <a:cubicBezTo>
                  <a:pt x="413209" y="437635"/>
                  <a:pt x="417006" y="437635"/>
                  <a:pt x="420044" y="437635"/>
                </a:cubicBezTo>
                <a:cubicBezTo>
                  <a:pt x="423841" y="437635"/>
                  <a:pt x="426878" y="437635"/>
                  <a:pt x="430675" y="437635"/>
                </a:cubicBezTo>
                <a:cubicBezTo>
                  <a:pt x="431435" y="437635"/>
                  <a:pt x="431435" y="437635"/>
                  <a:pt x="432194" y="437635"/>
                </a:cubicBezTo>
                <a:cubicBezTo>
                  <a:pt x="435231" y="436876"/>
                  <a:pt x="438269" y="436876"/>
                  <a:pt x="440547" y="436876"/>
                </a:cubicBezTo>
                <a:lnTo>
                  <a:pt x="442066" y="436876"/>
                </a:lnTo>
                <a:cubicBezTo>
                  <a:pt x="505096" y="435359"/>
                  <a:pt x="568126" y="424737"/>
                  <a:pt x="607614" y="406529"/>
                </a:cubicBezTo>
                <a:lnTo>
                  <a:pt x="607614" y="437635"/>
                </a:lnTo>
                <a:lnTo>
                  <a:pt x="607614" y="441428"/>
                </a:lnTo>
                <a:lnTo>
                  <a:pt x="607614" y="445222"/>
                </a:lnTo>
                <a:lnTo>
                  <a:pt x="607614" y="474052"/>
                </a:lnTo>
                <a:cubicBezTo>
                  <a:pt x="577238" y="492261"/>
                  <a:pt x="508133" y="508193"/>
                  <a:pt x="420044" y="508193"/>
                </a:cubicBezTo>
                <a:cubicBezTo>
                  <a:pt x="319804" y="508193"/>
                  <a:pt x="244623" y="487708"/>
                  <a:pt x="222601" y="466465"/>
                </a:cubicBezTo>
                <a:lnTo>
                  <a:pt x="222601" y="445222"/>
                </a:lnTo>
                <a:lnTo>
                  <a:pt x="222601" y="441428"/>
                </a:lnTo>
                <a:lnTo>
                  <a:pt x="222601" y="437635"/>
                </a:lnTo>
                <a:close/>
                <a:moveTo>
                  <a:pt x="222601" y="310204"/>
                </a:moveTo>
                <a:cubicBezTo>
                  <a:pt x="265127" y="333723"/>
                  <a:pt x="344104" y="346621"/>
                  <a:pt x="420044" y="346621"/>
                </a:cubicBezTo>
                <a:cubicBezTo>
                  <a:pt x="490667" y="346621"/>
                  <a:pt x="563569" y="335999"/>
                  <a:pt x="607614" y="315515"/>
                </a:cubicBezTo>
                <a:lnTo>
                  <a:pt x="607614" y="346621"/>
                </a:lnTo>
                <a:lnTo>
                  <a:pt x="607614" y="350414"/>
                </a:lnTo>
                <a:lnTo>
                  <a:pt x="607614" y="354208"/>
                </a:lnTo>
                <a:lnTo>
                  <a:pt x="607614" y="383038"/>
                </a:lnTo>
                <a:cubicBezTo>
                  <a:pt x="577238" y="401247"/>
                  <a:pt x="506615" y="417179"/>
                  <a:pt x="420044" y="417179"/>
                </a:cubicBezTo>
                <a:cubicBezTo>
                  <a:pt x="325879" y="417179"/>
                  <a:pt x="251458" y="398212"/>
                  <a:pt x="225639" y="377727"/>
                </a:cubicBezTo>
                <a:cubicBezTo>
                  <a:pt x="225639" y="376969"/>
                  <a:pt x="224879" y="376969"/>
                  <a:pt x="224120" y="376210"/>
                </a:cubicBezTo>
                <a:cubicBezTo>
                  <a:pt x="224120" y="376210"/>
                  <a:pt x="223360" y="375451"/>
                  <a:pt x="222601" y="374692"/>
                </a:cubicBezTo>
                <a:lnTo>
                  <a:pt x="222601" y="354208"/>
                </a:lnTo>
                <a:lnTo>
                  <a:pt x="222601" y="350414"/>
                </a:lnTo>
                <a:lnTo>
                  <a:pt x="222601" y="346621"/>
                </a:lnTo>
                <a:close/>
                <a:moveTo>
                  <a:pt x="106343" y="252562"/>
                </a:moveTo>
                <a:cubicBezTo>
                  <a:pt x="81277" y="252562"/>
                  <a:pt x="60768" y="273039"/>
                  <a:pt x="60768" y="298066"/>
                </a:cubicBezTo>
                <a:cubicBezTo>
                  <a:pt x="60768" y="323094"/>
                  <a:pt x="81277" y="343571"/>
                  <a:pt x="106343" y="343571"/>
                </a:cubicBezTo>
                <a:cubicBezTo>
                  <a:pt x="131410" y="343571"/>
                  <a:pt x="151919" y="323094"/>
                  <a:pt x="151919" y="298066"/>
                </a:cubicBezTo>
                <a:cubicBezTo>
                  <a:pt x="151919" y="273039"/>
                  <a:pt x="131410" y="252562"/>
                  <a:pt x="106343" y="252562"/>
                </a:cubicBezTo>
                <a:close/>
                <a:moveTo>
                  <a:pt x="8356" y="212366"/>
                </a:moveTo>
                <a:lnTo>
                  <a:pt x="243070" y="212366"/>
                </a:lnTo>
                <a:cubicBezTo>
                  <a:pt x="221801" y="222984"/>
                  <a:pt x="207369" y="235877"/>
                  <a:pt x="203571" y="251045"/>
                </a:cubicBezTo>
                <a:cubicBezTo>
                  <a:pt x="202812" y="252562"/>
                  <a:pt x="202812" y="254079"/>
                  <a:pt x="202812" y="255595"/>
                </a:cubicBezTo>
                <a:lnTo>
                  <a:pt x="202812" y="259387"/>
                </a:lnTo>
                <a:lnTo>
                  <a:pt x="202812" y="283657"/>
                </a:lnTo>
                <a:lnTo>
                  <a:pt x="202812" y="310201"/>
                </a:lnTo>
                <a:lnTo>
                  <a:pt x="202812" y="346605"/>
                </a:lnTo>
                <a:lnTo>
                  <a:pt x="202812" y="350397"/>
                </a:lnTo>
                <a:lnTo>
                  <a:pt x="202812" y="354189"/>
                </a:lnTo>
                <a:lnTo>
                  <a:pt x="202812" y="384525"/>
                </a:lnTo>
                <a:lnTo>
                  <a:pt x="8356" y="384525"/>
                </a:lnTo>
                <a:cubicBezTo>
                  <a:pt x="3038" y="376941"/>
                  <a:pt x="0" y="367840"/>
                  <a:pt x="0" y="357981"/>
                </a:cubicBezTo>
                <a:lnTo>
                  <a:pt x="0" y="238910"/>
                </a:lnTo>
                <a:cubicBezTo>
                  <a:pt x="0" y="229051"/>
                  <a:pt x="3038" y="219950"/>
                  <a:pt x="8356" y="212366"/>
                </a:cubicBezTo>
                <a:close/>
                <a:moveTo>
                  <a:pt x="415487" y="184343"/>
                </a:moveTo>
                <a:cubicBezTo>
                  <a:pt x="503577" y="184343"/>
                  <a:pt x="596223" y="207853"/>
                  <a:pt x="606855" y="251082"/>
                </a:cubicBezTo>
                <a:cubicBezTo>
                  <a:pt x="607614" y="252599"/>
                  <a:pt x="607614" y="254116"/>
                  <a:pt x="607614" y="255633"/>
                </a:cubicBezTo>
                <a:lnTo>
                  <a:pt x="607614" y="259425"/>
                </a:lnTo>
                <a:lnTo>
                  <a:pt x="607614" y="292036"/>
                </a:lnTo>
                <a:cubicBezTo>
                  <a:pt x="577238" y="310238"/>
                  <a:pt x="506615" y="326164"/>
                  <a:pt x="420044" y="326164"/>
                </a:cubicBezTo>
                <a:cubicBezTo>
                  <a:pt x="322082" y="326164"/>
                  <a:pt x="244623" y="305687"/>
                  <a:pt x="222601" y="283694"/>
                </a:cubicBezTo>
                <a:lnTo>
                  <a:pt x="222601" y="259425"/>
                </a:lnTo>
                <a:lnTo>
                  <a:pt x="222601" y="255633"/>
                </a:lnTo>
                <a:cubicBezTo>
                  <a:pt x="222601" y="254116"/>
                  <a:pt x="223360" y="252599"/>
                  <a:pt x="224120" y="251082"/>
                </a:cubicBezTo>
                <a:cubicBezTo>
                  <a:pt x="233992" y="207853"/>
                  <a:pt x="327397" y="184343"/>
                  <a:pt x="415487" y="184343"/>
                </a:cubicBezTo>
                <a:close/>
                <a:moveTo>
                  <a:pt x="526346" y="111497"/>
                </a:moveTo>
                <a:cubicBezTo>
                  <a:pt x="521029" y="111497"/>
                  <a:pt x="516472" y="116048"/>
                  <a:pt x="516472" y="121358"/>
                </a:cubicBezTo>
                <a:cubicBezTo>
                  <a:pt x="516472" y="126667"/>
                  <a:pt x="521029" y="131218"/>
                  <a:pt x="526346" y="131218"/>
                </a:cubicBezTo>
                <a:cubicBezTo>
                  <a:pt x="532422" y="131218"/>
                  <a:pt x="536979" y="126667"/>
                  <a:pt x="536979" y="121358"/>
                </a:cubicBezTo>
                <a:cubicBezTo>
                  <a:pt x="536979" y="116048"/>
                  <a:pt x="532422" y="111497"/>
                  <a:pt x="526346" y="111497"/>
                </a:cubicBezTo>
                <a:close/>
                <a:moveTo>
                  <a:pt x="486091" y="111497"/>
                </a:moveTo>
                <a:cubicBezTo>
                  <a:pt x="480775" y="111497"/>
                  <a:pt x="476217" y="116048"/>
                  <a:pt x="476217" y="121358"/>
                </a:cubicBezTo>
                <a:cubicBezTo>
                  <a:pt x="476217" y="126667"/>
                  <a:pt x="480775" y="131218"/>
                  <a:pt x="486091" y="131218"/>
                </a:cubicBezTo>
                <a:cubicBezTo>
                  <a:pt x="491408" y="131218"/>
                  <a:pt x="495965" y="126667"/>
                  <a:pt x="495965" y="121358"/>
                </a:cubicBezTo>
                <a:cubicBezTo>
                  <a:pt x="495965" y="116048"/>
                  <a:pt x="491408" y="111497"/>
                  <a:pt x="486091" y="111497"/>
                </a:cubicBezTo>
                <a:close/>
                <a:moveTo>
                  <a:pt x="445837" y="111497"/>
                </a:moveTo>
                <a:cubicBezTo>
                  <a:pt x="439761" y="111497"/>
                  <a:pt x="435204" y="116048"/>
                  <a:pt x="435204" y="121358"/>
                </a:cubicBezTo>
                <a:cubicBezTo>
                  <a:pt x="435204" y="126667"/>
                  <a:pt x="439761" y="131218"/>
                  <a:pt x="445837" y="131218"/>
                </a:cubicBezTo>
                <a:cubicBezTo>
                  <a:pt x="451153" y="131218"/>
                  <a:pt x="455711" y="126667"/>
                  <a:pt x="455711" y="121358"/>
                </a:cubicBezTo>
                <a:cubicBezTo>
                  <a:pt x="455711" y="116048"/>
                  <a:pt x="451153" y="111497"/>
                  <a:pt x="445837" y="111497"/>
                </a:cubicBezTo>
                <a:close/>
                <a:moveTo>
                  <a:pt x="404823" y="111497"/>
                </a:moveTo>
                <a:cubicBezTo>
                  <a:pt x="399506" y="111497"/>
                  <a:pt x="394949" y="116048"/>
                  <a:pt x="394949" y="121358"/>
                </a:cubicBezTo>
                <a:cubicBezTo>
                  <a:pt x="394949" y="126667"/>
                  <a:pt x="399506" y="131218"/>
                  <a:pt x="404823" y="131218"/>
                </a:cubicBezTo>
                <a:cubicBezTo>
                  <a:pt x="410899" y="131218"/>
                  <a:pt x="415456" y="126667"/>
                  <a:pt x="415456" y="121358"/>
                </a:cubicBezTo>
                <a:cubicBezTo>
                  <a:pt x="415456" y="116048"/>
                  <a:pt x="410899" y="111497"/>
                  <a:pt x="404823" y="111497"/>
                </a:cubicBezTo>
                <a:close/>
                <a:moveTo>
                  <a:pt x="364568" y="111497"/>
                </a:moveTo>
                <a:cubicBezTo>
                  <a:pt x="359252" y="111497"/>
                  <a:pt x="354695" y="116048"/>
                  <a:pt x="354695" y="121358"/>
                </a:cubicBezTo>
                <a:cubicBezTo>
                  <a:pt x="354695" y="126667"/>
                  <a:pt x="359252" y="131218"/>
                  <a:pt x="364568" y="131218"/>
                </a:cubicBezTo>
                <a:cubicBezTo>
                  <a:pt x="369885" y="131218"/>
                  <a:pt x="374442" y="126667"/>
                  <a:pt x="374442" y="121358"/>
                </a:cubicBezTo>
                <a:cubicBezTo>
                  <a:pt x="374442" y="116048"/>
                  <a:pt x="369885" y="111497"/>
                  <a:pt x="364568" y="111497"/>
                </a:cubicBezTo>
                <a:close/>
                <a:moveTo>
                  <a:pt x="506598" y="81158"/>
                </a:moveTo>
                <a:cubicBezTo>
                  <a:pt x="500522" y="81158"/>
                  <a:pt x="495965" y="85709"/>
                  <a:pt x="495965" y="91018"/>
                </a:cubicBezTo>
                <a:cubicBezTo>
                  <a:pt x="495965" y="96328"/>
                  <a:pt x="500522" y="100879"/>
                  <a:pt x="506598" y="100879"/>
                </a:cubicBezTo>
                <a:cubicBezTo>
                  <a:pt x="511915" y="100879"/>
                  <a:pt x="516472" y="96328"/>
                  <a:pt x="516472" y="91018"/>
                </a:cubicBezTo>
                <a:cubicBezTo>
                  <a:pt x="516472" y="85709"/>
                  <a:pt x="511915" y="81158"/>
                  <a:pt x="506598" y="81158"/>
                </a:cubicBezTo>
                <a:close/>
                <a:moveTo>
                  <a:pt x="465584" y="81158"/>
                </a:moveTo>
                <a:cubicBezTo>
                  <a:pt x="460268" y="81158"/>
                  <a:pt x="455711" y="85709"/>
                  <a:pt x="455711" y="91018"/>
                </a:cubicBezTo>
                <a:cubicBezTo>
                  <a:pt x="455711" y="96328"/>
                  <a:pt x="460268" y="100879"/>
                  <a:pt x="465584" y="100879"/>
                </a:cubicBezTo>
                <a:cubicBezTo>
                  <a:pt x="471660" y="100879"/>
                  <a:pt x="476217" y="96328"/>
                  <a:pt x="476217" y="91018"/>
                </a:cubicBezTo>
                <a:cubicBezTo>
                  <a:pt x="476217" y="85709"/>
                  <a:pt x="471660" y="81158"/>
                  <a:pt x="465584" y="81158"/>
                </a:cubicBezTo>
                <a:close/>
                <a:moveTo>
                  <a:pt x="425330" y="81158"/>
                </a:moveTo>
                <a:cubicBezTo>
                  <a:pt x="420013" y="81158"/>
                  <a:pt x="415456" y="85709"/>
                  <a:pt x="415456" y="91018"/>
                </a:cubicBezTo>
                <a:cubicBezTo>
                  <a:pt x="415456" y="96328"/>
                  <a:pt x="420013" y="100879"/>
                  <a:pt x="425330" y="100879"/>
                </a:cubicBezTo>
                <a:cubicBezTo>
                  <a:pt x="430646" y="100879"/>
                  <a:pt x="435204" y="96328"/>
                  <a:pt x="435204" y="91018"/>
                </a:cubicBezTo>
                <a:cubicBezTo>
                  <a:pt x="435204" y="85709"/>
                  <a:pt x="430646" y="81158"/>
                  <a:pt x="425330" y="81158"/>
                </a:cubicBezTo>
                <a:close/>
                <a:moveTo>
                  <a:pt x="385075" y="81158"/>
                </a:moveTo>
                <a:cubicBezTo>
                  <a:pt x="378999" y="81158"/>
                  <a:pt x="374442" y="85709"/>
                  <a:pt x="374442" y="91018"/>
                </a:cubicBezTo>
                <a:cubicBezTo>
                  <a:pt x="374442" y="96328"/>
                  <a:pt x="378999" y="100879"/>
                  <a:pt x="385075" y="100879"/>
                </a:cubicBezTo>
                <a:cubicBezTo>
                  <a:pt x="390392" y="100879"/>
                  <a:pt x="394949" y="96328"/>
                  <a:pt x="394949" y="91018"/>
                </a:cubicBezTo>
                <a:cubicBezTo>
                  <a:pt x="394949" y="85709"/>
                  <a:pt x="390392" y="81158"/>
                  <a:pt x="385075" y="81158"/>
                </a:cubicBezTo>
                <a:close/>
                <a:moveTo>
                  <a:pt x="344061" y="81158"/>
                </a:moveTo>
                <a:cubicBezTo>
                  <a:pt x="338745" y="81158"/>
                  <a:pt x="334188" y="85709"/>
                  <a:pt x="334188" y="91018"/>
                </a:cubicBezTo>
                <a:cubicBezTo>
                  <a:pt x="334188" y="96328"/>
                  <a:pt x="338745" y="100879"/>
                  <a:pt x="344061" y="100879"/>
                </a:cubicBezTo>
                <a:cubicBezTo>
                  <a:pt x="350138" y="100879"/>
                  <a:pt x="354695" y="96328"/>
                  <a:pt x="354695" y="91018"/>
                </a:cubicBezTo>
                <a:cubicBezTo>
                  <a:pt x="354695" y="85709"/>
                  <a:pt x="350138" y="81158"/>
                  <a:pt x="344061" y="81158"/>
                </a:cubicBezTo>
                <a:close/>
                <a:moveTo>
                  <a:pt x="106332" y="60679"/>
                </a:moveTo>
                <a:cubicBezTo>
                  <a:pt x="81268" y="60679"/>
                  <a:pt x="60761" y="81158"/>
                  <a:pt x="60761" y="106188"/>
                </a:cubicBezTo>
                <a:cubicBezTo>
                  <a:pt x="60761" y="131218"/>
                  <a:pt x="81268" y="151697"/>
                  <a:pt x="106332" y="151697"/>
                </a:cubicBezTo>
                <a:cubicBezTo>
                  <a:pt x="131397" y="151697"/>
                  <a:pt x="151904" y="131218"/>
                  <a:pt x="151904" y="106188"/>
                </a:cubicBezTo>
                <a:cubicBezTo>
                  <a:pt x="151904" y="81158"/>
                  <a:pt x="131397" y="60679"/>
                  <a:pt x="106332" y="60679"/>
                </a:cubicBezTo>
                <a:close/>
                <a:moveTo>
                  <a:pt x="46331" y="0"/>
                </a:moveTo>
                <a:lnTo>
                  <a:pt x="561283" y="0"/>
                </a:lnTo>
                <a:cubicBezTo>
                  <a:pt x="586348" y="0"/>
                  <a:pt x="607614" y="21238"/>
                  <a:pt x="607614" y="46268"/>
                </a:cubicBezTo>
                <a:lnTo>
                  <a:pt x="607614" y="166108"/>
                </a:lnTo>
                <a:cubicBezTo>
                  <a:pt x="607614" y="175969"/>
                  <a:pt x="604576" y="184312"/>
                  <a:pt x="599259" y="191897"/>
                </a:cubicBezTo>
                <a:lnTo>
                  <a:pt x="569638" y="191897"/>
                </a:lnTo>
                <a:cubicBezTo>
                  <a:pt x="529384" y="173693"/>
                  <a:pt x="468622" y="164591"/>
                  <a:pt x="410899" y="164591"/>
                </a:cubicBezTo>
                <a:cubicBezTo>
                  <a:pt x="352416" y="164591"/>
                  <a:pt x="291655" y="173693"/>
                  <a:pt x="251400" y="191897"/>
                </a:cubicBezTo>
                <a:lnTo>
                  <a:pt x="8355" y="191897"/>
                </a:lnTo>
                <a:cubicBezTo>
                  <a:pt x="3038" y="184312"/>
                  <a:pt x="0" y="175969"/>
                  <a:pt x="0" y="166108"/>
                </a:cubicBezTo>
                <a:lnTo>
                  <a:pt x="0" y="46268"/>
                </a:lnTo>
                <a:cubicBezTo>
                  <a:pt x="0" y="21238"/>
                  <a:pt x="21267" y="0"/>
                  <a:pt x="4633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printer-machine-variant-with-paper-prints_29968"/>
          <p:cNvSpPr>
            <a:spLocks noChangeAspect="1"/>
          </p:cNvSpPr>
          <p:nvPr/>
        </p:nvSpPr>
        <p:spPr>
          <a:xfrm>
            <a:off x="4387767" y="3412649"/>
            <a:ext cx="609684" cy="474584"/>
          </a:xfrm>
          <a:custGeom>
            <a:avLst/>
            <a:gdLst>
              <a:gd name="connsiteX0" fmla="*/ 123913 w 609191"/>
              <a:gd name="connsiteY0" fmla="*/ 391709 h 474200"/>
              <a:gd name="connsiteX1" fmla="*/ 474976 w 609191"/>
              <a:gd name="connsiteY1" fmla="*/ 391709 h 474200"/>
              <a:gd name="connsiteX2" fmla="*/ 474976 w 609191"/>
              <a:gd name="connsiteY2" fmla="*/ 432919 h 474200"/>
              <a:gd name="connsiteX3" fmla="*/ 402698 w 609191"/>
              <a:gd name="connsiteY3" fmla="*/ 432919 h 474200"/>
              <a:gd name="connsiteX4" fmla="*/ 402698 w 609191"/>
              <a:gd name="connsiteY4" fmla="*/ 412314 h 474200"/>
              <a:gd name="connsiteX5" fmla="*/ 196191 w 609191"/>
              <a:gd name="connsiteY5" fmla="*/ 412314 h 474200"/>
              <a:gd name="connsiteX6" fmla="*/ 196191 w 609191"/>
              <a:gd name="connsiteY6" fmla="*/ 432919 h 474200"/>
              <a:gd name="connsiteX7" fmla="*/ 123913 w 609191"/>
              <a:gd name="connsiteY7" fmla="*/ 432919 h 474200"/>
              <a:gd name="connsiteX8" fmla="*/ 113578 w 609191"/>
              <a:gd name="connsiteY8" fmla="*/ 381422 h 474200"/>
              <a:gd name="connsiteX9" fmla="*/ 113578 w 609191"/>
              <a:gd name="connsiteY9" fmla="*/ 391731 h 474200"/>
              <a:gd name="connsiteX10" fmla="*/ 113578 w 609191"/>
              <a:gd name="connsiteY10" fmla="*/ 443274 h 474200"/>
              <a:gd name="connsiteX11" fmla="*/ 474963 w 609191"/>
              <a:gd name="connsiteY11" fmla="*/ 443274 h 474200"/>
              <a:gd name="connsiteX12" fmla="*/ 485288 w 609191"/>
              <a:gd name="connsiteY12" fmla="*/ 443274 h 474200"/>
              <a:gd name="connsiteX13" fmla="*/ 485288 w 609191"/>
              <a:gd name="connsiteY13" fmla="*/ 381422 h 474200"/>
              <a:gd name="connsiteX14" fmla="*/ 564162 w 609191"/>
              <a:gd name="connsiteY14" fmla="*/ 273610 h 474200"/>
              <a:gd name="connsiteX15" fmla="*/ 549534 w 609191"/>
              <a:gd name="connsiteY15" fmla="*/ 288214 h 474200"/>
              <a:gd name="connsiteX16" fmla="*/ 564162 w 609191"/>
              <a:gd name="connsiteY16" fmla="*/ 302818 h 474200"/>
              <a:gd name="connsiteX17" fmla="*/ 578646 w 609191"/>
              <a:gd name="connsiteY17" fmla="*/ 288214 h 474200"/>
              <a:gd name="connsiteX18" fmla="*/ 564162 w 609191"/>
              <a:gd name="connsiteY18" fmla="*/ 273610 h 474200"/>
              <a:gd name="connsiteX19" fmla="*/ 175496 w 609191"/>
              <a:gd name="connsiteY19" fmla="*/ 113399 h 474200"/>
              <a:gd name="connsiteX20" fmla="*/ 433624 w 609191"/>
              <a:gd name="connsiteY20" fmla="*/ 113399 h 474200"/>
              <a:gd name="connsiteX21" fmla="*/ 433624 w 609191"/>
              <a:gd name="connsiteY21" fmla="*/ 134004 h 474200"/>
              <a:gd name="connsiteX22" fmla="*/ 175496 w 609191"/>
              <a:gd name="connsiteY22" fmla="*/ 134004 h 474200"/>
              <a:gd name="connsiteX23" fmla="*/ 175496 w 609191"/>
              <a:gd name="connsiteY23" fmla="*/ 61886 h 474200"/>
              <a:gd name="connsiteX24" fmla="*/ 433624 w 609191"/>
              <a:gd name="connsiteY24" fmla="*/ 61886 h 474200"/>
              <a:gd name="connsiteX25" fmla="*/ 433624 w 609191"/>
              <a:gd name="connsiteY25" fmla="*/ 82491 h 474200"/>
              <a:gd name="connsiteX26" fmla="*/ 175496 w 609191"/>
              <a:gd name="connsiteY26" fmla="*/ 82491 h 474200"/>
              <a:gd name="connsiteX27" fmla="*/ 134229 w 609191"/>
              <a:gd name="connsiteY27" fmla="*/ 10309 h 474200"/>
              <a:gd name="connsiteX28" fmla="*/ 125768 w 609191"/>
              <a:gd name="connsiteY28" fmla="*/ 185556 h 474200"/>
              <a:gd name="connsiteX29" fmla="*/ 123760 w 609191"/>
              <a:gd name="connsiteY29" fmla="*/ 226791 h 474200"/>
              <a:gd name="connsiteX30" fmla="*/ 118740 w 609191"/>
              <a:gd name="connsiteY30" fmla="*/ 226791 h 474200"/>
              <a:gd name="connsiteX31" fmla="*/ 113434 w 609191"/>
              <a:gd name="connsiteY31" fmla="*/ 226791 h 474200"/>
              <a:gd name="connsiteX32" fmla="*/ 92927 w 609191"/>
              <a:gd name="connsiteY32" fmla="*/ 226791 h 474200"/>
              <a:gd name="connsiteX33" fmla="*/ 82602 w 609191"/>
              <a:gd name="connsiteY33" fmla="*/ 237100 h 474200"/>
              <a:gd name="connsiteX34" fmla="*/ 92927 w 609191"/>
              <a:gd name="connsiteY34" fmla="*/ 247409 h 474200"/>
              <a:gd name="connsiteX35" fmla="*/ 516264 w 609191"/>
              <a:gd name="connsiteY35" fmla="*/ 247409 h 474200"/>
              <a:gd name="connsiteX36" fmla="*/ 526589 w 609191"/>
              <a:gd name="connsiteY36" fmla="*/ 237100 h 474200"/>
              <a:gd name="connsiteX37" fmla="*/ 516264 w 609191"/>
              <a:gd name="connsiteY37" fmla="*/ 226791 h 474200"/>
              <a:gd name="connsiteX38" fmla="*/ 495183 w 609191"/>
              <a:gd name="connsiteY38" fmla="*/ 226791 h 474200"/>
              <a:gd name="connsiteX39" fmla="*/ 489733 w 609191"/>
              <a:gd name="connsiteY39" fmla="*/ 226791 h 474200"/>
              <a:gd name="connsiteX40" fmla="*/ 484858 w 609191"/>
              <a:gd name="connsiteY40" fmla="*/ 226791 h 474200"/>
              <a:gd name="connsiteX41" fmla="*/ 482850 w 609191"/>
              <a:gd name="connsiteY41" fmla="*/ 185556 h 474200"/>
              <a:gd name="connsiteX42" fmla="*/ 474389 w 609191"/>
              <a:gd name="connsiteY42" fmla="*/ 10309 h 474200"/>
              <a:gd name="connsiteX43" fmla="*/ 124334 w 609191"/>
              <a:gd name="connsiteY43" fmla="*/ 0 h 474200"/>
              <a:gd name="connsiteX44" fmla="*/ 484284 w 609191"/>
              <a:gd name="connsiteY44" fmla="*/ 0 h 474200"/>
              <a:gd name="connsiteX45" fmla="*/ 493175 w 609191"/>
              <a:gd name="connsiteY45" fmla="*/ 185556 h 474200"/>
              <a:gd name="connsiteX46" fmla="*/ 554553 w 609191"/>
              <a:gd name="connsiteY46" fmla="*/ 185556 h 474200"/>
              <a:gd name="connsiteX47" fmla="*/ 609191 w 609191"/>
              <a:gd name="connsiteY47" fmla="*/ 240107 h 474200"/>
              <a:gd name="connsiteX48" fmla="*/ 609191 w 609191"/>
              <a:gd name="connsiteY48" fmla="*/ 419650 h 474200"/>
              <a:gd name="connsiteX49" fmla="*/ 554553 w 609191"/>
              <a:gd name="connsiteY49" fmla="*/ 474200 h 474200"/>
              <a:gd name="connsiteX50" fmla="*/ 54638 w 609191"/>
              <a:gd name="connsiteY50" fmla="*/ 474200 h 474200"/>
              <a:gd name="connsiteX51" fmla="*/ 0 w 609191"/>
              <a:gd name="connsiteY51" fmla="*/ 419650 h 474200"/>
              <a:gd name="connsiteX52" fmla="*/ 0 w 609191"/>
              <a:gd name="connsiteY52" fmla="*/ 240107 h 474200"/>
              <a:gd name="connsiteX53" fmla="*/ 54638 w 609191"/>
              <a:gd name="connsiteY53" fmla="*/ 185556 h 474200"/>
              <a:gd name="connsiteX54" fmla="*/ 115442 w 609191"/>
              <a:gd name="connsiteY54" fmla="*/ 185556 h 47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09191" h="474200">
                <a:moveTo>
                  <a:pt x="123913" y="391709"/>
                </a:moveTo>
                <a:lnTo>
                  <a:pt x="474976" y="391709"/>
                </a:lnTo>
                <a:lnTo>
                  <a:pt x="474976" y="432919"/>
                </a:lnTo>
                <a:lnTo>
                  <a:pt x="402698" y="432919"/>
                </a:lnTo>
                <a:lnTo>
                  <a:pt x="402698" y="412314"/>
                </a:lnTo>
                <a:lnTo>
                  <a:pt x="196191" y="412314"/>
                </a:lnTo>
                <a:lnTo>
                  <a:pt x="196191" y="432919"/>
                </a:lnTo>
                <a:lnTo>
                  <a:pt x="123913" y="432919"/>
                </a:lnTo>
                <a:close/>
                <a:moveTo>
                  <a:pt x="113578" y="381422"/>
                </a:moveTo>
                <a:lnTo>
                  <a:pt x="113578" y="391731"/>
                </a:lnTo>
                <a:lnTo>
                  <a:pt x="113578" y="443274"/>
                </a:lnTo>
                <a:lnTo>
                  <a:pt x="474963" y="443274"/>
                </a:lnTo>
                <a:lnTo>
                  <a:pt x="485288" y="443274"/>
                </a:lnTo>
                <a:lnTo>
                  <a:pt x="485288" y="381422"/>
                </a:lnTo>
                <a:close/>
                <a:moveTo>
                  <a:pt x="564162" y="273610"/>
                </a:moveTo>
                <a:cubicBezTo>
                  <a:pt x="555987" y="273610"/>
                  <a:pt x="549534" y="280196"/>
                  <a:pt x="549534" y="288214"/>
                </a:cubicBezTo>
                <a:cubicBezTo>
                  <a:pt x="549534" y="296232"/>
                  <a:pt x="555987" y="302818"/>
                  <a:pt x="564162" y="302818"/>
                </a:cubicBezTo>
                <a:cubicBezTo>
                  <a:pt x="572192" y="302818"/>
                  <a:pt x="578646" y="296232"/>
                  <a:pt x="578646" y="288214"/>
                </a:cubicBezTo>
                <a:cubicBezTo>
                  <a:pt x="578646" y="280196"/>
                  <a:pt x="572192" y="273610"/>
                  <a:pt x="564162" y="273610"/>
                </a:cubicBezTo>
                <a:close/>
                <a:moveTo>
                  <a:pt x="175496" y="113399"/>
                </a:moveTo>
                <a:lnTo>
                  <a:pt x="433624" y="113399"/>
                </a:lnTo>
                <a:lnTo>
                  <a:pt x="433624" y="134004"/>
                </a:lnTo>
                <a:lnTo>
                  <a:pt x="175496" y="134004"/>
                </a:lnTo>
                <a:close/>
                <a:moveTo>
                  <a:pt x="175496" y="61886"/>
                </a:moveTo>
                <a:lnTo>
                  <a:pt x="433624" y="61886"/>
                </a:lnTo>
                <a:lnTo>
                  <a:pt x="433624" y="82491"/>
                </a:lnTo>
                <a:lnTo>
                  <a:pt x="175496" y="82491"/>
                </a:lnTo>
                <a:close/>
                <a:moveTo>
                  <a:pt x="134229" y="10309"/>
                </a:moveTo>
                <a:lnTo>
                  <a:pt x="125768" y="185556"/>
                </a:lnTo>
                <a:lnTo>
                  <a:pt x="123760" y="226791"/>
                </a:lnTo>
                <a:lnTo>
                  <a:pt x="118740" y="226791"/>
                </a:lnTo>
                <a:lnTo>
                  <a:pt x="113434" y="226791"/>
                </a:lnTo>
                <a:lnTo>
                  <a:pt x="92927" y="226791"/>
                </a:lnTo>
                <a:cubicBezTo>
                  <a:pt x="87191" y="226791"/>
                  <a:pt x="82602" y="231373"/>
                  <a:pt x="82602" y="237100"/>
                </a:cubicBezTo>
                <a:cubicBezTo>
                  <a:pt x="82602" y="242827"/>
                  <a:pt x="87191" y="247409"/>
                  <a:pt x="92927" y="247409"/>
                </a:cubicBezTo>
                <a:lnTo>
                  <a:pt x="516264" y="247409"/>
                </a:lnTo>
                <a:cubicBezTo>
                  <a:pt x="522000" y="247409"/>
                  <a:pt x="526589" y="242827"/>
                  <a:pt x="526589" y="237100"/>
                </a:cubicBezTo>
                <a:cubicBezTo>
                  <a:pt x="526589" y="231373"/>
                  <a:pt x="522000" y="226791"/>
                  <a:pt x="516264" y="226791"/>
                </a:cubicBezTo>
                <a:lnTo>
                  <a:pt x="495183" y="226791"/>
                </a:lnTo>
                <a:lnTo>
                  <a:pt x="489733" y="226791"/>
                </a:lnTo>
                <a:lnTo>
                  <a:pt x="484858" y="226791"/>
                </a:lnTo>
                <a:lnTo>
                  <a:pt x="482850" y="185556"/>
                </a:lnTo>
                <a:lnTo>
                  <a:pt x="474389" y="10309"/>
                </a:lnTo>
                <a:close/>
                <a:moveTo>
                  <a:pt x="124334" y="0"/>
                </a:moveTo>
                <a:lnTo>
                  <a:pt x="484284" y="0"/>
                </a:lnTo>
                <a:lnTo>
                  <a:pt x="493175" y="185556"/>
                </a:lnTo>
                <a:lnTo>
                  <a:pt x="554553" y="185556"/>
                </a:lnTo>
                <a:cubicBezTo>
                  <a:pt x="584669" y="185556"/>
                  <a:pt x="609191" y="210040"/>
                  <a:pt x="609191" y="240107"/>
                </a:cubicBezTo>
                <a:lnTo>
                  <a:pt x="609191" y="419650"/>
                </a:lnTo>
                <a:cubicBezTo>
                  <a:pt x="609191" y="449717"/>
                  <a:pt x="584669" y="474200"/>
                  <a:pt x="554553" y="474200"/>
                </a:cubicBezTo>
                <a:lnTo>
                  <a:pt x="54638" y="474200"/>
                </a:lnTo>
                <a:cubicBezTo>
                  <a:pt x="24522" y="474200"/>
                  <a:pt x="0" y="449717"/>
                  <a:pt x="0" y="419650"/>
                </a:cubicBezTo>
                <a:lnTo>
                  <a:pt x="0" y="240107"/>
                </a:lnTo>
                <a:cubicBezTo>
                  <a:pt x="0" y="210040"/>
                  <a:pt x="24522" y="185556"/>
                  <a:pt x="54638" y="185556"/>
                </a:cubicBezTo>
                <a:lnTo>
                  <a:pt x="115442" y="1855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led-monitor_72476"/>
          <p:cNvSpPr>
            <a:spLocks noChangeAspect="1"/>
          </p:cNvSpPr>
          <p:nvPr/>
        </p:nvSpPr>
        <p:spPr>
          <a:xfrm>
            <a:off x="3583144" y="2639750"/>
            <a:ext cx="609685" cy="485713"/>
          </a:xfrm>
          <a:custGeom>
            <a:avLst/>
            <a:gdLst>
              <a:gd name="T0" fmla="*/ 7548 w 8160"/>
              <a:gd name="T1" fmla="*/ 0 h 6510"/>
              <a:gd name="T2" fmla="*/ 612 w 8160"/>
              <a:gd name="T3" fmla="*/ 0 h 6510"/>
              <a:gd name="T4" fmla="*/ 0 w 8160"/>
              <a:gd name="T5" fmla="*/ 612 h 6510"/>
              <a:gd name="T6" fmla="*/ 0 w 8160"/>
              <a:gd name="T7" fmla="*/ 5107 h 6510"/>
              <a:gd name="T8" fmla="*/ 612 w 8160"/>
              <a:gd name="T9" fmla="*/ 5719 h 6510"/>
              <a:gd name="T10" fmla="*/ 2135 w 8160"/>
              <a:gd name="T11" fmla="*/ 5719 h 6510"/>
              <a:gd name="T12" fmla="*/ 1838 w 8160"/>
              <a:gd name="T13" fmla="*/ 5947 h 6510"/>
              <a:gd name="T14" fmla="*/ 1732 w 8160"/>
              <a:gd name="T15" fmla="*/ 6297 h 6510"/>
              <a:gd name="T16" fmla="*/ 2030 w 8160"/>
              <a:gd name="T17" fmla="*/ 6510 h 6510"/>
              <a:gd name="T18" fmla="*/ 6130 w 8160"/>
              <a:gd name="T19" fmla="*/ 6510 h 6510"/>
              <a:gd name="T20" fmla="*/ 6428 w 8160"/>
              <a:gd name="T21" fmla="*/ 6297 h 6510"/>
              <a:gd name="T22" fmla="*/ 6322 w 8160"/>
              <a:gd name="T23" fmla="*/ 5947 h 6510"/>
              <a:gd name="T24" fmla="*/ 6025 w 8160"/>
              <a:gd name="T25" fmla="*/ 5719 h 6510"/>
              <a:gd name="T26" fmla="*/ 7548 w 8160"/>
              <a:gd name="T27" fmla="*/ 5719 h 6510"/>
              <a:gd name="T28" fmla="*/ 8160 w 8160"/>
              <a:gd name="T29" fmla="*/ 5107 h 6510"/>
              <a:gd name="T30" fmla="*/ 8160 w 8160"/>
              <a:gd name="T31" fmla="*/ 612 h 6510"/>
              <a:gd name="T32" fmla="*/ 7548 w 8160"/>
              <a:gd name="T33" fmla="*/ 0 h 6510"/>
              <a:gd name="T34" fmla="*/ 7323 w 8160"/>
              <a:gd name="T35" fmla="*/ 4882 h 6510"/>
              <a:gd name="T36" fmla="*/ 837 w 8160"/>
              <a:gd name="T37" fmla="*/ 4882 h 6510"/>
              <a:gd name="T38" fmla="*/ 837 w 8160"/>
              <a:gd name="T39" fmla="*/ 837 h 6510"/>
              <a:gd name="T40" fmla="*/ 7323 w 8160"/>
              <a:gd name="T41" fmla="*/ 837 h 6510"/>
              <a:gd name="T42" fmla="*/ 7323 w 8160"/>
              <a:gd name="T43" fmla="*/ 4882 h 6510"/>
              <a:gd name="T44" fmla="*/ 7323 w 8160"/>
              <a:gd name="T45" fmla="*/ 4882 h 6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160" h="6510">
                <a:moveTo>
                  <a:pt x="7548" y="0"/>
                </a:moveTo>
                <a:lnTo>
                  <a:pt x="612" y="0"/>
                </a:lnTo>
                <a:cubicBezTo>
                  <a:pt x="275" y="0"/>
                  <a:pt x="0" y="275"/>
                  <a:pt x="0" y="612"/>
                </a:cubicBezTo>
                <a:lnTo>
                  <a:pt x="0" y="5107"/>
                </a:lnTo>
                <a:cubicBezTo>
                  <a:pt x="0" y="5444"/>
                  <a:pt x="275" y="5719"/>
                  <a:pt x="612" y="5719"/>
                </a:cubicBezTo>
                <a:lnTo>
                  <a:pt x="2135" y="5719"/>
                </a:lnTo>
                <a:lnTo>
                  <a:pt x="1838" y="5947"/>
                </a:lnTo>
                <a:cubicBezTo>
                  <a:pt x="1732" y="6029"/>
                  <a:pt x="1689" y="6170"/>
                  <a:pt x="1732" y="6297"/>
                </a:cubicBezTo>
                <a:cubicBezTo>
                  <a:pt x="1776" y="6424"/>
                  <a:pt x="1895" y="6510"/>
                  <a:pt x="2030" y="6510"/>
                </a:cubicBezTo>
                <a:lnTo>
                  <a:pt x="6130" y="6510"/>
                </a:lnTo>
                <a:cubicBezTo>
                  <a:pt x="6265" y="6510"/>
                  <a:pt x="6384" y="6424"/>
                  <a:pt x="6428" y="6297"/>
                </a:cubicBezTo>
                <a:cubicBezTo>
                  <a:pt x="6471" y="6170"/>
                  <a:pt x="6428" y="6029"/>
                  <a:pt x="6322" y="5947"/>
                </a:cubicBezTo>
                <a:lnTo>
                  <a:pt x="6025" y="5719"/>
                </a:lnTo>
                <a:lnTo>
                  <a:pt x="7548" y="5719"/>
                </a:lnTo>
                <a:cubicBezTo>
                  <a:pt x="7885" y="5719"/>
                  <a:pt x="8160" y="5444"/>
                  <a:pt x="8160" y="5107"/>
                </a:cubicBezTo>
                <a:lnTo>
                  <a:pt x="8160" y="612"/>
                </a:lnTo>
                <a:cubicBezTo>
                  <a:pt x="8160" y="275"/>
                  <a:pt x="7885" y="0"/>
                  <a:pt x="7548" y="0"/>
                </a:cubicBezTo>
                <a:close/>
                <a:moveTo>
                  <a:pt x="7323" y="4882"/>
                </a:moveTo>
                <a:lnTo>
                  <a:pt x="837" y="4882"/>
                </a:lnTo>
                <a:lnTo>
                  <a:pt x="837" y="837"/>
                </a:lnTo>
                <a:lnTo>
                  <a:pt x="7323" y="837"/>
                </a:lnTo>
                <a:lnTo>
                  <a:pt x="7323" y="4882"/>
                </a:lnTo>
                <a:lnTo>
                  <a:pt x="7323" y="488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smartphone_159860"/>
          <p:cNvSpPr>
            <a:spLocks noChangeAspect="1"/>
          </p:cNvSpPr>
          <p:nvPr/>
        </p:nvSpPr>
        <p:spPr>
          <a:xfrm>
            <a:off x="4508723" y="2621373"/>
            <a:ext cx="367773" cy="609685"/>
          </a:xfrm>
          <a:custGeom>
            <a:avLst/>
            <a:gdLst>
              <a:gd name="connsiteX0" fmla="*/ 151631 w 364964"/>
              <a:gd name="connsiteY0" fmla="*/ 514916 h 605028"/>
              <a:gd name="connsiteX1" fmla="*/ 213192 w 364964"/>
              <a:gd name="connsiteY1" fmla="*/ 514916 h 605028"/>
              <a:gd name="connsiteX2" fmla="*/ 228420 w 364964"/>
              <a:gd name="connsiteY2" fmla="*/ 530123 h 605028"/>
              <a:gd name="connsiteX3" fmla="*/ 213192 w 364964"/>
              <a:gd name="connsiteY3" fmla="*/ 545330 h 605028"/>
              <a:gd name="connsiteX4" fmla="*/ 151631 w 364964"/>
              <a:gd name="connsiteY4" fmla="*/ 545330 h 605028"/>
              <a:gd name="connsiteX5" fmla="*/ 136403 w 364964"/>
              <a:gd name="connsiteY5" fmla="*/ 530123 h 605028"/>
              <a:gd name="connsiteX6" fmla="*/ 151631 w 364964"/>
              <a:gd name="connsiteY6" fmla="*/ 514916 h 605028"/>
              <a:gd name="connsiteX7" fmla="*/ 30359 w 364964"/>
              <a:gd name="connsiteY7" fmla="*/ 482854 h 605028"/>
              <a:gd name="connsiteX8" fmla="*/ 30359 w 364964"/>
              <a:gd name="connsiteY8" fmla="*/ 557938 h 605028"/>
              <a:gd name="connsiteX9" fmla="*/ 47071 w 364964"/>
              <a:gd name="connsiteY9" fmla="*/ 574624 h 605028"/>
              <a:gd name="connsiteX10" fmla="*/ 317800 w 364964"/>
              <a:gd name="connsiteY10" fmla="*/ 574624 h 605028"/>
              <a:gd name="connsiteX11" fmla="*/ 334512 w 364964"/>
              <a:gd name="connsiteY11" fmla="*/ 557938 h 605028"/>
              <a:gd name="connsiteX12" fmla="*/ 334512 w 364964"/>
              <a:gd name="connsiteY12" fmla="*/ 482854 h 605028"/>
              <a:gd name="connsiteX13" fmla="*/ 30359 w 364964"/>
              <a:gd name="connsiteY13" fmla="*/ 108918 h 605028"/>
              <a:gd name="connsiteX14" fmla="*/ 30359 w 364964"/>
              <a:gd name="connsiteY14" fmla="*/ 452728 h 605028"/>
              <a:gd name="connsiteX15" fmla="*/ 334512 w 364964"/>
              <a:gd name="connsiteY15" fmla="*/ 452728 h 605028"/>
              <a:gd name="connsiteX16" fmla="*/ 334512 w 364964"/>
              <a:gd name="connsiteY16" fmla="*/ 108918 h 605028"/>
              <a:gd name="connsiteX17" fmla="*/ 47071 w 364964"/>
              <a:gd name="connsiteY17" fmla="*/ 30312 h 605028"/>
              <a:gd name="connsiteX18" fmla="*/ 30359 w 364964"/>
              <a:gd name="connsiteY18" fmla="*/ 46997 h 605028"/>
              <a:gd name="connsiteX19" fmla="*/ 30359 w 364964"/>
              <a:gd name="connsiteY19" fmla="*/ 78606 h 605028"/>
              <a:gd name="connsiteX20" fmla="*/ 334605 w 364964"/>
              <a:gd name="connsiteY20" fmla="*/ 78606 h 605028"/>
              <a:gd name="connsiteX21" fmla="*/ 334605 w 364964"/>
              <a:gd name="connsiteY21" fmla="*/ 46997 h 605028"/>
              <a:gd name="connsiteX22" fmla="*/ 317893 w 364964"/>
              <a:gd name="connsiteY22" fmla="*/ 30312 h 605028"/>
              <a:gd name="connsiteX23" fmla="*/ 47071 w 364964"/>
              <a:gd name="connsiteY23" fmla="*/ 0 h 605028"/>
              <a:gd name="connsiteX24" fmla="*/ 317893 w 364964"/>
              <a:gd name="connsiteY24" fmla="*/ 0 h 605028"/>
              <a:gd name="connsiteX25" fmla="*/ 364964 w 364964"/>
              <a:gd name="connsiteY25" fmla="*/ 46997 h 605028"/>
              <a:gd name="connsiteX26" fmla="*/ 364964 w 364964"/>
              <a:gd name="connsiteY26" fmla="*/ 557938 h 605028"/>
              <a:gd name="connsiteX27" fmla="*/ 317893 w 364964"/>
              <a:gd name="connsiteY27" fmla="*/ 605028 h 605028"/>
              <a:gd name="connsiteX28" fmla="*/ 47071 w 364964"/>
              <a:gd name="connsiteY28" fmla="*/ 605028 h 605028"/>
              <a:gd name="connsiteX29" fmla="*/ 0 w 364964"/>
              <a:gd name="connsiteY29" fmla="*/ 558031 h 605028"/>
              <a:gd name="connsiteX30" fmla="*/ 0 w 364964"/>
              <a:gd name="connsiteY30" fmla="*/ 46997 h 605028"/>
              <a:gd name="connsiteX31" fmla="*/ 47071 w 364964"/>
              <a:gd name="connsiteY31" fmla="*/ 0 h 60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4964" h="605028">
                <a:moveTo>
                  <a:pt x="151631" y="514916"/>
                </a:moveTo>
                <a:lnTo>
                  <a:pt x="213192" y="514916"/>
                </a:lnTo>
                <a:cubicBezTo>
                  <a:pt x="221642" y="514916"/>
                  <a:pt x="228420" y="521685"/>
                  <a:pt x="228420" y="530123"/>
                </a:cubicBezTo>
                <a:cubicBezTo>
                  <a:pt x="228420" y="538468"/>
                  <a:pt x="221642" y="545330"/>
                  <a:pt x="213192" y="545330"/>
                </a:cubicBezTo>
                <a:lnTo>
                  <a:pt x="151631" y="545330"/>
                </a:lnTo>
                <a:cubicBezTo>
                  <a:pt x="143274" y="545330"/>
                  <a:pt x="136403" y="538468"/>
                  <a:pt x="136403" y="530123"/>
                </a:cubicBezTo>
                <a:cubicBezTo>
                  <a:pt x="136403" y="521685"/>
                  <a:pt x="143274" y="514916"/>
                  <a:pt x="151631" y="514916"/>
                </a:cubicBezTo>
                <a:close/>
                <a:moveTo>
                  <a:pt x="30359" y="482854"/>
                </a:moveTo>
                <a:lnTo>
                  <a:pt x="30359" y="557938"/>
                </a:lnTo>
                <a:cubicBezTo>
                  <a:pt x="30359" y="567208"/>
                  <a:pt x="37880" y="574624"/>
                  <a:pt x="47071" y="574624"/>
                </a:cubicBezTo>
                <a:lnTo>
                  <a:pt x="317800" y="574624"/>
                </a:lnTo>
                <a:cubicBezTo>
                  <a:pt x="327084" y="574624"/>
                  <a:pt x="334512" y="567023"/>
                  <a:pt x="334512" y="557938"/>
                </a:cubicBezTo>
                <a:lnTo>
                  <a:pt x="334512" y="482854"/>
                </a:lnTo>
                <a:close/>
                <a:moveTo>
                  <a:pt x="30359" y="108918"/>
                </a:moveTo>
                <a:lnTo>
                  <a:pt x="30359" y="452728"/>
                </a:lnTo>
                <a:lnTo>
                  <a:pt x="334512" y="452728"/>
                </a:lnTo>
                <a:lnTo>
                  <a:pt x="334512" y="108918"/>
                </a:lnTo>
                <a:close/>
                <a:moveTo>
                  <a:pt x="47071" y="30312"/>
                </a:moveTo>
                <a:cubicBezTo>
                  <a:pt x="37880" y="30312"/>
                  <a:pt x="30359" y="37727"/>
                  <a:pt x="30359" y="46997"/>
                </a:cubicBezTo>
                <a:lnTo>
                  <a:pt x="30359" y="78606"/>
                </a:lnTo>
                <a:lnTo>
                  <a:pt x="334605" y="78606"/>
                </a:lnTo>
                <a:lnTo>
                  <a:pt x="334605" y="46997"/>
                </a:lnTo>
                <a:cubicBezTo>
                  <a:pt x="334605" y="37727"/>
                  <a:pt x="327084" y="30312"/>
                  <a:pt x="317893" y="30312"/>
                </a:cubicBezTo>
                <a:close/>
                <a:moveTo>
                  <a:pt x="47071" y="0"/>
                </a:moveTo>
                <a:lnTo>
                  <a:pt x="317893" y="0"/>
                </a:lnTo>
                <a:cubicBezTo>
                  <a:pt x="343889" y="0"/>
                  <a:pt x="364964" y="21135"/>
                  <a:pt x="364964" y="46997"/>
                </a:cubicBezTo>
                <a:lnTo>
                  <a:pt x="364964" y="557938"/>
                </a:lnTo>
                <a:cubicBezTo>
                  <a:pt x="364964" y="583893"/>
                  <a:pt x="343796" y="604843"/>
                  <a:pt x="317893" y="605028"/>
                </a:cubicBezTo>
                <a:lnTo>
                  <a:pt x="47071" y="605028"/>
                </a:lnTo>
                <a:cubicBezTo>
                  <a:pt x="21075" y="605028"/>
                  <a:pt x="0" y="583893"/>
                  <a:pt x="0" y="558031"/>
                </a:cubicBezTo>
                <a:lnTo>
                  <a:pt x="0" y="46997"/>
                </a:lnTo>
                <a:cubicBezTo>
                  <a:pt x="0" y="21042"/>
                  <a:pt x="21168" y="0"/>
                  <a:pt x="47071"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4475" y="317500"/>
            <a:ext cx="1559560" cy="526415"/>
          </a:xfrm>
          <a:prstGeom prst="rect">
            <a:avLst/>
          </a:prstGeom>
        </p:spPr>
      </p:pic>
      <p:pic>
        <p:nvPicPr>
          <p:cNvPr id="17" name="图片 16"/>
          <p:cNvPicPr>
            <a:picLocks noChangeAspect="1"/>
          </p:cNvPicPr>
          <p:nvPr/>
        </p:nvPicPr>
        <p:blipFill>
          <a:blip r:embed="rId4"/>
          <a:stretch>
            <a:fillRect/>
          </a:stretch>
        </p:blipFill>
        <p:spPr>
          <a:xfrm>
            <a:off x="10531220" y="375413"/>
            <a:ext cx="1438043" cy="485434"/>
          </a:xfrm>
          <a:prstGeom prst="rect">
            <a:avLst/>
          </a:prstGeom>
        </p:spPr>
      </p:pic>
      <p:sp>
        <p:nvSpPr>
          <p:cNvPr id="21" name="Title 3"/>
          <p:cNvSpPr txBox="1"/>
          <p:nvPr/>
        </p:nvSpPr>
        <p:spPr>
          <a:xfrm>
            <a:off x="7005320" y="4361815"/>
            <a:ext cx="2550795" cy="290830"/>
          </a:xfrm>
          <a:prstGeom prst="rect">
            <a:avLst/>
          </a:prstGeom>
        </p:spPr>
        <p:txBody>
          <a:bodyPr/>
          <a:lstStyle>
            <a:lvl1pPr algn="l" defTabSz="914400" rtl="0" eaLnBrk="1" latinLnBrk="0" hangingPunct="1">
              <a:lnSpc>
                <a:spcPct val="70000"/>
              </a:lnSpc>
              <a:spcBef>
                <a:spcPct val="0"/>
              </a:spcBef>
              <a:buNone/>
              <a:defRPr sz="3600" b="1" i="0" kern="1200">
                <a:solidFill>
                  <a:schemeClr val="tx1"/>
                </a:solidFill>
                <a:latin typeface="Roboto Thin" charset="0"/>
                <a:ea typeface="Roboto Thin" charset="0"/>
                <a:cs typeface="Roboto Thin" charset="0"/>
              </a:defRPr>
            </a:lvl1pPr>
          </a:lstStyle>
          <a:p>
            <a:pPr algn="ctr">
              <a:lnSpc>
                <a:spcPct val="130000"/>
              </a:lnSpc>
            </a:pPr>
            <a:endParaRPr lang="en-US" sz="2000" b="0" dirty="0">
              <a:solidFill>
                <a:srgbClr val="4F4D5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Tree>
    <p:custDataLst>
      <p:tags r:id="rId5"/>
    </p:custDataLst>
  </p:cSld>
  <p:clrMapOvr>
    <a:masterClrMapping/>
  </p:clrMapOvr>
  <p:transition advClick="0"/>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8135" y="73723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 name="文本框 2"/>
          <p:cNvSpPr txBox="1"/>
          <p:nvPr/>
        </p:nvSpPr>
        <p:spPr>
          <a:xfrm>
            <a:off x="250825" y="259080"/>
            <a:ext cx="4122420" cy="460375"/>
          </a:xfrm>
          <a:prstGeom prst="rect">
            <a:avLst/>
          </a:prstGeom>
          <a:noFill/>
        </p:spPr>
        <p:txBody>
          <a:bodyPr wrap="square" rtlCol="0">
            <a:spAutoFit/>
            <a:scene3d>
              <a:camera prst="orthographicFront"/>
              <a:lightRig rig="threePt" dir="t"/>
            </a:scene3d>
            <a:sp3d contourW="12700"/>
          </a:bodyPr>
          <a:lstStyle>
            <a:defPPr>
              <a:defRPr lang="zh-CN"/>
            </a:defPPr>
            <a:lvl1pPr marR="0" lvl="0" indent="0" fontAlgn="auto">
              <a:lnSpc>
                <a:spcPct val="100000"/>
              </a:lnSpc>
              <a:spcBef>
                <a:spcPts val="0"/>
              </a:spcBef>
              <a:spcAft>
                <a:spcPts val="0"/>
              </a:spcAft>
              <a:buClrTx/>
              <a:buSzTx/>
              <a:buFontTx/>
              <a:buNone/>
              <a:defRPr sz="2400" b="1">
                <a:solidFill>
                  <a:srgbClr val="007AC3"/>
                </a:solidFill>
                <a:latin typeface="微软雅黑" panose="020B0503020204020204" pitchFamily="34" charset="-122"/>
                <a:ea typeface="微软雅黑" panose="020B0503020204020204" pitchFamily="34" charset="-122"/>
              </a:defRPr>
            </a:lvl1pPr>
          </a:lstStyle>
          <a:p>
            <a:r>
              <a:rPr lang="zh-CN" altLang="en-US" dirty="0">
                <a:solidFill>
                  <a:srgbClr val="007ADD"/>
                </a:solidFill>
                <a:sym typeface="+mn-ea"/>
              </a:rPr>
              <a:t>资产</a:t>
            </a:r>
            <a:r>
              <a:rPr lang="zh-CN" altLang="en-US" dirty="0">
                <a:solidFill>
                  <a:srgbClr val="007ADD"/>
                </a:solidFill>
                <a:sym typeface="+mn-ea"/>
              </a:rPr>
              <a:t>持续动态监控和</a:t>
            </a:r>
            <a:r>
              <a:rPr lang="zh-CN" altLang="en-US" dirty="0">
                <a:solidFill>
                  <a:srgbClr val="007ADD"/>
                </a:solidFill>
                <a:sym typeface="+mn-ea"/>
              </a:rPr>
              <a:t>管理</a:t>
            </a:r>
            <a:endParaRPr lang="zh-CN" altLang="en-US" dirty="0">
              <a:solidFill>
                <a:srgbClr val="007ADD"/>
              </a:solidFill>
              <a:sym typeface="+mn-ea"/>
            </a:endParaRPr>
          </a:p>
        </p:txBody>
      </p:sp>
      <p:pic>
        <p:nvPicPr>
          <p:cNvPr id="4" name="图片 3"/>
          <p:cNvPicPr>
            <a:picLocks noChangeAspect="1"/>
          </p:cNvPicPr>
          <p:nvPr/>
        </p:nvPicPr>
        <p:blipFill>
          <a:blip r:embed="rId1"/>
          <a:stretch>
            <a:fillRect/>
          </a:stretch>
        </p:blipFill>
        <p:spPr>
          <a:xfrm>
            <a:off x="10531220" y="413513"/>
            <a:ext cx="1438043" cy="485434"/>
          </a:xfrm>
          <a:prstGeom prst="rect">
            <a:avLst/>
          </a:prstGeom>
        </p:spPr>
      </p:pic>
      <p:pic>
        <p:nvPicPr>
          <p:cNvPr id="251" name="http://photo-static-api.fotomore.com/creative/vcg/400/new/VCG41N1308713019.jpg" descr="&amp;pky360_sjzg_VCG41N1308713019&amp;2&amp;src_toppic_inpsrchzd1&amp;"/>
          <p:cNvPicPr>
            <a:picLocks noChangeAspect="1"/>
          </p:cNvPicPr>
          <p:nvPr/>
        </p:nvPicPr>
        <p:blipFill>
          <a:blip r:embed="rId2"/>
          <a:srcRect t="36106" b="39856"/>
          <a:stretch>
            <a:fillRect/>
          </a:stretch>
        </p:blipFill>
        <p:spPr>
          <a:xfrm>
            <a:off x="0" y="5209540"/>
            <a:ext cx="12192635" cy="1648460"/>
          </a:xfrm>
          <a:prstGeom prst="rect">
            <a:avLst/>
          </a:prstGeom>
        </p:spPr>
      </p:pic>
      <p:sp>
        <p:nvSpPr>
          <p:cNvPr id="252" name="矩形 251"/>
          <p:cNvSpPr/>
          <p:nvPr>
            <p:custDataLst>
              <p:tags r:id="rId3"/>
            </p:custDataLst>
          </p:nvPr>
        </p:nvSpPr>
        <p:spPr>
          <a:xfrm>
            <a:off x="-5715" y="5208905"/>
            <a:ext cx="12191365" cy="1649095"/>
          </a:xfrm>
          <a:prstGeom prst="rect">
            <a:avLst/>
          </a:prstGeom>
          <a:gradFill>
            <a:gsLst>
              <a:gs pos="22000">
                <a:srgbClr val="2169D3">
                  <a:alpha val="94000"/>
                </a:srgbClr>
              </a:gs>
              <a:gs pos="0">
                <a:srgbClr val="2169D3"/>
              </a:gs>
              <a:gs pos="98000">
                <a:srgbClr val="404040">
                  <a:lumMod val="75000"/>
                  <a:lumOff val="25000"/>
                  <a:alpha val="41000"/>
                </a:srgb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3" name="椭圆 252"/>
          <p:cNvSpPr/>
          <p:nvPr/>
        </p:nvSpPr>
        <p:spPr>
          <a:xfrm>
            <a:off x="964565" y="5539105"/>
            <a:ext cx="988060" cy="988060"/>
          </a:xfrm>
          <a:prstGeom prst="ellipse">
            <a:avLst/>
          </a:prstGeom>
          <a:solidFill>
            <a:schemeClr val="bg1"/>
          </a:solidFill>
          <a:effectLst>
            <a:outerShdw blurRad="228600" dist="38100" dir="5400000" sx="91000" sy="91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b="1"/>
          </a:p>
        </p:txBody>
      </p:sp>
      <p:sp>
        <p:nvSpPr>
          <p:cNvPr id="254" name="椭圆 253"/>
          <p:cNvSpPr/>
          <p:nvPr/>
        </p:nvSpPr>
        <p:spPr>
          <a:xfrm>
            <a:off x="6847205" y="5539740"/>
            <a:ext cx="988060" cy="988060"/>
          </a:xfrm>
          <a:prstGeom prst="ellipse">
            <a:avLst/>
          </a:prstGeom>
          <a:solidFill>
            <a:schemeClr val="bg1"/>
          </a:solidFill>
          <a:effectLst>
            <a:outerShdw blurRad="228600" dist="38100" dir="5400000" sx="91000" sy="91000" algn="ctr" rotWithShape="0">
              <a:srgbClr val="000000">
                <a:alpha val="6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b="1"/>
          </a:p>
        </p:txBody>
      </p:sp>
      <p:sp>
        <p:nvSpPr>
          <p:cNvPr id="90" name="文本框 89"/>
          <p:cNvSpPr txBox="1"/>
          <p:nvPr/>
        </p:nvSpPr>
        <p:spPr>
          <a:xfrm>
            <a:off x="2096148" y="5521722"/>
            <a:ext cx="4124856" cy="922020"/>
          </a:xfrm>
          <a:prstGeom prst="rect">
            <a:avLst/>
          </a:prstGeom>
          <a:noFill/>
        </p:spPr>
        <p:txBody>
          <a:bodyPr wrap="square" rtlCol="0">
            <a:spAutoFit/>
          </a:bodyPr>
          <a:lstStyle/>
          <a:p>
            <a:pPr marL="171450" indent="-171450">
              <a:lnSpc>
                <a:spcPct val="150000"/>
              </a:lnSpc>
              <a:buFont typeface="Wingdings" panose="05000000000000000000" pitchFamily="2" charset="2"/>
              <a:buChar char="l"/>
            </a:pPr>
            <a:r>
              <a:rPr lang="zh-CN" altLang="en-US" sz="1200" dirty="0">
                <a:solidFill>
                  <a:schemeClr val="bg1"/>
                </a:solidFill>
                <a:latin typeface="+mn-ea"/>
                <a:ea typeface="+mn-ea"/>
                <a:cs typeface="+mn-ea"/>
                <a:sym typeface="+mn-lt"/>
              </a:rPr>
              <a:t>无代理主动探测，无需镜像流量，</a:t>
            </a:r>
            <a:r>
              <a:rPr lang="en-US" altLang="zh-CN" sz="1200" dirty="0">
                <a:solidFill>
                  <a:schemeClr val="bg1"/>
                </a:solidFill>
                <a:latin typeface="+mn-ea"/>
                <a:ea typeface="+mn-ea"/>
                <a:cs typeface="+mn-ea"/>
                <a:sym typeface="+mn-lt"/>
              </a:rPr>
              <a:t>10</a:t>
            </a:r>
            <a:r>
              <a:rPr lang="zh-CN" altLang="en-US" sz="1200" dirty="0">
                <a:solidFill>
                  <a:schemeClr val="bg1"/>
                </a:solidFill>
                <a:latin typeface="+mn-ea"/>
                <a:ea typeface="+mn-ea"/>
                <a:cs typeface="+mn-ea"/>
                <a:sym typeface="+mn-lt"/>
              </a:rPr>
              <a:t>分钟设备上线完成</a:t>
            </a:r>
            <a:endParaRPr lang="en-US" altLang="zh-CN" sz="1200" dirty="0">
              <a:solidFill>
                <a:schemeClr val="bg1"/>
              </a:solidFill>
              <a:latin typeface="+mn-ea"/>
              <a:cs typeface="+mn-ea"/>
              <a:sym typeface="+mn-lt"/>
            </a:endParaRPr>
          </a:p>
          <a:p>
            <a:pPr marL="171450" indent="-171450">
              <a:lnSpc>
                <a:spcPct val="150000"/>
              </a:lnSpc>
              <a:buFont typeface="Wingdings" panose="05000000000000000000" pitchFamily="2" charset="2"/>
              <a:buChar char="l"/>
            </a:pPr>
            <a:r>
              <a:rPr lang="en-US" altLang="zh-CN" sz="1200" dirty="0">
                <a:solidFill>
                  <a:schemeClr val="bg1"/>
                </a:solidFill>
                <a:latin typeface="+mn-ea"/>
                <a:cs typeface="+mn-ea"/>
                <a:sym typeface="+mn-lt"/>
              </a:rPr>
              <a:t>4</a:t>
            </a:r>
            <a:r>
              <a:rPr lang="zh-CN" altLang="en-US" sz="1200" dirty="0">
                <a:solidFill>
                  <a:schemeClr val="bg1"/>
                </a:solidFill>
                <a:latin typeface="+mn-ea"/>
                <a:cs typeface="+mn-ea"/>
                <a:sym typeface="+mn-lt"/>
              </a:rPr>
              <a:t>个</a:t>
            </a:r>
            <a:r>
              <a:rPr lang="en-US" altLang="zh-CN" sz="1200" dirty="0">
                <a:solidFill>
                  <a:schemeClr val="bg1"/>
                </a:solidFill>
                <a:latin typeface="+mn-ea"/>
                <a:cs typeface="+mn-ea"/>
                <a:sym typeface="+mn-lt"/>
              </a:rPr>
              <a:t>C</a:t>
            </a:r>
            <a:r>
              <a:rPr lang="zh-CN" altLang="en-US" sz="1200" dirty="0">
                <a:solidFill>
                  <a:schemeClr val="bg1"/>
                </a:solidFill>
                <a:latin typeface="+mn-ea"/>
                <a:cs typeface="+mn-ea"/>
                <a:sym typeface="+mn-lt"/>
              </a:rPr>
              <a:t>类网段并发扫描时效</a:t>
            </a:r>
            <a:r>
              <a:rPr lang="en-US" altLang="zh-CN" sz="1200" dirty="0">
                <a:solidFill>
                  <a:schemeClr val="bg1"/>
                </a:solidFill>
                <a:latin typeface="+mn-ea"/>
                <a:cs typeface="+mn-ea"/>
                <a:sym typeface="+mn-lt"/>
              </a:rPr>
              <a:t>≤25</a:t>
            </a:r>
            <a:r>
              <a:rPr lang="zh-CN" altLang="en-US" sz="1200" dirty="0">
                <a:solidFill>
                  <a:schemeClr val="bg1"/>
                </a:solidFill>
                <a:latin typeface="+mn-ea"/>
                <a:cs typeface="+mn-ea"/>
                <a:sym typeface="+mn-lt"/>
              </a:rPr>
              <a:t>秒</a:t>
            </a:r>
            <a:endParaRPr lang="en-US" altLang="zh-CN" sz="1200" dirty="0">
              <a:solidFill>
                <a:schemeClr val="bg1"/>
              </a:solidFill>
              <a:latin typeface="+mn-ea"/>
              <a:cs typeface="+mn-ea"/>
              <a:sym typeface="+mn-lt"/>
            </a:endParaRPr>
          </a:p>
          <a:p>
            <a:pPr marL="171450" indent="-171450">
              <a:lnSpc>
                <a:spcPct val="150000"/>
              </a:lnSpc>
              <a:buFont typeface="Wingdings" panose="05000000000000000000" pitchFamily="2" charset="2"/>
              <a:buChar char="l"/>
            </a:pPr>
            <a:r>
              <a:rPr lang="en-US" altLang="zh-CN" sz="1200" dirty="0">
                <a:solidFill>
                  <a:schemeClr val="bg1"/>
                </a:solidFill>
                <a:latin typeface="+mn-ea"/>
                <a:cs typeface="+mn-ea"/>
                <a:sym typeface="+mn-lt"/>
              </a:rPr>
              <a:t>60</a:t>
            </a:r>
            <a:r>
              <a:rPr lang="zh-CN" altLang="en-US" sz="1200" dirty="0">
                <a:solidFill>
                  <a:schemeClr val="bg1"/>
                </a:solidFill>
                <a:latin typeface="+mn-ea"/>
                <a:cs typeface="+mn-ea"/>
                <a:sym typeface="+mn-lt"/>
              </a:rPr>
              <a:t>个</a:t>
            </a:r>
            <a:r>
              <a:rPr lang="en-US" altLang="zh-CN" sz="1200" dirty="0">
                <a:solidFill>
                  <a:schemeClr val="bg1"/>
                </a:solidFill>
                <a:latin typeface="+mn-ea"/>
                <a:cs typeface="+mn-ea"/>
                <a:sym typeface="+mn-lt"/>
              </a:rPr>
              <a:t>C</a:t>
            </a:r>
            <a:r>
              <a:rPr lang="zh-CN" altLang="en-US" sz="1200" dirty="0">
                <a:solidFill>
                  <a:schemeClr val="bg1"/>
                </a:solidFill>
                <a:latin typeface="+mn-ea"/>
                <a:cs typeface="+mn-ea"/>
                <a:sym typeface="+mn-lt"/>
              </a:rPr>
              <a:t>类网段并发扫描时效＜</a:t>
            </a:r>
            <a:r>
              <a:rPr lang="en-US" altLang="zh-CN" sz="1200" dirty="0">
                <a:solidFill>
                  <a:schemeClr val="bg1"/>
                </a:solidFill>
                <a:latin typeface="+mn-ea"/>
                <a:cs typeface="+mn-ea"/>
                <a:sym typeface="+mn-lt"/>
              </a:rPr>
              <a:t>5</a:t>
            </a:r>
            <a:r>
              <a:rPr lang="zh-CN" altLang="en-US" sz="1200" dirty="0">
                <a:solidFill>
                  <a:schemeClr val="bg1"/>
                </a:solidFill>
                <a:latin typeface="+mn-ea"/>
                <a:cs typeface="+mn-ea"/>
                <a:sym typeface="+mn-lt"/>
              </a:rPr>
              <a:t>分钟</a:t>
            </a:r>
            <a:endParaRPr lang="zh-CN" altLang="en-US" sz="1200" dirty="0">
              <a:solidFill>
                <a:schemeClr val="bg1"/>
              </a:solidFill>
              <a:latin typeface="+mn-ea"/>
              <a:cs typeface="+mn-ea"/>
              <a:sym typeface="+mn-lt"/>
            </a:endParaRPr>
          </a:p>
        </p:txBody>
      </p:sp>
      <p:sp>
        <p:nvSpPr>
          <p:cNvPr id="89" name="文本框 88"/>
          <p:cNvSpPr txBox="1"/>
          <p:nvPr/>
        </p:nvSpPr>
        <p:spPr>
          <a:xfrm>
            <a:off x="7942688" y="5672879"/>
            <a:ext cx="3865590" cy="645160"/>
          </a:xfrm>
          <a:prstGeom prst="rect">
            <a:avLst/>
          </a:prstGeom>
          <a:noFill/>
        </p:spPr>
        <p:txBody>
          <a:bodyPr wrap="square" rtlCol="0">
            <a:spAutoFit/>
          </a:bodyPr>
          <a:lstStyle>
            <a:defPPr>
              <a:defRPr lang="zh-CN"/>
            </a:defPPr>
            <a:lvl1pPr marL="171450" indent="-171450">
              <a:lnSpc>
                <a:spcPct val="150000"/>
              </a:lnSpc>
              <a:buFont typeface="Wingdings" panose="05000000000000000000" pitchFamily="2" charset="2"/>
              <a:buChar char="l"/>
              <a:defRPr sz="1200">
                <a:latin typeface="+mn-ea"/>
                <a:cs typeface="+mn-ea"/>
              </a:defRPr>
            </a:lvl1pPr>
          </a:lstStyle>
          <a:p>
            <a:r>
              <a:rPr lang="zh-CN" altLang="en-US" dirty="0">
                <a:solidFill>
                  <a:schemeClr val="bg1"/>
                </a:solidFill>
              </a:rPr>
              <a:t>目前已建立超</a:t>
            </a:r>
            <a:r>
              <a:rPr lang="en-US" altLang="zh-CN" dirty="0">
                <a:solidFill>
                  <a:schemeClr val="bg1"/>
                </a:solidFill>
              </a:rPr>
              <a:t>30000</a:t>
            </a:r>
            <a:r>
              <a:rPr lang="zh-CN" altLang="en-US" dirty="0">
                <a:solidFill>
                  <a:schemeClr val="bg1"/>
                </a:solidFill>
              </a:rPr>
              <a:t>指纹库</a:t>
            </a:r>
            <a:endParaRPr lang="en-US" altLang="zh-CN" dirty="0">
              <a:solidFill>
                <a:schemeClr val="bg1"/>
              </a:solidFill>
            </a:endParaRPr>
          </a:p>
          <a:p>
            <a:r>
              <a:rPr lang="zh-CN" altLang="en-US" dirty="0">
                <a:solidFill>
                  <a:schemeClr val="bg1"/>
                </a:solidFill>
              </a:rPr>
              <a:t>威胁情报库，</a:t>
            </a:r>
            <a:r>
              <a:rPr lang="en-US" altLang="zh-CN" dirty="0">
                <a:solidFill>
                  <a:schemeClr val="bg1"/>
                </a:solidFill>
              </a:rPr>
              <a:t>TX</a:t>
            </a:r>
            <a:r>
              <a:rPr lang="zh-CN" altLang="en-US" dirty="0">
                <a:solidFill>
                  <a:schemeClr val="bg1"/>
                </a:solidFill>
              </a:rPr>
              <a:t>生态战略合作</a:t>
            </a:r>
            <a:endParaRPr lang="zh-CN" altLang="en-US" dirty="0">
              <a:solidFill>
                <a:schemeClr val="bg1"/>
              </a:solidFill>
            </a:endParaRPr>
          </a:p>
        </p:txBody>
      </p:sp>
      <p:sp>
        <p:nvSpPr>
          <p:cNvPr id="99" name="文本框 98"/>
          <p:cNvSpPr txBox="1"/>
          <p:nvPr/>
        </p:nvSpPr>
        <p:spPr>
          <a:xfrm>
            <a:off x="1125501" y="5817328"/>
            <a:ext cx="686012" cy="369332"/>
          </a:xfrm>
          <a:prstGeom prst="rect">
            <a:avLst/>
          </a:prstGeom>
          <a:noFill/>
        </p:spPr>
        <p:txBody>
          <a:bodyPr wrap="square" rtlCol="0">
            <a:spAutoFit/>
          </a:bodyPr>
          <a:lstStyle/>
          <a:p>
            <a:r>
              <a:rPr lang="zh-CN" altLang="en-US" b="1" dirty="0">
                <a:solidFill>
                  <a:srgbClr val="007ADD"/>
                </a:solidFill>
                <a:latin typeface="+mj-ea"/>
                <a:ea typeface="+mj-ea"/>
                <a:cs typeface="+mn-ea"/>
                <a:sym typeface="+mn-lt"/>
              </a:rPr>
              <a:t>高效</a:t>
            </a:r>
            <a:endParaRPr lang="zh-CN" altLang="en-US" b="1" dirty="0">
              <a:solidFill>
                <a:srgbClr val="007ADD"/>
              </a:solidFill>
              <a:latin typeface="+mj-ea"/>
              <a:ea typeface="+mj-ea"/>
              <a:cs typeface="+mn-ea"/>
              <a:sym typeface="+mn-lt"/>
            </a:endParaRPr>
          </a:p>
        </p:txBody>
      </p:sp>
      <p:sp>
        <p:nvSpPr>
          <p:cNvPr id="85" name="文本框 84"/>
          <p:cNvSpPr txBox="1"/>
          <p:nvPr/>
        </p:nvSpPr>
        <p:spPr>
          <a:xfrm>
            <a:off x="6989157" y="5830207"/>
            <a:ext cx="686012" cy="369332"/>
          </a:xfrm>
          <a:prstGeom prst="rect">
            <a:avLst/>
          </a:prstGeom>
          <a:noFill/>
        </p:spPr>
        <p:txBody>
          <a:bodyPr wrap="square" rtlCol="0">
            <a:spAutoFit/>
          </a:bodyPr>
          <a:lstStyle/>
          <a:p>
            <a:r>
              <a:rPr lang="zh-CN" altLang="en-US" b="1" dirty="0">
                <a:solidFill>
                  <a:srgbClr val="007ADD"/>
                </a:solidFill>
                <a:latin typeface="+mj-ea"/>
                <a:ea typeface="+mj-ea"/>
                <a:cs typeface="+mn-ea"/>
                <a:sym typeface="+mn-lt"/>
              </a:rPr>
              <a:t>精准</a:t>
            </a:r>
            <a:endParaRPr lang="zh-CN" altLang="en-US" b="1" dirty="0">
              <a:solidFill>
                <a:srgbClr val="007ADD"/>
              </a:solidFill>
              <a:latin typeface="+mj-ea"/>
              <a:ea typeface="+mj-ea"/>
              <a:cs typeface="+mn-ea"/>
              <a:sym typeface="+mn-lt"/>
            </a:endParaRPr>
          </a:p>
        </p:txBody>
      </p:sp>
      <p:pic>
        <p:nvPicPr>
          <p:cNvPr id="9" name="图片 8"/>
          <p:cNvPicPr>
            <a:picLocks noChangeAspect="1"/>
          </p:cNvPicPr>
          <p:nvPr/>
        </p:nvPicPr>
        <p:blipFill>
          <a:blip r:embed="rId4" cstate="print"/>
          <a:stretch>
            <a:fillRect/>
          </a:stretch>
        </p:blipFill>
        <p:spPr>
          <a:xfrm>
            <a:off x="3255463" y="2907876"/>
            <a:ext cx="1344295" cy="313055"/>
          </a:xfrm>
          <a:prstGeom prst="rect">
            <a:avLst/>
          </a:prstGeom>
        </p:spPr>
      </p:pic>
      <p:sp>
        <p:nvSpPr>
          <p:cNvPr id="10" name="文本框 9"/>
          <p:cNvSpPr txBox="1"/>
          <p:nvPr/>
        </p:nvSpPr>
        <p:spPr bwMode="auto">
          <a:xfrm>
            <a:off x="8491220" y="3081655"/>
            <a:ext cx="1773555" cy="24638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 服务端口是一种隐形资产</a:t>
            </a:r>
            <a:r>
              <a:rPr lang="en-US" altLang="zh-CN" sz="1000" dirty="0">
                <a:solidFill>
                  <a:schemeClr val="tx1"/>
                </a:solidFill>
                <a:latin typeface="微软雅黑 Light" panose="020B0502040204020203" pitchFamily="34" charset="-122"/>
                <a:ea typeface="微软雅黑 Light" panose="020B0502040204020203" pitchFamily="34" charset="-122"/>
              </a:rPr>
              <a:t> </a:t>
            </a:r>
            <a:endParaRPr lang="en-US" altLang="zh-CN" sz="1000" dirty="0">
              <a:solidFill>
                <a:schemeClr val="tx1"/>
              </a:solidFill>
              <a:latin typeface="微软雅黑 Light" panose="020B0502040204020203" pitchFamily="34" charset="-122"/>
              <a:ea typeface="微软雅黑 Light" panose="020B0502040204020203" pitchFamily="34" charset="-122"/>
            </a:endParaRPr>
          </a:p>
        </p:txBody>
      </p:sp>
      <p:sp>
        <p:nvSpPr>
          <p:cNvPr id="11" name="文本框 10"/>
          <p:cNvSpPr txBox="1"/>
          <p:nvPr/>
        </p:nvSpPr>
        <p:spPr bwMode="auto">
          <a:xfrm>
            <a:off x="10400030" y="3822065"/>
            <a:ext cx="1654175" cy="24511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 异常行为分析</a:t>
            </a:r>
            <a:endParaRPr lang="zh-CN" altLang="en-US" sz="1000" dirty="0">
              <a:solidFill>
                <a:schemeClr val="tx1"/>
              </a:solidFill>
              <a:latin typeface="微软雅黑 Light" panose="020B0502040204020203" pitchFamily="34" charset="-122"/>
              <a:ea typeface="微软雅黑 Light" panose="020B0502040204020203" pitchFamily="34" charset="-122"/>
            </a:endParaRPr>
          </a:p>
        </p:txBody>
      </p:sp>
      <p:sp>
        <p:nvSpPr>
          <p:cNvPr id="12" name="文本框 11"/>
          <p:cNvSpPr txBox="1"/>
          <p:nvPr/>
        </p:nvSpPr>
        <p:spPr bwMode="auto">
          <a:xfrm>
            <a:off x="10400030" y="4067810"/>
            <a:ext cx="1858010" cy="24511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 违规行为控制</a:t>
            </a:r>
            <a:endParaRPr lang="zh-CN" altLang="en-US" sz="1000" dirty="0">
              <a:solidFill>
                <a:schemeClr val="tx1"/>
              </a:solidFill>
              <a:latin typeface="微软雅黑 Light" panose="020B0502040204020203" pitchFamily="34" charset="-122"/>
              <a:ea typeface="微软雅黑 Light" panose="020B0502040204020203" pitchFamily="34" charset="-122"/>
            </a:endParaRPr>
          </a:p>
        </p:txBody>
      </p:sp>
      <p:sp>
        <p:nvSpPr>
          <p:cNvPr id="13" name="Rounded Rectangle 14"/>
          <p:cNvSpPr/>
          <p:nvPr/>
        </p:nvSpPr>
        <p:spPr>
          <a:xfrm>
            <a:off x="362585" y="1405255"/>
            <a:ext cx="2091055" cy="3476625"/>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4" name="矩形 13"/>
          <p:cNvSpPr/>
          <p:nvPr/>
        </p:nvSpPr>
        <p:spPr>
          <a:xfrm>
            <a:off x="367030" y="1137920"/>
            <a:ext cx="2086610" cy="367665"/>
          </a:xfrm>
          <a:prstGeom prst="rect">
            <a:avLst/>
          </a:prstGeom>
          <a:gradFill flip="none" rotWithShape="1">
            <a:gsLst>
              <a:gs pos="0">
                <a:srgbClr val="007BD3"/>
              </a:gs>
              <a:gs pos="100000">
                <a:srgbClr val="034373"/>
              </a:gs>
            </a:gsLst>
            <a:lin ang="2700000" scaled="0"/>
          </a:gradFill>
          <a:ln>
            <a:noFill/>
          </a:ln>
        </p:spPr>
        <p:txBody>
          <a:bodyPr wrap="square">
            <a:spAutoFit/>
          </a:bodyPr>
          <a:lstStyle/>
          <a:p>
            <a:pPr algn="ct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15" name="Rounded Rectangle 14"/>
          <p:cNvSpPr/>
          <p:nvPr/>
        </p:nvSpPr>
        <p:spPr>
          <a:xfrm>
            <a:off x="2878455" y="1138555"/>
            <a:ext cx="1772920" cy="1532255"/>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6" name="矩形 15"/>
          <p:cNvSpPr/>
          <p:nvPr/>
        </p:nvSpPr>
        <p:spPr>
          <a:xfrm>
            <a:off x="2882265" y="2310765"/>
            <a:ext cx="1768475" cy="368300"/>
          </a:xfrm>
          <a:prstGeom prst="rect">
            <a:avLst/>
          </a:prstGeom>
          <a:gradFill flip="none" rotWithShape="1">
            <a:gsLst>
              <a:gs pos="0">
                <a:srgbClr val="007BD3"/>
              </a:gs>
              <a:gs pos="100000">
                <a:srgbClr val="034373"/>
              </a:gs>
            </a:gsLst>
            <a:lin ang="2700000" scaled="0"/>
          </a:gradFill>
          <a:ln>
            <a:noFill/>
          </a:ln>
        </p:spPr>
        <p:txBody>
          <a:bodyPr wrap="square">
            <a:spAutoFit/>
          </a:bodyPr>
          <a:lstStyle/>
          <a:p>
            <a:pPr algn="ct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3162300" y="2302510"/>
            <a:ext cx="1224915" cy="307340"/>
          </a:xfrm>
          <a:prstGeom prst="rect">
            <a:avLst/>
          </a:prstGeom>
          <a:noFill/>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主动发现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 name="Rounded Rectangle 14"/>
          <p:cNvSpPr/>
          <p:nvPr/>
        </p:nvSpPr>
        <p:spPr>
          <a:xfrm>
            <a:off x="2873375" y="3423285"/>
            <a:ext cx="1772285" cy="1458595"/>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5" name="矩形 34"/>
          <p:cNvSpPr/>
          <p:nvPr/>
        </p:nvSpPr>
        <p:spPr>
          <a:xfrm>
            <a:off x="2877185" y="3423285"/>
            <a:ext cx="1768475" cy="367665"/>
          </a:xfrm>
          <a:prstGeom prst="rect">
            <a:avLst/>
          </a:prstGeom>
          <a:gradFill flip="none" rotWithShape="1">
            <a:gsLst>
              <a:gs pos="0">
                <a:srgbClr val="007BD3"/>
              </a:gs>
              <a:gs pos="100000">
                <a:srgbClr val="034373"/>
              </a:gs>
            </a:gsLst>
            <a:lin ang="2700000" scaled="0"/>
          </a:gradFill>
          <a:ln>
            <a:noFill/>
          </a:ln>
        </p:spPr>
        <p:txBody>
          <a:bodyPr wrap="square">
            <a:spAutoFit/>
          </a:bodyPr>
          <a:lstStyle/>
          <a:p>
            <a:pPr algn="ctr"/>
            <a:endParaRPr lang="zh-CN" altLang="en-US" sz="1400" b="1">
              <a:solidFill>
                <a:schemeClr val="bg1"/>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2994660" y="1256665"/>
            <a:ext cx="1395095" cy="3616960"/>
            <a:chOff x="4330" y="1839"/>
            <a:chExt cx="2593" cy="5696"/>
          </a:xfrm>
        </p:grpSpPr>
        <p:sp>
          <p:nvSpPr>
            <p:cNvPr id="54" name="文本框 53"/>
            <p:cNvSpPr txBox="1"/>
            <p:nvPr/>
          </p:nvSpPr>
          <p:spPr>
            <a:xfrm>
              <a:off x="4330" y="1839"/>
              <a:ext cx="2593" cy="1598"/>
            </a:xfrm>
            <a:prstGeom prst="rect">
              <a:avLst/>
            </a:prstGeom>
            <a:noFill/>
          </p:spPr>
          <p:txBody>
            <a:bodyPr wrap="square">
              <a:spAutoFit/>
            </a:bodyPr>
            <a:lstStyle/>
            <a:p>
              <a:pPr marL="285750" indent="-285750">
                <a:buFont typeface="Wingdings" panose="05000000000000000000" pitchFamily="2" charset="2"/>
                <a:buChar char="Ø"/>
              </a:pPr>
              <a:r>
                <a:rPr lang="en-US" altLang="zh-CN" sz="10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IP</a:t>
              </a:r>
              <a:r>
                <a:rPr lang="zh-CN" altLang="zh-CN" sz="1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地址</a:t>
              </a:r>
              <a:endParaRPr lang="en-US" altLang="zh-CN" sz="1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en-US" altLang="zh-CN" sz="1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MAC</a:t>
              </a:r>
              <a:r>
                <a:rPr lang="zh-CN" altLang="zh-CN" sz="1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地址</a:t>
              </a:r>
              <a:endParaRPr lang="en-US" altLang="zh-CN" sz="100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sz="10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主机名</a:t>
              </a:r>
              <a:endParaRPr lang="en-US" altLang="zh-CN" sz="100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操作系统</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端口信息</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服务信息</a:t>
              </a:r>
              <a:endParaRPr lang="zh-CN" altLang="en-US"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文本框 54"/>
            <p:cNvSpPr txBox="1"/>
            <p:nvPr/>
          </p:nvSpPr>
          <p:spPr>
            <a:xfrm>
              <a:off x="4617" y="5299"/>
              <a:ext cx="2276" cy="483"/>
            </a:xfrm>
            <a:prstGeom prst="rect">
              <a:avLst/>
            </a:prstGeom>
            <a:noFill/>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被动发现</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9" name="文本框 58"/>
            <p:cNvSpPr txBox="1"/>
            <p:nvPr/>
          </p:nvSpPr>
          <p:spPr>
            <a:xfrm>
              <a:off x="4330" y="5937"/>
              <a:ext cx="2398" cy="1598"/>
            </a:xfrm>
            <a:prstGeom prst="rect">
              <a:avLst/>
            </a:prstGeom>
            <a:noFill/>
          </p:spPr>
          <p:txBody>
            <a:bodyPr wrap="square">
              <a:spAutoFit/>
            </a:bodyPr>
            <a:lstStyle/>
            <a:p>
              <a:pPr marL="285750" indent="-285750">
                <a:buFont typeface="Wingdings" panose="05000000000000000000" pitchFamily="2" charset="2"/>
                <a:buChar char="Ø"/>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镜像流量信息</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HTTP User-Agent</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访问关系</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zh-CN" altLang="en-US"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协议信息</a:t>
              </a:r>
              <a:endPar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Wingdings" panose="05000000000000000000" pitchFamily="2" charset="2"/>
                <a:buChar char="Ø"/>
              </a:pPr>
              <a:r>
                <a:rPr lang="en-US" altLang="zh-CN" sz="1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60" name="组合 59"/>
          <p:cNvGrpSpPr/>
          <p:nvPr/>
        </p:nvGrpSpPr>
        <p:grpSpPr>
          <a:xfrm>
            <a:off x="502920" y="1184275"/>
            <a:ext cx="1795780" cy="3536950"/>
            <a:chOff x="458" y="607"/>
            <a:chExt cx="3877" cy="7960"/>
          </a:xfrm>
        </p:grpSpPr>
        <p:sp>
          <p:nvSpPr>
            <p:cNvPr id="61" name="矩形: 圆角 69"/>
            <p:cNvSpPr/>
            <p:nvPr/>
          </p:nvSpPr>
          <p:spPr>
            <a:xfrm>
              <a:off x="458" y="1476"/>
              <a:ext cx="3877" cy="7091"/>
            </a:xfrm>
            <a:prstGeom prst="roundRect">
              <a:avLst/>
            </a:prstGeom>
            <a:noFill/>
            <a:ln w="28575">
              <a:solidFill>
                <a:srgbClr val="007A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3" name="图片 62" descr="机房"/>
            <p:cNvPicPr>
              <a:picLocks noChangeAspect="1"/>
            </p:cNvPicPr>
            <p:nvPr/>
          </p:nvPicPr>
          <p:blipFill>
            <a:blip r:embed="rId5"/>
            <a:stretch>
              <a:fillRect/>
            </a:stretch>
          </p:blipFill>
          <p:spPr>
            <a:xfrm>
              <a:off x="597" y="1772"/>
              <a:ext cx="1335" cy="1335"/>
            </a:xfrm>
            <a:prstGeom prst="rect">
              <a:avLst/>
            </a:prstGeom>
          </p:spPr>
        </p:pic>
        <p:pic>
          <p:nvPicPr>
            <p:cNvPr id="64" name="图片 63" descr="交换机"/>
            <p:cNvPicPr>
              <a:picLocks noChangeAspect="1"/>
            </p:cNvPicPr>
            <p:nvPr/>
          </p:nvPicPr>
          <p:blipFill>
            <a:blip r:embed="rId6"/>
            <a:stretch>
              <a:fillRect/>
            </a:stretch>
          </p:blipFill>
          <p:spPr>
            <a:xfrm>
              <a:off x="867" y="3217"/>
              <a:ext cx="795" cy="795"/>
            </a:xfrm>
            <a:prstGeom prst="rect">
              <a:avLst/>
            </a:prstGeom>
          </p:spPr>
        </p:pic>
        <p:pic>
          <p:nvPicPr>
            <p:cNvPr id="66" name="图片 65" descr="机房"/>
            <p:cNvPicPr>
              <a:picLocks noChangeAspect="1"/>
            </p:cNvPicPr>
            <p:nvPr/>
          </p:nvPicPr>
          <p:blipFill>
            <a:blip r:embed="rId5"/>
            <a:stretch>
              <a:fillRect/>
            </a:stretch>
          </p:blipFill>
          <p:spPr>
            <a:xfrm>
              <a:off x="2832" y="1772"/>
              <a:ext cx="1335" cy="1335"/>
            </a:xfrm>
            <a:prstGeom prst="rect">
              <a:avLst/>
            </a:prstGeom>
          </p:spPr>
        </p:pic>
        <p:pic>
          <p:nvPicPr>
            <p:cNvPr id="67" name="图片 66" descr="交换机"/>
            <p:cNvPicPr>
              <a:picLocks noChangeAspect="1"/>
            </p:cNvPicPr>
            <p:nvPr/>
          </p:nvPicPr>
          <p:blipFill>
            <a:blip r:embed="rId6"/>
            <a:stretch>
              <a:fillRect/>
            </a:stretch>
          </p:blipFill>
          <p:spPr>
            <a:xfrm>
              <a:off x="3102" y="3217"/>
              <a:ext cx="795" cy="795"/>
            </a:xfrm>
            <a:prstGeom prst="rect">
              <a:avLst/>
            </a:prstGeom>
          </p:spPr>
        </p:pic>
        <p:pic>
          <p:nvPicPr>
            <p:cNvPr id="68" name="图片 67" descr="交换机"/>
            <p:cNvPicPr>
              <a:picLocks noChangeAspect="1"/>
            </p:cNvPicPr>
            <p:nvPr/>
          </p:nvPicPr>
          <p:blipFill>
            <a:blip r:embed="rId6"/>
            <a:stretch>
              <a:fillRect/>
            </a:stretch>
          </p:blipFill>
          <p:spPr>
            <a:xfrm>
              <a:off x="1617" y="4684"/>
              <a:ext cx="795" cy="795"/>
            </a:xfrm>
            <a:prstGeom prst="rect">
              <a:avLst/>
            </a:prstGeom>
          </p:spPr>
        </p:pic>
        <p:pic>
          <p:nvPicPr>
            <p:cNvPr id="71" name="图片 70" descr="交换机"/>
            <p:cNvPicPr>
              <a:picLocks noChangeAspect="1"/>
            </p:cNvPicPr>
            <p:nvPr/>
          </p:nvPicPr>
          <p:blipFill>
            <a:blip r:embed="rId6"/>
            <a:stretch>
              <a:fillRect/>
            </a:stretch>
          </p:blipFill>
          <p:spPr>
            <a:xfrm>
              <a:off x="867" y="6082"/>
              <a:ext cx="795" cy="795"/>
            </a:xfrm>
            <a:prstGeom prst="rect">
              <a:avLst/>
            </a:prstGeom>
          </p:spPr>
        </p:pic>
        <p:pic>
          <p:nvPicPr>
            <p:cNvPr id="72" name="图片 71" descr="交换机"/>
            <p:cNvPicPr>
              <a:picLocks noChangeAspect="1"/>
            </p:cNvPicPr>
            <p:nvPr/>
          </p:nvPicPr>
          <p:blipFill>
            <a:blip r:embed="rId6"/>
            <a:stretch>
              <a:fillRect/>
            </a:stretch>
          </p:blipFill>
          <p:spPr>
            <a:xfrm>
              <a:off x="3102" y="6082"/>
              <a:ext cx="795" cy="795"/>
            </a:xfrm>
            <a:prstGeom prst="rect">
              <a:avLst/>
            </a:prstGeom>
          </p:spPr>
        </p:pic>
        <p:pic>
          <p:nvPicPr>
            <p:cNvPr id="74" name="图片 73" descr="机房"/>
            <p:cNvPicPr>
              <a:picLocks noChangeAspect="1"/>
            </p:cNvPicPr>
            <p:nvPr/>
          </p:nvPicPr>
          <p:blipFill>
            <a:blip r:embed="rId5"/>
            <a:stretch>
              <a:fillRect/>
            </a:stretch>
          </p:blipFill>
          <p:spPr>
            <a:xfrm>
              <a:off x="597" y="7051"/>
              <a:ext cx="1335" cy="1335"/>
            </a:xfrm>
            <a:prstGeom prst="rect">
              <a:avLst/>
            </a:prstGeom>
          </p:spPr>
        </p:pic>
        <p:pic>
          <p:nvPicPr>
            <p:cNvPr id="78" name="图片 77" descr="机房"/>
            <p:cNvPicPr>
              <a:picLocks noChangeAspect="1"/>
            </p:cNvPicPr>
            <p:nvPr/>
          </p:nvPicPr>
          <p:blipFill>
            <a:blip r:embed="rId5"/>
            <a:stretch>
              <a:fillRect/>
            </a:stretch>
          </p:blipFill>
          <p:spPr>
            <a:xfrm>
              <a:off x="2832" y="7051"/>
              <a:ext cx="1335" cy="1335"/>
            </a:xfrm>
            <a:prstGeom prst="rect">
              <a:avLst/>
            </a:prstGeom>
          </p:spPr>
        </p:pic>
        <p:pic>
          <p:nvPicPr>
            <p:cNvPr id="79" name="图片 78" descr="交换机"/>
            <p:cNvPicPr>
              <a:picLocks noChangeAspect="1"/>
            </p:cNvPicPr>
            <p:nvPr/>
          </p:nvPicPr>
          <p:blipFill>
            <a:blip r:embed="rId6"/>
            <a:stretch>
              <a:fillRect/>
            </a:stretch>
          </p:blipFill>
          <p:spPr>
            <a:xfrm>
              <a:off x="2487" y="4684"/>
              <a:ext cx="795" cy="795"/>
            </a:xfrm>
            <a:prstGeom prst="rect">
              <a:avLst/>
            </a:prstGeom>
          </p:spPr>
        </p:pic>
        <p:grpSp>
          <p:nvGrpSpPr>
            <p:cNvPr id="80" name="组合 79"/>
            <p:cNvGrpSpPr/>
            <p:nvPr/>
          </p:nvGrpSpPr>
          <p:grpSpPr>
            <a:xfrm>
              <a:off x="1248" y="2794"/>
              <a:ext cx="2310" cy="734"/>
              <a:chOff x="1246" y="3622"/>
              <a:chExt cx="2310" cy="734"/>
            </a:xfrm>
          </p:grpSpPr>
          <p:cxnSp>
            <p:nvCxnSpPr>
              <p:cNvPr id="81" name="直接连接符 80"/>
              <p:cNvCxnSpPr/>
              <p:nvPr/>
            </p:nvCxnSpPr>
            <p:spPr>
              <a:xfrm>
                <a:off x="1276" y="3637"/>
                <a:ext cx="15" cy="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321" y="4297"/>
                <a:ext cx="2235"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H="1" flipV="1">
                <a:off x="3541" y="3622"/>
                <a:ext cx="15" cy="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H="1">
                <a:off x="1246" y="3652"/>
                <a:ext cx="2310" cy="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1276" y="3622"/>
                <a:ext cx="2265" cy="67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rot="10800000">
              <a:off x="1278" y="6767"/>
              <a:ext cx="2310" cy="735"/>
              <a:chOff x="1246" y="3622"/>
              <a:chExt cx="2310" cy="735"/>
            </a:xfrm>
          </p:grpSpPr>
          <p:cxnSp>
            <p:nvCxnSpPr>
              <p:cNvPr id="88" name="直接连接符 87"/>
              <p:cNvCxnSpPr/>
              <p:nvPr/>
            </p:nvCxnSpPr>
            <p:spPr>
              <a:xfrm>
                <a:off x="1276" y="3682"/>
                <a:ext cx="15" cy="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1321" y="4297"/>
                <a:ext cx="2235" cy="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flipH="1" flipV="1">
                <a:off x="3541" y="3622"/>
                <a:ext cx="15" cy="7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H="1">
                <a:off x="1246" y="3652"/>
                <a:ext cx="2310" cy="645"/>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1276" y="3622"/>
                <a:ext cx="2265" cy="67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00" name="直接连接符 99"/>
            <p:cNvCxnSpPr>
              <a:stCxn id="71" idx="0"/>
              <a:endCxn id="68" idx="2"/>
            </p:cNvCxnSpPr>
            <p:nvPr/>
          </p:nvCxnSpPr>
          <p:spPr>
            <a:xfrm flipV="1">
              <a:off x="1265" y="5479"/>
              <a:ext cx="750" cy="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p:cNvCxnSpPr>
              <a:stCxn id="68" idx="0"/>
              <a:endCxn id="64" idx="2"/>
            </p:cNvCxnSpPr>
            <p:nvPr/>
          </p:nvCxnSpPr>
          <p:spPr>
            <a:xfrm flipH="1" flipV="1">
              <a:off x="1265" y="4012"/>
              <a:ext cx="750" cy="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67" idx="2"/>
              <a:endCxn id="79" idx="0"/>
            </p:cNvCxnSpPr>
            <p:nvPr/>
          </p:nvCxnSpPr>
          <p:spPr>
            <a:xfrm flipH="1">
              <a:off x="2885" y="4012"/>
              <a:ext cx="615" cy="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79" idx="2"/>
              <a:endCxn id="72" idx="0"/>
            </p:cNvCxnSpPr>
            <p:nvPr/>
          </p:nvCxnSpPr>
          <p:spPr>
            <a:xfrm>
              <a:off x="2885" y="5479"/>
              <a:ext cx="615" cy="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68" idx="0"/>
              <a:endCxn id="67" idx="2"/>
            </p:cNvCxnSpPr>
            <p:nvPr/>
          </p:nvCxnSpPr>
          <p:spPr>
            <a:xfrm flipV="1">
              <a:off x="2015" y="4012"/>
              <a:ext cx="1485" cy="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79" idx="0"/>
              <a:endCxn id="64" idx="2"/>
            </p:cNvCxnSpPr>
            <p:nvPr/>
          </p:nvCxnSpPr>
          <p:spPr>
            <a:xfrm flipH="1" flipV="1">
              <a:off x="1265" y="4012"/>
              <a:ext cx="1620" cy="6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71" idx="0"/>
              <a:endCxn id="79" idx="2"/>
            </p:cNvCxnSpPr>
            <p:nvPr/>
          </p:nvCxnSpPr>
          <p:spPr>
            <a:xfrm flipV="1">
              <a:off x="1265" y="5479"/>
              <a:ext cx="1620" cy="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68" idx="2"/>
              <a:endCxn id="72" idx="0"/>
            </p:cNvCxnSpPr>
            <p:nvPr/>
          </p:nvCxnSpPr>
          <p:spPr>
            <a:xfrm>
              <a:off x="2015" y="5479"/>
              <a:ext cx="1485" cy="603"/>
            </a:xfrm>
            <a:prstGeom prst="line">
              <a:avLst/>
            </a:prstGeom>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a:xfrm>
              <a:off x="1522" y="607"/>
              <a:ext cx="2375" cy="690"/>
            </a:xfrm>
            <a:prstGeom prst="rect">
              <a:avLst/>
            </a:prstGeom>
            <a:noFill/>
          </p:spPr>
          <p:txBody>
            <a:bodyPr wrap="square" rtlCol="0">
              <a:spAutoFit/>
            </a:bodyPr>
            <a:lstStyle/>
            <a:p>
              <a:r>
                <a:rPr lang="zh-CN" altLang="en-US" sz="1400" b="1">
                  <a:solidFill>
                    <a:schemeClr val="bg1"/>
                  </a:solidFill>
                </a:rPr>
                <a:t>资产发现</a:t>
              </a:r>
              <a:endParaRPr lang="zh-CN" altLang="en-US" sz="1400" b="1" dirty="0">
                <a:solidFill>
                  <a:schemeClr val="bg1"/>
                </a:solidFill>
              </a:endParaRPr>
            </a:p>
          </p:txBody>
        </p:sp>
      </p:grpSp>
      <p:cxnSp>
        <p:nvCxnSpPr>
          <p:cNvPr id="109" name="直接连接符 108"/>
          <p:cNvCxnSpPr>
            <a:stCxn id="14" idx="3"/>
          </p:cNvCxnSpPr>
          <p:nvPr/>
        </p:nvCxnSpPr>
        <p:spPr>
          <a:xfrm>
            <a:off x="2453640" y="1330960"/>
            <a:ext cx="260985" cy="4445"/>
          </a:xfrm>
          <a:prstGeom prst="line">
            <a:avLst/>
          </a:prstGeom>
          <a:ln w="38100">
            <a:solidFill>
              <a:srgbClr val="0C75EC"/>
            </a:solidFill>
          </a:ln>
        </p:spPr>
        <p:style>
          <a:lnRef idx="1">
            <a:schemeClr val="accent1"/>
          </a:lnRef>
          <a:fillRef idx="0">
            <a:schemeClr val="accent1"/>
          </a:fillRef>
          <a:effectRef idx="0">
            <a:schemeClr val="accent1"/>
          </a:effectRef>
          <a:fontRef idx="minor">
            <a:schemeClr val="tx1"/>
          </a:fontRef>
        </p:style>
      </p:cxnSp>
      <p:cxnSp>
        <p:nvCxnSpPr>
          <p:cNvPr id="110" name="肘形连接符 109"/>
          <p:cNvCxnSpPr>
            <a:endCxn id="9" idx="1"/>
          </p:cNvCxnSpPr>
          <p:nvPr/>
        </p:nvCxnSpPr>
        <p:spPr>
          <a:xfrm rot="5400000" flipV="1">
            <a:off x="2114550" y="1932305"/>
            <a:ext cx="1737360" cy="544195"/>
          </a:xfrm>
          <a:prstGeom prst="bentConnector2">
            <a:avLst/>
          </a:prstGeom>
          <a:ln w="38100">
            <a:solidFill>
              <a:srgbClr val="0C75EC"/>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11" name="下箭头 110"/>
          <p:cNvSpPr/>
          <p:nvPr/>
        </p:nvSpPr>
        <p:spPr>
          <a:xfrm>
            <a:off x="3834765" y="3194685"/>
            <a:ext cx="205740" cy="228600"/>
          </a:xfrm>
          <a:prstGeom prst="downArrow">
            <a:avLst/>
          </a:prstGeom>
          <a:solidFill>
            <a:srgbClr val="007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下箭头 111"/>
          <p:cNvSpPr/>
          <p:nvPr/>
        </p:nvSpPr>
        <p:spPr>
          <a:xfrm rot="10800000">
            <a:off x="3833495" y="2678430"/>
            <a:ext cx="205740" cy="228600"/>
          </a:xfrm>
          <a:prstGeom prst="downArrow">
            <a:avLst/>
          </a:prstGeom>
          <a:solidFill>
            <a:srgbClr val="007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下箭头 112"/>
          <p:cNvSpPr/>
          <p:nvPr/>
        </p:nvSpPr>
        <p:spPr>
          <a:xfrm rot="16200000">
            <a:off x="4584065" y="2860040"/>
            <a:ext cx="205740" cy="383540"/>
          </a:xfrm>
          <a:prstGeom prst="downArrow">
            <a:avLst/>
          </a:prstGeom>
          <a:solidFill>
            <a:srgbClr val="007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文本框 113"/>
          <p:cNvSpPr txBox="1"/>
          <p:nvPr/>
        </p:nvSpPr>
        <p:spPr bwMode="auto">
          <a:xfrm>
            <a:off x="4831080" y="2781300"/>
            <a:ext cx="1790065" cy="245110"/>
          </a:xfrm>
          <a:prstGeom prst="rect">
            <a:avLst/>
          </a:prstGeom>
          <a:noFill/>
          <a:ln>
            <a:noFill/>
          </a:ln>
        </p:spPr>
        <p:txBody>
          <a:bodyPr vert="horz" wrap="square" lIns="91440" tIns="45720" rIns="91440" bIns="45720" numCol="1" rtlCol="0" anchor="ctr" anchorCtr="0" compatLnSpc="1">
            <a:spAutoFit/>
          </a:bodyPr>
          <a:lstStyle/>
          <a:p>
            <a:r>
              <a:rPr lang="en-US" altLang="zh-CN" sz="1000" dirty="0">
                <a:solidFill>
                  <a:schemeClr val="tx1"/>
                </a:solidFill>
                <a:latin typeface="微软雅黑 Light" panose="020B0502040204020203" pitchFamily="34" charset="-122"/>
                <a:ea typeface="微软雅黑 Light" panose="020B0502040204020203" pitchFamily="34" charset="-122"/>
              </a:rPr>
              <a:t>▼ IP</a:t>
            </a:r>
            <a:r>
              <a:rPr lang="zh-CN" altLang="en-US" sz="1000" dirty="0">
                <a:solidFill>
                  <a:schemeClr val="tx1"/>
                </a:solidFill>
                <a:latin typeface="微软雅黑 Light" panose="020B0502040204020203" pitchFamily="34" charset="-122"/>
                <a:ea typeface="微软雅黑 Light" panose="020B0502040204020203" pitchFamily="34" charset="-122"/>
              </a:rPr>
              <a:t>地址可视化管理</a:t>
            </a:r>
            <a:endParaRPr lang="zh-CN" altLang="en-US" sz="1000" dirty="0">
              <a:solidFill>
                <a:schemeClr val="tx1"/>
              </a:solidFill>
              <a:latin typeface="微软雅黑 Light" panose="020B0502040204020203" pitchFamily="34" charset="-122"/>
              <a:ea typeface="微软雅黑 Light" panose="020B0502040204020203" pitchFamily="34" charset="-122"/>
            </a:endParaRPr>
          </a:p>
        </p:txBody>
      </p:sp>
      <p:sp>
        <p:nvSpPr>
          <p:cNvPr id="115" name="文本框 114"/>
          <p:cNvSpPr txBox="1"/>
          <p:nvPr/>
        </p:nvSpPr>
        <p:spPr bwMode="auto">
          <a:xfrm>
            <a:off x="4819015" y="3002280"/>
            <a:ext cx="1778000" cy="245110"/>
          </a:xfrm>
          <a:prstGeom prst="rect">
            <a:avLst/>
          </a:prstGeom>
          <a:noFill/>
          <a:ln>
            <a:noFill/>
          </a:ln>
        </p:spPr>
        <p:txBody>
          <a:bodyPr vert="horz" wrap="square" lIns="91440" tIns="45720" rIns="91440" bIns="45720" numCol="1" rtlCol="0" anchor="ctr" anchorCtr="0" compatLnSpc="1">
            <a:spAutoFit/>
          </a:bodyPr>
          <a:lstStyle/>
          <a:p>
            <a:r>
              <a:rPr lang="en-US" altLang="zh-CN" sz="1000" dirty="0">
                <a:solidFill>
                  <a:schemeClr val="tx1"/>
                </a:solidFill>
                <a:latin typeface="微软雅黑 Light" panose="020B0502040204020203" pitchFamily="34" charset="-122"/>
                <a:ea typeface="微软雅黑 Light" panose="020B0502040204020203" pitchFamily="34" charset="-122"/>
              </a:rPr>
              <a:t>▼ </a:t>
            </a:r>
            <a:r>
              <a:rPr lang="zh-CN" altLang="en-US" sz="1000" dirty="0">
                <a:solidFill>
                  <a:schemeClr val="tx1"/>
                </a:solidFill>
                <a:latin typeface="微软雅黑 Light" panose="020B0502040204020203" pitchFamily="34" charset="-122"/>
                <a:ea typeface="微软雅黑 Light" panose="020B0502040204020203" pitchFamily="34" charset="-122"/>
              </a:rPr>
              <a:t>设备状态实时监测</a:t>
            </a:r>
            <a:endParaRPr lang="zh-CN" altLang="en-US" sz="1000" dirty="0">
              <a:solidFill>
                <a:schemeClr val="tx1"/>
              </a:solidFill>
              <a:latin typeface="微软雅黑 Light" panose="020B0502040204020203" pitchFamily="34" charset="-122"/>
              <a:ea typeface="微软雅黑 Light" panose="020B0502040204020203" pitchFamily="34" charset="-122"/>
            </a:endParaRPr>
          </a:p>
        </p:txBody>
      </p:sp>
      <p:sp>
        <p:nvSpPr>
          <p:cNvPr id="116" name="矩形 115"/>
          <p:cNvSpPr/>
          <p:nvPr/>
        </p:nvSpPr>
        <p:spPr>
          <a:xfrm>
            <a:off x="4878705" y="1137285"/>
            <a:ext cx="1633220" cy="2536825"/>
          </a:xfrm>
          <a:prstGeom prst="rect">
            <a:avLst/>
          </a:prstGeom>
          <a:no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grpSp>
        <p:nvGrpSpPr>
          <p:cNvPr id="117" name="组合 116"/>
          <p:cNvGrpSpPr/>
          <p:nvPr/>
        </p:nvGrpSpPr>
        <p:grpSpPr>
          <a:xfrm>
            <a:off x="5080000" y="1252220"/>
            <a:ext cx="1252855" cy="1358265"/>
            <a:chOff x="8207" y="1652"/>
            <a:chExt cx="2140" cy="2139"/>
          </a:xfrm>
        </p:grpSpPr>
        <p:grpSp>
          <p:nvGrpSpPr>
            <p:cNvPr id="118" name="组合 117"/>
            <p:cNvGrpSpPr/>
            <p:nvPr/>
          </p:nvGrpSpPr>
          <p:grpSpPr>
            <a:xfrm>
              <a:off x="8207" y="1652"/>
              <a:ext cx="2140" cy="2139"/>
              <a:chOff x="7375" y="-350"/>
              <a:chExt cx="3293" cy="2139"/>
            </a:xfrm>
          </p:grpSpPr>
          <p:sp>
            <p:nvSpPr>
              <p:cNvPr id="119" name="Rounded Rectangle 14"/>
              <p:cNvSpPr/>
              <p:nvPr/>
            </p:nvSpPr>
            <p:spPr>
              <a:xfrm>
                <a:off x="7375" y="71"/>
                <a:ext cx="3293" cy="1719"/>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20" name="矩形 119"/>
              <p:cNvSpPr/>
              <p:nvPr/>
            </p:nvSpPr>
            <p:spPr>
              <a:xfrm>
                <a:off x="7382" y="-350"/>
                <a:ext cx="3286" cy="579"/>
              </a:xfrm>
              <a:prstGeom prst="rect">
                <a:avLst/>
              </a:prstGeom>
              <a:gradFill flip="none" rotWithShape="1">
                <a:gsLst>
                  <a:gs pos="0">
                    <a:srgbClr val="007BD3"/>
                  </a:gs>
                  <a:gs pos="100000">
                    <a:srgbClr val="034373"/>
                  </a:gs>
                </a:gsLst>
                <a:lin ang="2700000" scaled="0"/>
              </a:gradFill>
              <a:ln>
                <a:noFill/>
              </a:ln>
            </p:spPr>
            <p:txBody>
              <a:bodyPr wrap="square">
                <a:spAutoFit/>
              </a:bodyPr>
              <a:lstStyle/>
              <a:p>
                <a:pPr algn="ctr"/>
                <a:endParaRPr lang="zh-CN" altLang="en-US" sz="1400" b="1">
                  <a:solidFill>
                    <a:schemeClr val="bg1"/>
                  </a:solidFill>
                  <a:latin typeface="微软雅黑" panose="020B0503020204020204" pitchFamily="34" charset="-122"/>
                  <a:ea typeface="微软雅黑" panose="020B0503020204020204" pitchFamily="34" charset="-122"/>
                </a:endParaRPr>
              </a:p>
            </p:txBody>
          </p:sp>
        </p:grpSp>
        <p:sp>
          <p:nvSpPr>
            <p:cNvPr id="121" name="矩形: 圆角 3"/>
            <p:cNvSpPr/>
            <p:nvPr/>
          </p:nvSpPr>
          <p:spPr>
            <a:xfrm>
              <a:off x="8464" y="2333"/>
              <a:ext cx="1631" cy="364"/>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在线</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22" name="矩形: 圆角 3"/>
            <p:cNvSpPr/>
            <p:nvPr/>
          </p:nvSpPr>
          <p:spPr>
            <a:xfrm>
              <a:off x="8461" y="2826"/>
              <a:ext cx="1631" cy="364"/>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不在线</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23" name="矩形: 圆角 3"/>
            <p:cNvSpPr/>
            <p:nvPr/>
          </p:nvSpPr>
          <p:spPr>
            <a:xfrm>
              <a:off x="8461" y="3322"/>
              <a:ext cx="1631" cy="364"/>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2">
                      <a:lumMod val="75000"/>
                    </a:schemeClr>
                  </a:solidFill>
                  <a:latin typeface="微软雅黑" panose="020B0503020204020204" pitchFamily="34" charset="-122"/>
                  <a:ea typeface="微软雅黑" panose="020B0503020204020204" pitchFamily="34" charset="-122"/>
                </a:rPr>
                <a:t>频繁上下线</a:t>
              </a:r>
              <a:endParaRPr lang="zh-CN" altLang="en-US" sz="1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24" name="文本框 123"/>
            <p:cNvSpPr txBox="1"/>
            <p:nvPr/>
          </p:nvSpPr>
          <p:spPr>
            <a:xfrm>
              <a:off x="8312" y="1695"/>
              <a:ext cx="1929" cy="483"/>
            </a:xfrm>
            <a:prstGeom prst="rect">
              <a:avLst/>
            </a:prstGeom>
            <a:noFill/>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状态监测</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25" name="文本框 124"/>
          <p:cNvSpPr txBox="1"/>
          <p:nvPr/>
        </p:nvSpPr>
        <p:spPr bwMode="auto">
          <a:xfrm>
            <a:off x="6791325" y="3079750"/>
            <a:ext cx="1590675" cy="24511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资产台账分类管理</a:t>
            </a:r>
            <a:r>
              <a:rPr lang="en-US" altLang="zh-CN" sz="1000" dirty="0">
                <a:solidFill>
                  <a:schemeClr val="tx1"/>
                </a:solidFill>
                <a:latin typeface="微软雅黑 Light" panose="020B0502040204020203" pitchFamily="34" charset="-122"/>
                <a:ea typeface="微软雅黑 Light" panose="020B0502040204020203" pitchFamily="34" charset="-122"/>
              </a:rPr>
              <a:t> </a:t>
            </a:r>
            <a:endParaRPr lang="en-US" altLang="zh-CN" sz="1000" dirty="0">
              <a:solidFill>
                <a:schemeClr val="tx1"/>
              </a:solidFill>
              <a:latin typeface="微软雅黑 Light" panose="020B0502040204020203" pitchFamily="34" charset="-122"/>
              <a:ea typeface="微软雅黑 Light" panose="020B0502040204020203" pitchFamily="34" charset="-122"/>
            </a:endParaRPr>
          </a:p>
        </p:txBody>
      </p:sp>
      <p:sp>
        <p:nvSpPr>
          <p:cNvPr id="126" name="文本框 125"/>
          <p:cNvSpPr txBox="1"/>
          <p:nvPr/>
        </p:nvSpPr>
        <p:spPr bwMode="auto">
          <a:xfrm>
            <a:off x="6788785" y="3382645"/>
            <a:ext cx="1696720" cy="24511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 操作系统版本清晰</a:t>
            </a:r>
            <a:r>
              <a:rPr lang="en-US" altLang="zh-CN" sz="1000" dirty="0">
                <a:solidFill>
                  <a:schemeClr val="tx1"/>
                </a:solidFill>
                <a:latin typeface="微软雅黑 Light" panose="020B0502040204020203" pitchFamily="34" charset="-122"/>
                <a:ea typeface="微软雅黑 Light" panose="020B0502040204020203" pitchFamily="34" charset="-122"/>
              </a:rPr>
              <a:t> </a:t>
            </a:r>
            <a:endParaRPr lang="en-US" altLang="zh-CN" sz="1000" dirty="0">
              <a:solidFill>
                <a:schemeClr val="tx1"/>
              </a:solidFill>
              <a:latin typeface="微软雅黑 Light" panose="020B0502040204020203" pitchFamily="34" charset="-122"/>
              <a:ea typeface="微软雅黑 Light" panose="020B0502040204020203" pitchFamily="34" charset="-122"/>
            </a:endParaRPr>
          </a:p>
        </p:txBody>
      </p:sp>
      <p:sp>
        <p:nvSpPr>
          <p:cNvPr id="127" name="文本框 126"/>
          <p:cNvSpPr txBox="1"/>
          <p:nvPr/>
        </p:nvSpPr>
        <p:spPr bwMode="auto">
          <a:xfrm>
            <a:off x="6791325" y="3674110"/>
            <a:ext cx="1668145" cy="24511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 资产分布快速定位</a:t>
            </a:r>
            <a:endParaRPr lang="zh-CN" altLang="en-US" sz="1000" dirty="0">
              <a:solidFill>
                <a:schemeClr val="tx1"/>
              </a:solidFill>
              <a:latin typeface="微软雅黑 Light" panose="020B0502040204020203" pitchFamily="34" charset="-122"/>
              <a:ea typeface="微软雅黑 Light" panose="020B0502040204020203" pitchFamily="34" charset="-122"/>
            </a:endParaRPr>
          </a:p>
        </p:txBody>
      </p:sp>
      <p:sp>
        <p:nvSpPr>
          <p:cNvPr id="139" name="矩形 138"/>
          <p:cNvSpPr/>
          <p:nvPr/>
        </p:nvSpPr>
        <p:spPr>
          <a:xfrm>
            <a:off x="6621780" y="1127760"/>
            <a:ext cx="1771015" cy="3404235"/>
          </a:xfrm>
          <a:prstGeom prst="rect">
            <a:avLst/>
          </a:prstGeom>
          <a:no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sp>
        <p:nvSpPr>
          <p:cNvPr id="140" name="Rounded Rectangle 14"/>
          <p:cNvSpPr/>
          <p:nvPr/>
        </p:nvSpPr>
        <p:spPr>
          <a:xfrm>
            <a:off x="6828155" y="1539240"/>
            <a:ext cx="1358900" cy="1416050"/>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41" name="矩形 140"/>
          <p:cNvSpPr/>
          <p:nvPr/>
        </p:nvSpPr>
        <p:spPr>
          <a:xfrm>
            <a:off x="6831330" y="1248410"/>
            <a:ext cx="1355725" cy="360680"/>
          </a:xfrm>
          <a:prstGeom prst="rect">
            <a:avLst/>
          </a:prstGeom>
          <a:gradFill flip="none" rotWithShape="1">
            <a:gsLst>
              <a:gs pos="0">
                <a:srgbClr val="007BD3"/>
              </a:gs>
              <a:gs pos="100000">
                <a:srgbClr val="034373"/>
              </a:gs>
            </a:gsLst>
            <a:lin ang="2700000" scaled="0"/>
          </a:gradFill>
          <a:ln>
            <a:noFill/>
          </a:ln>
        </p:spPr>
        <p:txBody>
          <a:bodyPr wrap="square">
            <a:spAutoFit/>
          </a:bodyPr>
          <a:lstStyle/>
          <a:p>
            <a:pPr algn="ct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142" name="矩形: 圆角 3"/>
          <p:cNvSpPr/>
          <p:nvPr/>
        </p:nvSpPr>
        <p:spPr>
          <a:xfrm>
            <a:off x="6991350" y="1701165"/>
            <a:ext cx="103568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设备类型</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43" name="矩形: 圆角 3"/>
          <p:cNvSpPr/>
          <p:nvPr/>
        </p:nvSpPr>
        <p:spPr>
          <a:xfrm>
            <a:off x="6989445" y="2007870"/>
            <a:ext cx="103568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操作系统版本</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44" name="矩形: 圆角 3"/>
          <p:cNvSpPr/>
          <p:nvPr/>
        </p:nvSpPr>
        <p:spPr>
          <a:xfrm>
            <a:off x="6989445" y="2317115"/>
            <a:ext cx="103568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设备品牌</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45" name="文本框 144"/>
          <p:cNvSpPr txBox="1"/>
          <p:nvPr/>
        </p:nvSpPr>
        <p:spPr>
          <a:xfrm>
            <a:off x="6847205" y="1285875"/>
            <a:ext cx="1321435" cy="306705"/>
          </a:xfrm>
          <a:prstGeom prst="rect">
            <a:avLst/>
          </a:prstGeom>
          <a:noFill/>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设备指纹画像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6" name="矩形: 圆角 3"/>
          <p:cNvSpPr/>
          <p:nvPr/>
        </p:nvSpPr>
        <p:spPr>
          <a:xfrm>
            <a:off x="6991350" y="2620010"/>
            <a:ext cx="103568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设备型号</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47" name="文本框 146"/>
          <p:cNvSpPr txBox="1"/>
          <p:nvPr/>
        </p:nvSpPr>
        <p:spPr bwMode="auto">
          <a:xfrm>
            <a:off x="8498205" y="3364230"/>
            <a:ext cx="1590675" cy="24511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 非业务端口需要关闭</a:t>
            </a:r>
            <a:r>
              <a:rPr lang="en-US" altLang="zh-CN" sz="1000" dirty="0">
                <a:solidFill>
                  <a:schemeClr val="tx1"/>
                </a:solidFill>
                <a:latin typeface="微软雅黑 Light" panose="020B0502040204020203" pitchFamily="34" charset="-122"/>
                <a:ea typeface="微软雅黑 Light" panose="020B0502040204020203" pitchFamily="34" charset="-122"/>
              </a:rPr>
              <a:t> </a:t>
            </a:r>
            <a:endParaRPr lang="en-US" altLang="zh-CN" sz="1000" dirty="0">
              <a:solidFill>
                <a:schemeClr val="tx1"/>
              </a:solidFill>
              <a:latin typeface="微软雅黑 Light" panose="020B0502040204020203" pitchFamily="34" charset="-122"/>
              <a:ea typeface="微软雅黑 Light" panose="020B0502040204020203" pitchFamily="34" charset="-122"/>
            </a:endParaRPr>
          </a:p>
        </p:txBody>
      </p:sp>
      <p:sp>
        <p:nvSpPr>
          <p:cNvPr id="148" name="文本框 147"/>
          <p:cNvSpPr txBox="1"/>
          <p:nvPr/>
        </p:nvSpPr>
        <p:spPr bwMode="auto">
          <a:xfrm>
            <a:off x="8498205" y="3666490"/>
            <a:ext cx="1590675" cy="24511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 高危漏洞及时预警</a:t>
            </a:r>
            <a:r>
              <a:rPr lang="en-US" altLang="zh-CN" sz="1000" dirty="0">
                <a:solidFill>
                  <a:schemeClr val="tx1"/>
                </a:solidFill>
                <a:latin typeface="微软雅黑 Light" panose="020B0502040204020203" pitchFamily="34" charset="-122"/>
                <a:ea typeface="微软雅黑 Light" panose="020B0502040204020203" pitchFamily="34" charset="-122"/>
              </a:rPr>
              <a:t> </a:t>
            </a:r>
            <a:endParaRPr lang="en-US" altLang="zh-CN" sz="1000" dirty="0">
              <a:solidFill>
                <a:schemeClr val="tx1"/>
              </a:solidFill>
              <a:latin typeface="微软雅黑 Light" panose="020B0502040204020203" pitchFamily="34" charset="-122"/>
              <a:ea typeface="微软雅黑 Light" panose="020B0502040204020203" pitchFamily="34" charset="-122"/>
            </a:endParaRPr>
          </a:p>
        </p:txBody>
      </p:sp>
      <p:sp>
        <p:nvSpPr>
          <p:cNvPr id="149" name="矩形 148"/>
          <p:cNvSpPr/>
          <p:nvPr/>
        </p:nvSpPr>
        <p:spPr>
          <a:xfrm>
            <a:off x="8472170" y="1127760"/>
            <a:ext cx="1723390" cy="3404235"/>
          </a:xfrm>
          <a:prstGeom prst="rect">
            <a:avLst/>
          </a:prstGeom>
          <a:no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sp>
        <p:nvSpPr>
          <p:cNvPr id="150" name="Rounded Rectangle 14"/>
          <p:cNvSpPr/>
          <p:nvPr/>
        </p:nvSpPr>
        <p:spPr>
          <a:xfrm>
            <a:off x="8670925" y="1509395"/>
            <a:ext cx="1322070" cy="1416050"/>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51" name="矩形 150"/>
          <p:cNvSpPr/>
          <p:nvPr/>
        </p:nvSpPr>
        <p:spPr>
          <a:xfrm>
            <a:off x="8674100" y="1247140"/>
            <a:ext cx="1319530" cy="360680"/>
          </a:xfrm>
          <a:prstGeom prst="rect">
            <a:avLst/>
          </a:prstGeom>
          <a:gradFill flip="none" rotWithShape="1">
            <a:gsLst>
              <a:gs pos="0">
                <a:srgbClr val="007BD3"/>
              </a:gs>
              <a:gs pos="100000">
                <a:srgbClr val="034373"/>
              </a:gs>
            </a:gsLst>
            <a:lin ang="2700000" scaled="0"/>
          </a:gradFill>
          <a:ln>
            <a:noFill/>
          </a:ln>
        </p:spPr>
        <p:txBody>
          <a:bodyPr wrap="square">
            <a:spAutoFit/>
          </a:bodyPr>
          <a:lstStyle/>
          <a:p>
            <a:pPr algn="ct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153" name="矩形: 圆角 3"/>
          <p:cNvSpPr/>
          <p:nvPr/>
        </p:nvSpPr>
        <p:spPr>
          <a:xfrm>
            <a:off x="8829675" y="1671320"/>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开放端口</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54" name="矩形: 圆角 3"/>
          <p:cNvSpPr/>
          <p:nvPr/>
        </p:nvSpPr>
        <p:spPr>
          <a:xfrm>
            <a:off x="8828405" y="1978025"/>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高危漏洞</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55" name="矩形: 圆角 3"/>
          <p:cNvSpPr/>
          <p:nvPr/>
        </p:nvSpPr>
        <p:spPr>
          <a:xfrm>
            <a:off x="8828405" y="2287270"/>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不合规端口</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56" name="文本框 155"/>
          <p:cNvSpPr txBox="1"/>
          <p:nvPr/>
        </p:nvSpPr>
        <p:spPr>
          <a:xfrm>
            <a:off x="8756015" y="1275080"/>
            <a:ext cx="1144270" cy="306705"/>
          </a:xfrm>
          <a:prstGeom prst="rect">
            <a:avLst/>
          </a:prstGeom>
          <a:noFill/>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合规性画像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57" name="矩形: 圆角 3"/>
          <p:cNvSpPr/>
          <p:nvPr/>
        </p:nvSpPr>
        <p:spPr>
          <a:xfrm>
            <a:off x="8829675" y="2590165"/>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电脑合规性</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58" name="Rounded Rectangle 14"/>
          <p:cNvSpPr/>
          <p:nvPr/>
        </p:nvSpPr>
        <p:spPr>
          <a:xfrm>
            <a:off x="10495280" y="1433195"/>
            <a:ext cx="1322070" cy="2194560"/>
          </a:xfrm>
          <a:prstGeom prst="roundRect">
            <a:avLst>
              <a:gd name="adj" fmla="val 1231"/>
            </a:avLst>
          </a:prstGeom>
          <a:solidFill>
            <a:schemeClr val="bg1"/>
          </a:solidFill>
          <a:ln>
            <a:noFill/>
          </a:ln>
          <a:effectLst>
            <a:outerShdw blurRad="381000" dist="254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dirty="0">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59" name="矩形: 圆角 3"/>
          <p:cNvSpPr/>
          <p:nvPr/>
        </p:nvSpPr>
        <p:spPr>
          <a:xfrm>
            <a:off x="10644505" y="1727200"/>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违规外联行为</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60" name="矩形: 圆角 3"/>
          <p:cNvSpPr/>
          <p:nvPr/>
        </p:nvSpPr>
        <p:spPr>
          <a:xfrm>
            <a:off x="10652125" y="2033905"/>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端口异常流量</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61" name="矩形: 圆角 3"/>
          <p:cNvSpPr/>
          <p:nvPr/>
        </p:nvSpPr>
        <p:spPr>
          <a:xfrm>
            <a:off x="10661650" y="2343150"/>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仿冒行为</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62" name="文本框 161"/>
          <p:cNvSpPr txBox="1"/>
          <p:nvPr/>
        </p:nvSpPr>
        <p:spPr>
          <a:xfrm>
            <a:off x="10671175" y="1330960"/>
            <a:ext cx="1285875" cy="306705"/>
          </a:xfrm>
          <a:prstGeom prst="rect">
            <a:avLst/>
          </a:prstGeom>
          <a:noFill/>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合规性画像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63" name="矩形: 圆角 3"/>
          <p:cNvSpPr/>
          <p:nvPr/>
        </p:nvSpPr>
        <p:spPr>
          <a:xfrm>
            <a:off x="10672445" y="2646045"/>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网络私接</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64" name="矩形 163"/>
          <p:cNvSpPr/>
          <p:nvPr/>
        </p:nvSpPr>
        <p:spPr>
          <a:xfrm>
            <a:off x="10506710" y="1257935"/>
            <a:ext cx="1319530" cy="360680"/>
          </a:xfrm>
          <a:prstGeom prst="rect">
            <a:avLst/>
          </a:prstGeom>
          <a:gradFill flip="none" rotWithShape="1">
            <a:gsLst>
              <a:gs pos="0">
                <a:srgbClr val="007BD3"/>
              </a:gs>
              <a:gs pos="100000">
                <a:srgbClr val="034373"/>
              </a:gs>
            </a:gsLst>
            <a:lin ang="2700000" scaled="0"/>
          </a:gradFill>
          <a:ln>
            <a:noFill/>
          </a:ln>
        </p:spPr>
        <p:txBody>
          <a:bodyPr wrap="square">
            <a:spAutoFit/>
          </a:bodyPr>
          <a:lstStyle/>
          <a:p>
            <a:pPr algn="ct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165" name="文本框 164"/>
          <p:cNvSpPr txBox="1"/>
          <p:nvPr/>
        </p:nvSpPr>
        <p:spPr>
          <a:xfrm>
            <a:off x="10510520" y="1285875"/>
            <a:ext cx="1296670" cy="306705"/>
          </a:xfrm>
          <a:prstGeom prst="rect">
            <a:avLst/>
          </a:prstGeom>
          <a:noFill/>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异常行为画像</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66" name="矩形: 圆角 3"/>
          <p:cNvSpPr/>
          <p:nvPr/>
        </p:nvSpPr>
        <p:spPr>
          <a:xfrm>
            <a:off x="10664190" y="2950845"/>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隔离失效</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67" name="矩形: 圆角 3"/>
          <p:cNvSpPr/>
          <p:nvPr/>
        </p:nvSpPr>
        <p:spPr>
          <a:xfrm>
            <a:off x="10662920" y="3227070"/>
            <a:ext cx="1007745" cy="226695"/>
          </a:xfrm>
          <a:prstGeom prst="roundRect">
            <a:avLst>
              <a:gd name="adj" fmla="val 0"/>
            </a:avLst>
          </a:prstGeom>
          <a:solidFill>
            <a:schemeClr val="bg1"/>
          </a:solidFill>
          <a:ln w="6350">
            <a:solidFill>
              <a:srgbClr val="0070C0"/>
            </a:solidFill>
            <a:prstDash val="sys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000" dirty="0">
                <a:solidFill>
                  <a:schemeClr val="tx1"/>
                </a:solidFill>
                <a:latin typeface="微软雅黑" panose="020B0503020204020204" pitchFamily="34" charset="-122"/>
                <a:ea typeface="微软雅黑" panose="020B0503020204020204" pitchFamily="34" charset="-122"/>
              </a:rPr>
              <a:t>。。。。。。</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168" name="矩形 167"/>
          <p:cNvSpPr/>
          <p:nvPr/>
        </p:nvSpPr>
        <p:spPr>
          <a:xfrm>
            <a:off x="10274300" y="1127760"/>
            <a:ext cx="1771015" cy="3404235"/>
          </a:xfrm>
          <a:prstGeom prst="rect">
            <a:avLst/>
          </a:prstGeom>
          <a:noFill/>
          <a:ln w="38100">
            <a:solidFill>
              <a:schemeClr val="bg1">
                <a:lumMod val="6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21814" tIns="60907" rIns="121814" bIns="60907" rtlCol="0" anchor="ctr"/>
          <a:lstStyle/>
          <a:p>
            <a:pPr algn="ctr" defTabSz="1217295"/>
            <a:endParaRPr lang="zh-CN" altLang="en-US" dirty="0">
              <a:ln>
                <a:solidFill>
                  <a:prstClr val="black"/>
                </a:solidFill>
                <a:prstDash val="sysDot"/>
              </a:ln>
              <a:solidFill>
                <a:prstClr val="white"/>
              </a:solidFill>
              <a:cs typeface="+mn-ea"/>
              <a:sym typeface="+mn-lt"/>
            </a:endParaRPr>
          </a:p>
        </p:txBody>
      </p:sp>
      <p:sp>
        <p:nvSpPr>
          <p:cNvPr id="169" name="下箭头 168"/>
          <p:cNvSpPr/>
          <p:nvPr/>
        </p:nvSpPr>
        <p:spPr>
          <a:xfrm rot="16200000">
            <a:off x="6478270" y="1185545"/>
            <a:ext cx="205740" cy="494665"/>
          </a:xfrm>
          <a:prstGeom prst="downArrow">
            <a:avLst/>
          </a:prstGeom>
          <a:solidFill>
            <a:srgbClr val="007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下箭头 169"/>
          <p:cNvSpPr/>
          <p:nvPr/>
        </p:nvSpPr>
        <p:spPr>
          <a:xfrm rot="16200000">
            <a:off x="8331200" y="1185545"/>
            <a:ext cx="205740" cy="494665"/>
          </a:xfrm>
          <a:prstGeom prst="downArrow">
            <a:avLst/>
          </a:prstGeom>
          <a:solidFill>
            <a:srgbClr val="007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下箭头 170"/>
          <p:cNvSpPr/>
          <p:nvPr/>
        </p:nvSpPr>
        <p:spPr>
          <a:xfrm rot="16200000">
            <a:off x="10140950" y="1189355"/>
            <a:ext cx="205740" cy="500380"/>
          </a:xfrm>
          <a:prstGeom prst="downArrow">
            <a:avLst/>
          </a:prstGeom>
          <a:solidFill>
            <a:srgbClr val="007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2" name="文本框 171"/>
          <p:cNvSpPr txBox="1"/>
          <p:nvPr/>
        </p:nvSpPr>
        <p:spPr bwMode="auto">
          <a:xfrm>
            <a:off x="8507095" y="3974465"/>
            <a:ext cx="1689100" cy="24511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 </a:t>
            </a:r>
            <a:r>
              <a:rPr lang="en-US" altLang="zh-CN" sz="1000" dirty="0">
                <a:solidFill>
                  <a:schemeClr val="tx1"/>
                </a:solidFill>
                <a:latin typeface="微软雅黑 Light" panose="020B0502040204020203" pitchFamily="34" charset="-122"/>
                <a:ea typeface="微软雅黑 Light" panose="020B0502040204020203" pitchFamily="34" charset="-122"/>
              </a:rPr>
              <a:t>PC</a:t>
            </a:r>
            <a:r>
              <a:rPr lang="zh-CN" altLang="en-US" sz="1000" dirty="0">
                <a:solidFill>
                  <a:schemeClr val="tx1"/>
                </a:solidFill>
                <a:latin typeface="微软雅黑 Light" panose="020B0502040204020203" pitchFamily="34" charset="-122"/>
                <a:ea typeface="微软雅黑 Light" panose="020B0502040204020203" pitchFamily="34" charset="-122"/>
              </a:rPr>
              <a:t>合规基线周期性检查</a:t>
            </a:r>
            <a:r>
              <a:rPr lang="en-US" altLang="zh-CN" sz="1000" dirty="0">
                <a:solidFill>
                  <a:schemeClr val="tx1"/>
                </a:solidFill>
                <a:latin typeface="微软雅黑 Light" panose="020B0502040204020203" pitchFamily="34" charset="-122"/>
                <a:ea typeface="微软雅黑 Light" panose="020B0502040204020203" pitchFamily="34" charset="-122"/>
              </a:rPr>
              <a:t> </a:t>
            </a:r>
            <a:endParaRPr lang="en-US" altLang="zh-CN" sz="1000" dirty="0">
              <a:solidFill>
                <a:schemeClr val="tx1"/>
              </a:solidFill>
              <a:latin typeface="微软雅黑 Light" panose="020B0502040204020203" pitchFamily="34" charset="-122"/>
              <a:ea typeface="微软雅黑 Light" panose="020B0502040204020203" pitchFamily="34" charset="-122"/>
            </a:endParaRPr>
          </a:p>
        </p:txBody>
      </p:sp>
      <p:sp>
        <p:nvSpPr>
          <p:cNvPr id="173" name="文本框 172"/>
          <p:cNvSpPr txBox="1"/>
          <p:nvPr/>
        </p:nvSpPr>
        <p:spPr bwMode="auto">
          <a:xfrm>
            <a:off x="6811645" y="3943350"/>
            <a:ext cx="1668145" cy="245110"/>
          </a:xfrm>
          <a:prstGeom prst="rect">
            <a:avLst/>
          </a:prstGeom>
          <a:noFill/>
          <a:ln>
            <a:noFill/>
          </a:ln>
        </p:spPr>
        <p:txBody>
          <a:bodyPr vert="horz" wrap="square" lIns="91440" tIns="45720" rIns="91440" bIns="45720" numCol="1" rtlCol="0" anchor="ctr" anchorCtr="0" compatLnSpc="1">
            <a:spAutoFit/>
          </a:bodyPr>
          <a:lstStyle>
            <a:defPPr>
              <a:defRPr lang="zh-CN"/>
            </a:defPPr>
            <a:lvl1pPr>
              <a:defRPr sz="1600">
                <a:latin typeface="Impact" panose="020B0806030902050204" pitchFamily="34" charset="0"/>
                <a:ea typeface="微软雅黑" panose="020B0503020204020204" pitchFamily="34" charset="-122"/>
              </a:defRPr>
            </a:lvl1pPr>
          </a:lstStyle>
          <a:p>
            <a:r>
              <a:rPr lang="en-US" altLang="zh-CN" sz="1000" dirty="0">
                <a:solidFill>
                  <a:schemeClr val="tx1"/>
                </a:solidFill>
                <a:latin typeface="微软雅黑 Light" panose="020B0502040204020203" pitchFamily="34" charset="-122"/>
                <a:ea typeface="微软雅黑 Light" panose="020B0502040204020203" pitchFamily="34" charset="-122"/>
              </a:rPr>
              <a:t>▼</a:t>
            </a:r>
            <a:r>
              <a:rPr lang="zh-CN" altLang="en-US" sz="1000" dirty="0">
                <a:solidFill>
                  <a:schemeClr val="tx1"/>
                </a:solidFill>
                <a:latin typeface="微软雅黑 Light" panose="020B0502040204020203" pitchFamily="34" charset="-122"/>
                <a:ea typeface="微软雅黑 Light" panose="020B0502040204020203" pitchFamily="34" charset="-122"/>
              </a:rPr>
              <a:t> 资产归属动态监控</a:t>
            </a:r>
            <a:endParaRPr lang="zh-CN" altLang="en-US" sz="1000" dirty="0">
              <a:solidFill>
                <a:schemeClr val="tx1"/>
              </a:solidFill>
              <a:latin typeface="微软雅黑 Light" panose="020B0502040204020203" pitchFamily="34" charset="-122"/>
              <a:ea typeface="微软雅黑 Light" panose="020B0502040204020203" pitchFamily="34" charset="-122"/>
            </a:endParaRPr>
          </a:p>
        </p:txBody>
      </p:sp>
      <p:sp>
        <p:nvSpPr>
          <p:cNvPr id="174" name="文本框 173"/>
          <p:cNvSpPr txBox="1"/>
          <p:nvPr/>
        </p:nvSpPr>
        <p:spPr bwMode="auto">
          <a:xfrm>
            <a:off x="4821555" y="3235960"/>
            <a:ext cx="1778000" cy="245110"/>
          </a:xfrm>
          <a:prstGeom prst="rect">
            <a:avLst/>
          </a:prstGeom>
          <a:noFill/>
          <a:ln>
            <a:noFill/>
          </a:ln>
        </p:spPr>
        <p:txBody>
          <a:bodyPr vert="horz" wrap="square" lIns="91440" tIns="45720" rIns="91440" bIns="45720" numCol="1" rtlCol="0" anchor="ctr" anchorCtr="0" compatLnSpc="1">
            <a:spAutoFit/>
          </a:bodyPr>
          <a:p>
            <a:r>
              <a:rPr lang="en-US" altLang="zh-CN" sz="1000" dirty="0">
                <a:solidFill>
                  <a:schemeClr val="tx1"/>
                </a:solidFill>
                <a:latin typeface="微软雅黑 Light" panose="020B0502040204020203" pitchFamily="34" charset="-122"/>
                <a:ea typeface="微软雅黑 Light" panose="020B0502040204020203" pitchFamily="34" charset="-122"/>
              </a:rPr>
              <a:t>▼ </a:t>
            </a:r>
            <a:r>
              <a:rPr lang="zh-CN" altLang="en-US" sz="1000" dirty="0">
                <a:solidFill>
                  <a:schemeClr val="tx1"/>
                </a:solidFill>
                <a:latin typeface="微软雅黑 Light" panose="020B0502040204020203" pitchFamily="34" charset="-122"/>
                <a:ea typeface="微软雅黑 Light" panose="020B0502040204020203" pitchFamily="34" charset="-122"/>
              </a:rPr>
              <a:t>异常上下线资产重点关注</a:t>
            </a:r>
            <a:endParaRPr lang="zh-CN" altLang="en-US" sz="1000" kern="1200" dirty="0">
              <a:solidFill>
                <a:schemeClr val="tx1"/>
              </a:solidFill>
              <a:latin typeface="微软雅黑 Light" panose="020B0502040204020203" pitchFamily="34" charset="-122"/>
              <a:ea typeface="微软雅黑 Light" panose="020B0502040204020203" pitchFamily="34" charset="-122"/>
            </a:endParaRPr>
          </a:p>
        </p:txBody>
      </p:sp>
    </p:spTree>
    <p:custDataLst>
      <p:tags r:id="rId7"/>
    </p:custDataLst>
  </p:cSld>
  <p:clrMapOvr>
    <a:masterClrMapping/>
  </p:clrMapOvr>
  <p:transition advClick="0"/>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28725" y="2432050"/>
            <a:ext cx="10515600" cy="1325880"/>
          </a:xfrm>
        </p:spPr>
        <p:txBody>
          <a:bodyPr>
            <a:normAutofit/>
          </a:bodyPr>
          <a:lstStyle/>
          <a:p>
            <a:pPr algn="ctr"/>
            <a:r>
              <a:rPr lang="zh-CN" altLang="en-US" sz="6000" dirty="0">
                <a:solidFill>
                  <a:schemeClr val="bg1"/>
                </a:solidFill>
                <a:latin typeface="微软雅黑" panose="020B0503020204020204" pitchFamily="34" charset="-122"/>
                <a:ea typeface="微软雅黑" panose="020B0503020204020204" pitchFamily="34" charset="-122"/>
              </a:rPr>
              <a:t>我们能够表达什么</a:t>
            </a:r>
            <a:r>
              <a:rPr lang="zh-CN" altLang="en-US" sz="6000" dirty="0">
                <a:solidFill>
                  <a:schemeClr val="bg1"/>
                </a:solidFill>
                <a:latin typeface="微软雅黑" panose="020B0503020204020204" pitchFamily="34" charset="-122"/>
                <a:ea typeface="微软雅黑" panose="020B0503020204020204" pitchFamily="34" charset="-122"/>
              </a:rPr>
              <a:t>内容？</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254000" y="354169"/>
            <a:ext cx="6439989"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资产</a:t>
            </a:r>
            <a:r>
              <a:rPr kumimoji="0" lang="en-US" altLang="zh-CN"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&amp;</a:t>
            </a: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安全可视化</a:t>
            </a:r>
            <a:endPar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535940" y="2834640"/>
            <a:ext cx="3927475" cy="2195830"/>
          </a:xfrm>
          <a:prstGeom prst="rect">
            <a:avLst/>
          </a:prstGeom>
          <a:ln w="38100">
            <a:solidFill>
              <a:srgbClr val="0C75EC"/>
            </a:solidFill>
          </a:ln>
        </p:spPr>
      </p:pic>
      <p:pic>
        <p:nvPicPr>
          <p:cNvPr id="6" name="图片 5"/>
          <p:cNvPicPr>
            <a:picLocks noChangeAspect="1"/>
          </p:cNvPicPr>
          <p:nvPr/>
        </p:nvPicPr>
        <p:blipFill>
          <a:blip r:embed="rId2"/>
          <a:stretch>
            <a:fillRect/>
          </a:stretch>
        </p:blipFill>
        <p:spPr>
          <a:xfrm>
            <a:off x="8340725" y="2907665"/>
            <a:ext cx="3514090" cy="2049780"/>
          </a:xfrm>
          <a:prstGeom prst="rect">
            <a:avLst/>
          </a:prstGeom>
          <a:ln w="38100">
            <a:solidFill>
              <a:srgbClr val="0C75EC"/>
            </a:solidFill>
          </a:ln>
        </p:spPr>
      </p:pic>
      <p:pic>
        <p:nvPicPr>
          <p:cNvPr id="9" name="图片 8"/>
          <p:cNvPicPr>
            <a:picLocks noChangeAspect="1"/>
          </p:cNvPicPr>
          <p:nvPr/>
        </p:nvPicPr>
        <p:blipFill>
          <a:blip r:embed="rId3"/>
          <a:stretch>
            <a:fillRect/>
          </a:stretch>
        </p:blipFill>
        <p:spPr>
          <a:xfrm>
            <a:off x="3463290" y="1182370"/>
            <a:ext cx="5551805" cy="3021330"/>
          </a:xfrm>
          <a:prstGeom prst="rect">
            <a:avLst/>
          </a:prstGeom>
          <a:ln w="38100">
            <a:solidFill>
              <a:srgbClr val="0C75EC"/>
            </a:solidFill>
          </a:ln>
        </p:spPr>
      </p:pic>
      <p:grpSp>
        <p:nvGrpSpPr>
          <p:cNvPr id="3" name="组合 2"/>
          <p:cNvGrpSpPr/>
          <p:nvPr/>
        </p:nvGrpSpPr>
        <p:grpSpPr>
          <a:xfrm>
            <a:off x="4255770" y="4570095"/>
            <a:ext cx="3937000" cy="1900555"/>
            <a:chOff x="4345" y="3370"/>
            <a:chExt cx="10510" cy="5074"/>
          </a:xfrm>
          <a:effectLst>
            <a:reflection blurRad="6350" stA="50000" endA="300" endPos="55000" dir="5400000" sy="-100000" algn="bl" rotWithShape="0"/>
          </a:effectLst>
        </p:grpSpPr>
        <p:pic>
          <p:nvPicPr>
            <p:cNvPr id="12" name="图片 11"/>
            <p:cNvPicPr>
              <a:picLocks noChangeAspect="1"/>
            </p:cNvPicPr>
            <p:nvPr>
              <p:custDataLst>
                <p:tags r:id="rId4"/>
              </p:custDataLst>
            </p:nvPr>
          </p:nvPicPr>
          <p:blipFill>
            <a:blip r:embed="rId5" cstate="print">
              <a:extLst>
                <a:ext uri="{28A0092B-C50C-407E-A947-70E740481C1C}">
                  <a14:useLocalDpi xmlns:a14="http://schemas.microsoft.com/office/drawing/2010/main" val="0"/>
                </a:ext>
              </a:extLst>
            </a:blip>
            <a:stretch>
              <a:fillRect/>
            </a:stretch>
          </p:blipFill>
          <p:spPr>
            <a:xfrm>
              <a:off x="4345" y="3370"/>
              <a:ext cx="10510" cy="5074"/>
            </a:xfrm>
            <a:prstGeom prst="rect">
              <a:avLst/>
            </a:prstGeom>
          </p:spPr>
        </p:pic>
        <p:pic>
          <p:nvPicPr>
            <p:cNvPr id="23" name="图片 22"/>
            <p:cNvPicPr>
              <a:picLocks noChangeAspect="1"/>
            </p:cNvPicPr>
            <p:nvPr/>
          </p:nvPicPr>
          <p:blipFill>
            <a:blip r:embed="rId6"/>
            <a:stretch>
              <a:fillRect/>
            </a:stretch>
          </p:blipFill>
          <p:spPr>
            <a:xfrm>
              <a:off x="5743" y="3590"/>
              <a:ext cx="7794" cy="4145"/>
            </a:xfrm>
            <a:prstGeom prst="rect">
              <a:avLst/>
            </a:prstGeom>
          </p:spPr>
        </p:pic>
      </p:grpSp>
      <p:sp>
        <p:nvSpPr>
          <p:cNvPr id="4" name="矩形 3"/>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pic>
        <p:nvPicPr>
          <p:cNvPr id="81" name="图片 80"/>
          <p:cNvPicPr>
            <a:picLocks noChangeAspect="1"/>
          </p:cNvPicPr>
          <p:nvPr/>
        </p:nvPicPr>
        <p:blipFill>
          <a:blip r:embed="rId7"/>
          <a:stretch>
            <a:fillRect/>
          </a:stretch>
        </p:blipFill>
        <p:spPr>
          <a:xfrm>
            <a:off x="10531220" y="375413"/>
            <a:ext cx="1438043" cy="485434"/>
          </a:xfrm>
          <a:prstGeom prst="rect">
            <a:avLst/>
          </a:prstGeom>
        </p:spPr>
      </p:pic>
      <p:cxnSp>
        <p:nvCxnSpPr>
          <p:cNvPr id="11" name="直接箭头连接符 10"/>
          <p:cNvCxnSpPr>
            <a:endCxn id="7" idx="2"/>
          </p:cNvCxnSpPr>
          <p:nvPr/>
        </p:nvCxnSpPr>
        <p:spPr>
          <a:xfrm flipH="1" flipV="1">
            <a:off x="2499995" y="5030470"/>
            <a:ext cx="2226945" cy="1214755"/>
          </a:xfrm>
          <a:prstGeom prst="straightConnector1">
            <a:avLst/>
          </a:prstGeom>
          <a:ln w="381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2" idx="0"/>
          </p:cNvCxnSpPr>
          <p:nvPr/>
        </p:nvCxnSpPr>
        <p:spPr>
          <a:xfrm flipH="1" flipV="1">
            <a:off x="6212840" y="4294505"/>
            <a:ext cx="11430" cy="275590"/>
          </a:xfrm>
          <a:prstGeom prst="straightConnector1">
            <a:avLst/>
          </a:prstGeom>
          <a:ln w="38100">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7782560" y="5018405"/>
            <a:ext cx="2430780" cy="1203960"/>
          </a:xfrm>
          <a:prstGeom prst="straightConnector1">
            <a:avLst/>
          </a:prstGeom>
          <a:ln w="38100">
            <a:solidFill>
              <a:srgbClr val="0C75EC"/>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1608151" y="4380120"/>
            <a:ext cx="237566" cy="369332"/>
          </a:xfrm>
          <a:prstGeom prst="rect">
            <a:avLst/>
          </a:prstGeom>
          <a:noFill/>
        </p:spPr>
        <p:txBody>
          <a:bodyPr wrap="none" rtlCol="0">
            <a:spAutoFit/>
          </a:bodyPr>
          <a:lstStyle/>
          <a:p>
            <a:r>
              <a:rPr lang="zh-CN" altLang="en-US">
                <a:solidFill>
                  <a:schemeClr val="tx2">
                    <a:lumMod val="75000"/>
                  </a:schemeClr>
                </a:solidFill>
              </a:rPr>
              <a:t> </a:t>
            </a:r>
            <a:endParaRPr lang="zh-CN" altLang="en-US">
              <a:solidFill>
                <a:schemeClr val="tx2">
                  <a:lumMod val="75000"/>
                </a:schemeClr>
              </a:solidFill>
            </a:endParaRPr>
          </a:p>
        </p:txBody>
      </p:sp>
      <p:grpSp>
        <p:nvGrpSpPr>
          <p:cNvPr id="33" name="组合 32"/>
          <p:cNvGrpSpPr/>
          <p:nvPr/>
        </p:nvGrpSpPr>
        <p:grpSpPr>
          <a:xfrm>
            <a:off x="1170001" y="1339105"/>
            <a:ext cx="9824254" cy="5101759"/>
            <a:chOff x="3289" y="11348"/>
            <a:chExt cx="12216" cy="6344"/>
          </a:xfrm>
        </p:grpSpPr>
        <p:pic>
          <p:nvPicPr>
            <p:cNvPr id="34" name="图片 33"/>
            <p:cNvPicPr>
              <a:picLocks noChangeAspect="1"/>
            </p:cNvPicPr>
            <p:nvPr/>
          </p:nvPicPr>
          <p:blipFill>
            <a:blip r:embed="rId1"/>
            <a:stretch>
              <a:fillRect/>
            </a:stretch>
          </p:blipFill>
          <p:spPr>
            <a:xfrm>
              <a:off x="4020" y="11901"/>
              <a:ext cx="1776" cy="2485"/>
            </a:xfrm>
            <a:prstGeom prst="rect">
              <a:avLst/>
            </a:prstGeom>
            <a:ln w="15875" cmpd="sng">
              <a:solidFill>
                <a:schemeClr val="tx1">
                  <a:lumMod val="95000"/>
                  <a:lumOff val="5000"/>
                </a:schemeClr>
              </a:solidFill>
              <a:prstDash val="solid"/>
            </a:ln>
          </p:spPr>
        </p:pic>
        <p:sp>
          <p:nvSpPr>
            <p:cNvPr id="35" name="Oval 12"/>
            <p:cNvSpPr/>
            <p:nvPr/>
          </p:nvSpPr>
          <p:spPr>
            <a:xfrm>
              <a:off x="3289" y="11349"/>
              <a:ext cx="552" cy="552"/>
            </a:xfrm>
            <a:prstGeom prst="ellipse">
              <a:avLst/>
            </a:prstGeom>
            <a:solidFill>
              <a:srgbClr val="0C76EE"/>
            </a:solidFill>
            <a:ln w="12700" cap="flat" cmpd="sng" algn="ctr">
              <a:noFill/>
              <a:prstDash val="solid"/>
              <a:miter lim="800000"/>
            </a:ln>
            <a:effectLst/>
          </p:spPr>
          <p:txBody>
            <a:bodyPr lIns="68580" tIns="34290" rIns="68580" bIns="34290" rtlCol="0" anchor="ctr"/>
            <a:lstStyle/>
            <a:p>
              <a:pPr algn="ctr" defTabSz="685800" eaLnBrk="1" fontAlgn="auto" hangingPunct="1">
                <a:lnSpc>
                  <a:spcPct val="130000"/>
                </a:lnSpc>
                <a:spcBef>
                  <a:spcPts val="0"/>
                </a:spcBef>
                <a:spcAft>
                  <a:spcPts val="0"/>
                </a:spcAft>
                <a:defRPr/>
              </a:pPr>
              <a:r>
                <a:rPr lang="en-US" sz="1100" kern="0" dirty="0">
                  <a:solidFill>
                    <a:srgbClr val="FFFFFF"/>
                  </a:solidFill>
                  <a:latin typeface="微软雅黑" panose="020B0503020204020204" pitchFamily="34" charset="-122"/>
                  <a:ea typeface="微软雅黑" panose="020B0503020204020204" pitchFamily="34" charset="-122"/>
                </a:rPr>
                <a:t>1</a:t>
              </a:r>
              <a:endParaRPr lang="en-US" sz="1100" kern="0" dirty="0">
                <a:solidFill>
                  <a:srgbClr val="FFFFFF"/>
                </a:solidFill>
                <a:latin typeface="微软雅黑" panose="020B0503020204020204" pitchFamily="34" charset="-122"/>
                <a:ea typeface="微软雅黑" panose="020B0503020204020204" pitchFamily="34" charset="-122"/>
              </a:endParaRPr>
            </a:p>
          </p:txBody>
        </p:sp>
        <p:sp>
          <p:nvSpPr>
            <p:cNvPr id="36" name="矩形 4"/>
            <p:cNvSpPr/>
            <p:nvPr/>
          </p:nvSpPr>
          <p:spPr>
            <a:xfrm>
              <a:off x="3865" y="11349"/>
              <a:ext cx="1728" cy="383"/>
            </a:xfrm>
            <a:prstGeom prst="rect">
              <a:avLst/>
            </a:prstGeom>
          </p:spPr>
          <p:txBody>
            <a:bodyPr wrap="square">
              <a:spAutoFit/>
            </a:bodyPr>
            <a:lstStyle/>
            <a:p>
              <a:pPr lvl="0" algn="l"/>
              <a:r>
                <a:rPr lang="zh-CN" altLang="en-US" sz="1400" b="1" dirty="0">
                  <a:solidFill>
                    <a:schemeClr val="tx1"/>
                  </a:solidFill>
                  <a:latin typeface="微软雅黑" panose="020B0503020204020204" pitchFamily="34" charset="-122"/>
                  <a:ea typeface="微软雅黑" panose="020B0503020204020204" pitchFamily="34" charset="-122"/>
                  <a:sym typeface="+mn-ea"/>
                </a:rPr>
                <a:t>资产信息报告</a:t>
              </a:r>
              <a:r>
                <a:rPr lang="en-US" altLang="zh-CN" sz="1400" dirty="0">
                  <a:solidFill>
                    <a:srgbClr val="FF0000"/>
                  </a:solidFill>
                  <a:latin typeface="微软雅黑" panose="020B0503020204020204" pitchFamily="34" charset="-122"/>
                  <a:ea typeface="微软雅黑" panose="020B0503020204020204" pitchFamily="34" charset="-122"/>
                </a:rPr>
                <a:t> </a:t>
              </a:r>
              <a:endParaRPr lang="zh-CN" altLang="en-US" sz="1400" dirty="0">
                <a:solidFill>
                  <a:srgbClr val="FF0000"/>
                </a:solidFill>
                <a:latin typeface="微软雅黑" panose="020B0503020204020204" pitchFamily="34" charset="-122"/>
                <a:ea typeface="微软雅黑" panose="020B0503020204020204" pitchFamily="34" charset="-122"/>
              </a:endParaRPr>
            </a:p>
          </p:txBody>
        </p:sp>
        <p:grpSp>
          <p:nvGrpSpPr>
            <p:cNvPr id="37" name="组合 36"/>
            <p:cNvGrpSpPr/>
            <p:nvPr/>
          </p:nvGrpSpPr>
          <p:grpSpPr>
            <a:xfrm>
              <a:off x="6343" y="12758"/>
              <a:ext cx="6418" cy="3674"/>
              <a:chOff x="4182" y="1987"/>
              <a:chExt cx="6418" cy="3674"/>
            </a:xfrm>
          </p:grpSpPr>
          <p:grpSp>
            <p:nvGrpSpPr>
              <p:cNvPr id="51" name="组合 50"/>
              <p:cNvGrpSpPr/>
              <p:nvPr/>
            </p:nvGrpSpPr>
            <p:grpSpPr>
              <a:xfrm>
                <a:off x="4182" y="1987"/>
                <a:ext cx="6418" cy="3674"/>
                <a:chOff x="3787412" y="1886857"/>
                <a:chExt cx="4617176" cy="3110470"/>
              </a:xfrm>
            </p:grpSpPr>
            <p:pic>
              <p:nvPicPr>
                <p:cNvPr id="53" name="图片 45"/>
                <p:cNvPicPr>
                  <a:picLocks noChangeAspect="1"/>
                </p:cNvPicPr>
                <p:nvPr/>
              </p:nvPicPr>
              <p:blipFill>
                <a:blip r:embed="rId2" cstate="email"/>
                <a:stretch>
                  <a:fillRect/>
                </a:stretch>
              </p:blipFill>
              <p:spPr>
                <a:xfrm>
                  <a:off x="3787412" y="1886857"/>
                  <a:ext cx="4617176" cy="3110470"/>
                </a:xfrm>
                <a:prstGeom prst="rect">
                  <a:avLst/>
                </a:prstGeom>
              </p:spPr>
            </p:pic>
            <p:sp>
              <p:nvSpPr>
                <p:cNvPr id="54" name="矩形 53"/>
                <p:cNvSpPr/>
                <p:nvPr/>
              </p:nvSpPr>
              <p:spPr>
                <a:xfrm>
                  <a:off x="4338084" y="2033686"/>
                  <a:ext cx="3487479" cy="2209353"/>
                </a:xfrm>
                <a:prstGeom prst="rect">
                  <a:avLst/>
                </a:prstGeom>
                <a:blipFill>
                  <a:blip r:embed="rId3" cstate="email"/>
                  <a:stretch>
                    <a:fillRect/>
                  </a:stretch>
                </a:blipFill>
                <a:ln w="12700" cap="flat" cmpd="sng" algn="ctr">
                  <a:noFill/>
                  <a:prstDash val="solid"/>
                  <a:miter lim="800000"/>
                </a:ln>
                <a:effectLst/>
              </p:spPr>
              <p:txBody>
                <a:bodyPr rtlCol="0" anchor="ctr"/>
                <a:lstStyle/>
                <a:p>
                  <a:pPr algn="ctr" defTabSz="685800" eaLnBrk="1" fontAlgn="auto" hangingPunct="1">
                    <a:lnSpc>
                      <a:spcPct val="130000"/>
                    </a:lnSpc>
                    <a:spcBef>
                      <a:spcPts val="0"/>
                    </a:spcBef>
                    <a:spcAft>
                      <a:spcPts val="0"/>
                    </a:spcAft>
                    <a:defRPr/>
                  </a:pPr>
                  <a:endParaRPr lang="zh-CN" altLang="en-US" sz="800" kern="0" dirty="0">
                    <a:solidFill>
                      <a:srgbClr val="FFFFFF"/>
                    </a:solidFill>
                    <a:latin typeface="微软雅黑" panose="020B0503020204020204" pitchFamily="34" charset="-122"/>
                    <a:ea typeface="微软雅黑" panose="020B0503020204020204" pitchFamily="34" charset="-122"/>
                  </a:endParaRPr>
                </a:p>
              </p:txBody>
            </p:sp>
          </p:grpSp>
          <p:pic>
            <p:nvPicPr>
              <p:cNvPr id="52" name="Picture 2"/>
              <p:cNvPicPr>
                <a:picLocks noChangeAspect="1" noChangeArrowheads="1"/>
              </p:cNvPicPr>
              <p:nvPr/>
            </p:nvPicPr>
            <p:blipFill>
              <a:blip r:embed="rId4" cstate="print"/>
              <a:srcRect/>
              <a:stretch>
                <a:fillRect/>
              </a:stretch>
            </p:blipFill>
            <p:spPr bwMode="auto">
              <a:xfrm>
                <a:off x="4833" y="2160"/>
                <a:ext cx="5126" cy="2610"/>
              </a:xfrm>
              <a:prstGeom prst="rect">
                <a:avLst/>
              </a:prstGeom>
              <a:noFill/>
              <a:ln w="9525">
                <a:noFill/>
                <a:miter lim="800000"/>
                <a:headEnd/>
                <a:tailEnd/>
              </a:ln>
            </p:spPr>
          </p:pic>
        </p:grpSp>
        <p:pic>
          <p:nvPicPr>
            <p:cNvPr id="38" name="图片 37"/>
            <p:cNvPicPr>
              <a:picLocks noChangeAspect="1"/>
            </p:cNvPicPr>
            <p:nvPr/>
          </p:nvPicPr>
          <p:blipFill>
            <a:blip r:embed="rId5" cstate="print"/>
            <a:stretch>
              <a:fillRect/>
            </a:stretch>
          </p:blipFill>
          <p:spPr>
            <a:xfrm>
              <a:off x="4020" y="15051"/>
              <a:ext cx="1928" cy="2641"/>
            </a:xfrm>
            <a:prstGeom prst="rect">
              <a:avLst/>
            </a:prstGeom>
            <a:ln w="15875">
              <a:solidFill>
                <a:schemeClr val="tx1"/>
              </a:solidFill>
            </a:ln>
          </p:spPr>
        </p:pic>
        <p:sp>
          <p:nvSpPr>
            <p:cNvPr id="39" name="Oval 12"/>
            <p:cNvSpPr/>
            <p:nvPr/>
          </p:nvSpPr>
          <p:spPr>
            <a:xfrm>
              <a:off x="3289" y="14558"/>
              <a:ext cx="552" cy="552"/>
            </a:xfrm>
            <a:prstGeom prst="ellipse">
              <a:avLst/>
            </a:prstGeom>
            <a:solidFill>
              <a:srgbClr val="0C76EE"/>
            </a:solidFill>
            <a:ln w="12700" cap="flat" cmpd="sng" algn="ctr">
              <a:noFill/>
              <a:prstDash val="solid"/>
              <a:miter lim="800000"/>
            </a:ln>
            <a:effectLst/>
          </p:spPr>
          <p:txBody>
            <a:bodyPr lIns="68580" tIns="34290" rIns="68580" bIns="34290" rtlCol="0" anchor="ctr"/>
            <a:lstStyle/>
            <a:p>
              <a:pPr algn="ctr" defTabSz="685800" eaLnBrk="1" fontAlgn="auto" hangingPunct="1">
                <a:lnSpc>
                  <a:spcPct val="130000"/>
                </a:lnSpc>
                <a:spcBef>
                  <a:spcPts val="0"/>
                </a:spcBef>
                <a:spcAft>
                  <a:spcPts val="0"/>
                </a:spcAft>
                <a:defRPr/>
              </a:pPr>
              <a:r>
                <a:rPr lang="en-US" sz="1100" kern="0" dirty="0">
                  <a:solidFill>
                    <a:srgbClr val="FFFFFF"/>
                  </a:solidFill>
                  <a:latin typeface="微软雅黑" panose="020B0503020204020204" pitchFamily="34" charset="-122"/>
                  <a:ea typeface="微软雅黑" panose="020B0503020204020204" pitchFamily="34" charset="-122"/>
                </a:rPr>
                <a:t>2</a:t>
              </a:r>
              <a:endParaRPr lang="en-US" sz="1100" kern="0" dirty="0">
                <a:solidFill>
                  <a:srgbClr val="FFFFFF"/>
                </a:solidFill>
                <a:latin typeface="微软雅黑" panose="020B0503020204020204" pitchFamily="34" charset="-122"/>
                <a:ea typeface="微软雅黑" panose="020B0503020204020204" pitchFamily="34" charset="-122"/>
              </a:endParaRPr>
            </a:p>
          </p:txBody>
        </p:sp>
        <p:sp>
          <p:nvSpPr>
            <p:cNvPr id="40" name="矩形 4"/>
            <p:cNvSpPr/>
            <p:nvPr/>
          </p:nvSpPr>
          <p:spPr>
            <a:xfrm>
              <a:off x="3901" y="14558"/>
              <a:ext cx="1488" cy="383"/>
            </a:xfrm>
            <a:prstGeom prst="rect">
              <a:avLst/>
            </a:prstGeom>
          </p:spPr>
          <p:txBody>
            <a:bodyPr wrap="square">
              <a:spAutoFit/>
            </a:bodyPr>
            <a:lstStyle/>
            <a:p>
              <a:pPr lvl="0" algn="l"/>
              <a:r>
                <a:rPr lang="zh-CN" altLang="en-US" sz="1400" b="1" dirty="0">
                  <a:solidFill>
                    <a:schemeClr val="tx1"/>
                  </a:solidFill>
                  <a:latin typeface="微软雅黑" panose="020B0503020204020204" pitchFamily="34" charset="-122"/>
                  <a:ea typeface="微软雅黑" panose="020B0503020204020204" pitchFamily="34" charset="-122"/>
                  <a:sym typeface="+mn-ea"/>
                </a:rPr>
                <a:t>弱口令报告</a:t>
              </a:r>
              <a:r>
                <a:rPr lang="en-US" altLang="zh-CN" sz="1400" dirty="0">
                  <a:solidFill>
                    <a:srgbClr val="FF0000"/>
                  </a:solidFill>
                  <a:latin typeface="微软雅黑" panose="020B0503020204020204" pitchFamily="34" charset="-122"/>
                  <a:ea typeface="微软雅黑" panose="020B0503020204020204" pitchFamily="34" charset="-122"/>
                </a:rPr>
                <a:t> </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41" name="Oval 12"/>
            <p:cNvSpPr/>
            <p:nvPr/>
          </p:nvSpPr>
          <p:spPr>
            <a:xfrm>
              <a:off x="12927" y="11348"/>
              <a:ext cx="552" cy="552"/>
            </a:xfrm>
            <a:prstGeom prst="ellipse">
              <a:avLst/>
            </a:prstGeom>
            <a:solidFill>
              <a:srgbClr val="0C76EE"/>
            </a:solidFill>
            <a:ln w="12700" cap="flat" cmpd="sng" algn="ctr">
              <a:noFill/>
              <a:prstDash val="solid"/>
              <a:miter lim="800000"/>
            </a:ln>
            <a:effectLst/>
          </p:spPr>
          <p:txBody>
            <a:bodyPr lIns="68580" tIns="34290" rIns="68580" bIns="34290" rtlCol="0" anchor="ctr"/>
            <a:lstStyle/>
            <a:p>
              <a:pPr algn="ctr" defTabSz="685800" eaLnBrk="1" fontAlgn="auto" hangingPunct="1">
                <a:lnSpc>
                  <a:spcPct val="130000"/>
                </a:lnSpc>
                <a:spcBef>
                  <a:spcPts val="0"/>
                </a:spcBef>
                <a:spcAft>
                  <a:spcPts val="0"/>
                </a:spcAft>
                <a:defRPr/>
              </a:pPr>
              <a:r>
                <a:rPr lang="en-US" sz="1100" kern="0" dirty="0">
                  <a:solidFill>
                    <a:srgbClr val="FFFFFF"/>
                  </a:solidFill>
                  <a:latin typeface="微软雅黑" panose="020B0503020204020204" pitchFamily="34" charset="-122"/>
                  <a:ea typeface="微软雅黑" panose="020B0503020204020204" pitchFamily="34" charset="-122"/>
                </a:rPr>
                <a:t>3</a:t>
              </a:r>
              <a:endParaRPr lang="en-US" sz="1100" kern="0" dirty="0">
                <a:solidFill>
                  <a:srgbClr val="FFFFFF"/>
                </a:solidFill>
                <a:latin typeface="微软雅黑" panose="020B0503020204020204" pitchFamily="34" charset="-122"/>
                <a:ea typeface="微软雅黑" panose="020B0503020204020204" pitchFamily="34" charset="-122"/>
              </a:endParaRPr>
            </a:p>
          </p:txBody>
        </p:sp>
        <p:sp>
          <p:nvSpPr>
            <p:cNvPr id="42" name="矩形 4"/>
            <p:cNvSpPr/>
            <p:nvPr/>
          </p:nvSpPr>
          <p:spPr>
            <a:xfrm>
              <a:off x="13527" y="11348"/>
              <a:ext cx="1728" cy="383"/>
            </a:xfrm>
            <a:prstGeom prst="rect">
              <a:avLst/>
            </a:prstGeom>
          </p:spPr>
          <p:txBody>
            <a:bodyPr wrap="square">
              <a:spAutoFit/>
            </a:bodyPr>
            <a:lstStyle/>
            <a:p>
              <a:pPr lvl="0" algn="l"/>
              <a:r>
                <a:rPr lang="zh-CN" altLang="en-US" sz="1400" b="1" dirty="0">
                  <a:solidFill>
                    <a:schemeClr val="tx1"/>
                  </a:solidFill>
                  <a:latin typeface="微软雅黑" panose="020B0503020204020204" pitchFamily="34" charset="-122"/>
                  <a:ea typeface="微软雅黑" panose="020B0503020204020204" pitchFamily="34" charset="-122"/>
                  <a:sym typeface="+mn-ea"/>
                </a:rPr>
                <a:t>漏洞情况报告</a:t>
              </a:r>
              <a:r>
                <a:rPr lang="en-US" altLang="zh-CN" sz="1400" dirty="0">
                  <a:solidFill>
                    <a:srgbClr val="FF0000"/>
                  </a:solidFill>
                  <a:latin typeface="微软雅黑" panose="020B0503020204020204" pitchFamily="34" charset="-122"/>
                  <a:ea typeface="微软雅黑" panose="020B0503020204020204" pitchFamily="34" charset="-122"/>
                </a:rPr>
                <a:t> </a:t>
              </a:r>
              <a:endParaRPr lang="zh-CN" altLang="en-US" sz="1400" dirty="0">
                <a:solidFill>
                  <a:srgbClr val="FF0000"/>
                </a:solidFill>
                <a:latin typeface="微软雅黑" panose="020B0503020204020204" pitchFamily="34" charset="-122"/>
                <a:ea typeface="微软雅黑" panose="020B0503020204020204" pitchFamily="34" charset="-122"/>
              </a:endParaRPr>
            </a:p>
          </p:txBody>
        </p:sp>
        <p:sp>
          <p:nvSpPr>
            <p:cNvPr id="43" name="Oval 12"/>
            <p:cNvSpPr/>
            <p:nvPr/>
          </p:nvSpPr>
          <p:spPr>
            <a:xfrm>
              <a:off x="12927" y="14558"/>
              <a:ext cx="552" cy="552"/>
            </a:xfrm>
            <a:prstGeom prst="ellipse">
              <a:avLst/>
            </a:prstGeom>
            <a:solidFill>
              <a:srgbClr val="0C76EE"/>
            </a:solidFill>
            <a:ln w="12700" cap="flat" cmpd="sng" algn="ctr">
              <a:noFill/>
              <a:prstDash val="solid"/>
              <a:miter lim="800000"/>
            </a:ln>
            <a:effectLst/>
          </p:spPr>
          <p:txBody>
            <a:bodyPr lIns="68580" tIns="34290" rIns="68580" bIns="34290" rtlCol="0" anchor="ctr"/>
            <a:lstStyle/>
            <a:p>
              <a:pPr algn="ctr" defTabSz="685800" eaLnBrk="1" fontAlgn="auto" hangingPunct="1">
                <a:lnSpc>
                  <a:spcPct val="130000"/>
                </a:lnSpc>
                <a:spcBef>
                  <a:spcPts val="0"/>
                </a:spcBef>
                <a:spcAft>
                  <a:spcPts val="0"/>
                </a:spcAft>
                <a:defRPr/>
              </a:pPr>
              <a:r>
                <a:rPr lang="en-US" sz="1100" kern="0" dirty="0">
                  <a:solidFill>
                    <a:srgbClr val="FFFFFF"/>
                  </a:solidFill>
                  <a:latin typeface="微软雅黑" panose="020B0503020204020204" pitchFamily="34" charset="-122"/>
                  <a:ea typeface="微软雅黑" panose="020B0503020204020204" pitchFamily="34" charset="-122"/>
                </a:rPr>
                <a:t>4</a:t>
              </a:r>
              <a:endParaRPr lang="en-US" sz="1100" kern="0" dirty="0">
                <a:solidFill>
                  <a:srgbClr val="FFFFFF"/>
                </a:solidFill>
                <a:latin typeface="微软雅黑" panose="020B0503020204020204" pitchFamily="34" charset="-122"/>
                <a:ea typeface="微软雅黑" panose="020B0503020204020204" pitchFamily="34" charset="-122"/>
              </a:endParaRPr>
            </a:p>
          </p:txBody>
        </p:sp>
        <p:sp>
          <p:nvSpPr>
            <p:cNvPr id="44" name="矩形 4"/>
            <p:cNvSpPr/>
            <p:nvPr/>
          </p:nvSpPr>
          <p:spPr>
            <a:xfrm>
              <a:off x="13527" y="14558"/>
              <a:ext cx="1728" cy="383"/>
            </a:xfrm>
            <a:prstGeom prst="rect">
              <a:avLst/>
            </a:prstGeom>
          </p:spPr>
          <p:txBody>
            <a:bodyPr wrap="square">
              <a:spAutoFit/>
            </a:bodyPr>
            <a:lstStyle/>
            <a:p>
              <a:pPr lvl="0" algn="l"/>
              <a:r>
                <a:rPr lang="zh-CN" altLang="en-US" sz="1400" b="1" dirty="0">
                  <a:solidFill>
                    <a:schemeClr val="tx1"/>
                  </a:solidFill>
                  <a:latin typeface="微软雅黑" panose="020B0503020204020204" pitchFamily="34" charset="-122"/>
                  <a:ea typeface="微软雅黑" panose="020B0503020204020204" pitchFamily="34" charset="-122"/>
                  <a:sym typeface="+mn-ea"/>
                </a:rPr>
                <a:t>端口服务报告</a:t>
              </a:r>
              <a:r>
                <a:rPr lang="en-US" altLang="zh-CN" sz="1400" dirty="0">
                  <a:solidFill>
                    <a:srgbClr val="FF0000"/>
                  </a:solidFill>
                  <a:latin typeface="微软雅黑" panose="020B0503020204020204" pitchFamily="34" charset="-122"/>
                  <a:ea typeface="微软雅黑" panose="020B0503020204020204" pitchFamily="34" charset="-122"/>
                </a:rPr>
                <a:t> </a:t>
              </a:r>
              <a:endParaRPr lang="zh-CN" altLang="en-US" sz="1400" dirty="0">
                <a:solidFill>
                  <a:srgbClr val="FF0000"/>
                </a:solidFill>
                <a:latin typeface="微软雅黑" panose="020B0503020204020204" pitchFamily="34" charset="-122"/>
                <a:ea typeface="微软雅黑" panose="020B0503020204020204" pitchFamily="34" charset="-122"/>
              </a:endParaRPr>
            </a:p>
          </p:txBody>
        </p:sp>
        <p:pic>
          <p:nvPicPr>
            <p:cNvPr id="45" name="图片 44"/>
            <p:cNvPicPr>
              <a:picLocks noChangeAspect="1"/>
            </p:cNvPicPr>
            <p:nvPr/>
          </p:nvPicPr>
          <p:blipFill>
            <a:blip r:embed="rId6" cstate="print"/>
            <a:stretch>
              <a:fillRect/>
            </a:stretch>
          </p:blipFill>
          <p:spPr>
            <a:xfrm>
              <a:off x="13658" y="11901"/>
              <a:ext cx="1847" cy="2485"/>
            </a:xfrm>
            <a:prstGeom prst="rect">
              <a:avLst/>
            </a:prstGeom>
            <a:ln w="19050">
              <a:solidFill>
                <a:schemeClr val="tx1"/>
              </a:solidFill>
            </a:ln>
          </p:spPr>
        </p:pic>
        <p:pic>
          <p:nvPicPr>
            <p:cNvPr id="46" name="图片 45"/>
            <p:cNvPicPr>
              <a:picLocks noChangeAspect="1"/>
            </p:cNvPicPr>
            <p:nvPr/>
          </p:nvPicPr>
          <p:blipFill>
            <a:blip r:embed="rId7" cstate="print"/>
            <a:stretch>
              <a:fillRect/>
            </a:stretch>
          </p:blipFill>
          <p:spPr>
            <a:xfrm>
              <a:off x="13658" y="15051"/>
              <a:ext cx="1846" cy="2607"/>
            </a:xfrm>
            <a:prstGeom prst="rect">
              <a:avLst/>
            </a:prstGeom>
            <a:ln w="15875">
              <a:solidFill>
                <a:schemeClr val="tx1"/>
              </a:solidFill>
            </a:ln>
          </p:spPr>
        </p:pic>
        <p:sp>
          <p:nvSpPr>
            <p:cNvPr id="47" name="矩形 4"/>
            <p:cNvSpPr/>
            <p:nvPr/>
          </p:nvSpPr>
          <p:spPr>
            <a:xfrm>
              <a:off x="7401" y="16416"/>
              <a:ext cx="3987" cy="496"/>
            </a:xfrm>
            <a:prstGeom prst="rect">
              <a:avLst/>
            </a:prstGeom>
          </p:spPr>
          <p:txBody>
            <a:bodyPr wrap="square">
              <a:spAutoFit/>
            </a:bodyPr>
            <a:lstStyle/>
            <a:p>
              <a:pPr lvl="0" algn="r"/>
              <a:r>
                <a:rPr lang="zh-CN" altLang="en-US" sz="2000" b="1" dirty="0">
                  <a:solidFill>
                    <a:srgbClr val="0C75EC"/>
                  </a:solidFill>
                  <a:latin typeface="微软雅黑" panose="020B0503020204020204" pitchFamily="34" charset="-122"/>
                  <a:ea typeface="微软雅黑" panose="020B0503020204020204" pitchFamily="34" charset="-122"/>
                  <a:sym typeface="+mn-ea"/>
                </a:rPr>
                <a:t>资产</a:t>
              </a:r>
              <a:r>
                <a:rPr lang="en-US" altLang="zh-CN" sz="2000" b="1" dirty="0">
                  <a:solidFill>
                    <a:srgbClr val="0C75EC"/>
                  </a:solidFill>
                  <a:latin typeface="微软雅黑" panose="020B0503020204020204" pitchFamily="34" charset="-122"/>
                  <a:ea typeface="微软雅黑" panose="020B0503020204020204" pitchFamily="34" charset="-122"/>
                  <a:sym typeface="+mn-ea"/>
                </a:rPr>
                <a:t>&amp;</a:t>
              </a:r>
              <a:r>
                <a:rPr lang="zh-CN" altLang="en-US" sz="2000" b="1" dirty="0">
                  <a:solidFill>
                    <a:srgbClr val="0C75EC"/>
                  </a:solidFill>
                  <a:latin typeface="微软雅黑" panose="020B0503020204020204" pitchFamily="34" charset="-122"/>
                  <a:ea typeface="微软雅黑" panose="020B0503020204020204" pitchFamily="34" charset="-122"/>
                  <a:sym typeface="+mn-ea"/>
                </a:rPr>
                <a:t>风险趋势报表</a:t>
              </a:r>
              <a:r>
                <a:rPr lang="en-US" altLang="zh-CN" sz="1200" dirty="0">
                  <a:solidFill>
                    <a:schemeClr val="accent2"/>
                  </a:solidFill>
                  <a:latin typeface="微软雅黑" panose="020B0503020204020204" pitchFamily="34" charset="-122"/>
                  <a:ea typeface="微软雅黑" panose="020B0503020204020204" pitchFamily="34" charset="-122"/>
                </a:rPr>
                <a:t> </a:t>
              </a:r>
              <a:endParaRPr lang="en-US" altLang="zh-CN" sz="1200" dirty="0">
                <a:solidFill>
                  <a:schemeClr val="accent2"/>
                </a:solidFill>
                <a:latin typeface="微软雅黑" panose="020B0503020204020204" pitchFamily="34" charset="-122"/>
                <a:ea typeface="微软雅黑" panose="020B0503020204020204" pitchFamily="34" charset="-122"/>
              </a:endParaRPr>
            </a:p>
          </p:txBody>
        </p:sp>
        <p:cxnSp>
          <p:nvCxnSpPr>
            <p:cNvPr id="48" name="直接连接符 47"/>
            <p:cNvCxnSpPr/>
            <p:nvPr/>
          </p:nvCxnSpPr>
          <p:spPr>
            <a:xfrm flipH="1" flipV="1">
              <a:off x="6014" y="13134"/>
              <a:ext cx="935" cy="11"/>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12182" y="13106"/>
              <a:ext cx="947" cy="9"/>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nvSpPr>
        <p:spPr>
          <a:xfrm>
            <a:off x="236676" y="289293"/>
            <a:ext cx="6439989"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rgbClr val="0C75EC"/>
                </a:solidFill>
                <a:latin typeface="微软雅黑" panose="020B0503020204020204" pitchFamily="34" charset="-122"/>
                <a:ea typeface="微软雅黑" panose="020B0503020204020204" pitchFamily="34" charset="-122"/>
              </a:rPr>
              <a:t>智能</a:t>
            </a: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决策分析</a:t>
            </a:r>
            <a:endPar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endParaRPr>
          </a:p>
        </p:txBody>
      </p:sp>
      <p:sp>
        <p:nvSpPr>
          <p:cNvPr id="4" name="矩形 3"/>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pic>
        <p:nvPicPr>
          <p:cNvPr id="81" name="图片 80"/>
          <p:cNvPicPr>
            <a:picLocks noChangeAspect="1"/>
          </p:cNvPicPr>
          <p:nvPr/>
        </p:nvPicPr>
        <p:blipFill>
          <a:blip r:embed="rId8"/>
          <a:stretch>
            <a:fillRect/>
          </a:stretch>
        </p:blipFill>
        <p:spPr>
          <a:xfrm>
            <a:off x="10543920" y="375413"/>
            <a:ext cx="1438043" cy="485434"/>
          </a:xfrm>
          <a:prstGeom prst="rect">
            <a:avLst/>
          </a:prstGeom>
        </p:spPr>
      </p:pic>
    </p:spTree>
    <p:custDataLst>
      <p:tags r:id="rId9"/>
    </p:custDataLst>
  </p:cSld>
  <p:clrMapOvr>
    <a:masterClrMapping/>
  </p:clrMapOvr>
  <p:transition advClick="0"/>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2" name="矩形 251"/>
          <p:cNvSpPr/>
          <p:nvPr>
            <p:custDataLst>
              <p:tags r:id="rId1"/>
            </p:custDataLst>
          </p:nvPr>
        </p:nvSpPr>
        <p:spPr>
          <a:xfrm>
            <a:off x="635" y="5209540"/>
            <a:ext cx="12191365" cy="1649095"/>
          </a:xfrm>
          <a:prstGeom prst="rect">
            <a:avLst/>
          </a:prstGeom>
          <a:gradFill>
            <a:gsLst>
              <a:gs pos="22000">
                <a:srgbClr val="2169D3">
                  <a:alpha val="94000"/>
                </a:srgbClr>
              </a:gs>
              <a:gs pos="0">
                <a:srgbClr val="2169D3"/>
              </a:gs>
              <a:gs pos="98000">
                <a:srgbClr val="404040">
                  <a:lumMod val="75000"/>
                  <a:lumOff val="25000"/>
                  <a:alpha val="41000"/>
                </a:srgb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84" name="组合 5"/>
          <p:cNvGrpSpPr/>
          <p:nvPr/>
        </p:nvGrpSpPr>
        <p:grpSpPr bwMode="auto">
          <a:xfrm>
            <a:off x="1780032" y="5678522"/>
            <a:ext cx="10280015" cy="1092370"/>
            <a:chOff x="2084832" y="164865"/>
            <a:chExt cx="10280015" cy="1093202"/>
          </a:xfrm>
        </p:grpSpPr>
        <p:sp>
          <p:nvSpPr>
            <p:cNvPr id="85" name="矩形 420"/>
            <p:cNvSpPr>
              <a:spLocks noChangeArrowheads="1"/>
            </p:cNvSpPr>
            <p:nvPr/>
          </p:nvSpPr>
          <p:spPr bwMode="auto">
            <a:xfrm>
              <a:off x="2545207" y="164865"/>
              <a:ext cx="9819640" cy="65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indent="457200">
                <a:lnSpc>
                  <a:spcPct val="130000"/>
                </a:lnSpc>
                <a:defRPr/>
              </a:pPr>
              <a:r>
                <a:rPr lang="zh-CN" altLang="en-US" sz="1400" b="1" dirty="0">
                  <a:solidFill>
                    <a:schemeClr val="bg1"/>
                  </a:solidFill>
                  <a:latin typeface="黑体" panose="02010609060101010101" pitchFamily="49" charset="-122"/>
                  <a:ea typeface="黑体" panose="02010609060101010101" pitchFamily="49" charset="-122"/>
                </a:rPr>
                <a:t>建立信用体系授权，解决设备身份问题</a:t>
              </a:r>
              <a:endParaRPr lang="en-US" altLang="zh-CN" sz="1400" b="1" dirty="0">
                <a:solidFill>
                  <a:schemeClr val="bg1"/>
                </a:solidFill>
                <a:latin typeface="黑体" panose="02010609060101010101" pitchFamily="49" charset="-122"/>
                <a:ea typeface="黑体" panose="02010609060101010101" pitchFamily="49" charset="-122"/>
              </a:endParaRPr>
            </a:p>
            <a:p>
              <a:pPr indent="457200">
                <a:lnSpc>
                  <a:spcPct val="130000"/>
                </a:lnSpc>
                <a:defRPr/>
              </a:pPr>
              <a:r>
                <a:rPr lang="zh-CN" altLang="en-US" sz="1400" b="1" dirty="0">
                  <a:solidFill>
                    <a:schemeClr val="bg1"/>
                  </a:solidFill>
                  <a:latin typeface="黑体" panose="02010609060101010101" pitchFamily="49" charset="-122"/>
                  <a:ea typeface="黑体" panose="02010609060101010101" pitchFamily="49" charset="-122"/>
                </a:rPr>
                <a:t>基于设备指纹技术，除暴露在网络的静态指纹，利用协议深度交互绘制动态指纹，</a:t>
              </a:r>
              <a:r>
                <a:rPr lang="zh-CN" altLang="en-US" sz="1400" b="1" dirty="0">
                  <a:solidFill>
                    <a:schemeClr val="bg1"/>
                  </a:solidFill>
                  <a:latin typeface="黑体" panose="02010609060101010101" pitchFamily="49" charset="-122"/>
                  <a:ea typeface="黑体" panose="02010609060101010101" pitchFamily="49" charset="-122"/>
                </a:rPr>
                <a:t>基于指纹阻断仿冒</a:t>
              </a:r>
              <a:r>
                <a:rPr lang="zh-CN" altLang="en-US" sz="1400" b="1" dirty="0">
                  <a:solidFill>
                    <a:schemeClr val="bg1"/>
                  </a:solidFill>
                  <a:latin typeface="黑体" panose="02010609060101010101" pitchFamily="49" charset="-122"/>
                  <a:ea typeface="黑体" panose="02010609060101010101" pitchFamily="49" charset="-122"/>
                </a:rPr>
                <a:t>行为</a:t>
              </a:r>
              <a:endParaRPr lang="zh-CN" altLang="en-US" sz="1400" b="1" dirty="0">
                <a:solidFill>
                  <a:schemeClr val="bg1"/>
                </a:solidFill>
                <a:latin typeface="黑体" panose="02010609060101010101" pitchFamily="49" charset="-122"/>
                <a:ea typeface="黑体" panose="02010609060101010101" pitchFamily="49" charset="-122"/>
              </a:endParaRPr>
            </a:p>
          </p:txBody>
        </p:sp>
        <p:pic>
          <p:nvPicPr>
            <p:cNvPr id="86" name="Freeform 25"/>
            <p:cNvPicPr>
              <a:picLocks noEditPoints="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4832" y="190454"/>
              <a:ext cx="707136" cy="106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0" name="组合 39"/>
          <p:cNvGrpSpPr/>
          <p:nvPr/>
        </p:nvGrpSpPr>
        <p:grpSpPr>
          <a:xfrm>
            <a:off x="338632" y="315708"/>
            <a:ext cx="6311265" cy="460375"/>
            <a:chOff x="722172" y="201559"/>
            <a:chExt cx="6311265" cy="460375"/>
          </a:xfrm>
        </p:grpSpPr>
        <p:cxnSp>
          <p:nvCxnSpPr>
            <p:cNvPr id="41" name="直接连接符 40"/>
            <p:cNvCxnSpPr/>
            <p:nvPr/>
          </p:nvCxnSpPr>
          <p:spPr>
            <a:xfrm>
              <a:off x="825910" y="617246"/>
              <a:ext cx="10447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722172" y="201559"/>
              <a:ext cx="6311265" cy="460375"/>
              <a:chOff x="-57076" y="276663"/>
              <a:chExt cx="6311265" cy="460375"/>
            </a:xfrm>
          </p:grpSpPr>
          <p:sp>
            <p:nvSpPr>
              <p:cNvPr id="43" name="文本框 42"/>
              <p:cNvSpPr txBox="1"/>
              <p:nvPr/>
            </p:nvSpPr>
            <p:spPr>
              <a:xfrm>
                <a:off x="-57076" y="276663"/>
                <a:ext cx="6311265" cy="460375"/>
              </a:xfrm>
              <a:prstGeom prst="rect">
                <a:avLst/>
              </a:prstGeom>
              <a:noFill/>
            </p:spPr>
            <p:txBody>
              <a:bodyPr wrap="square" rtlCol="0">
                <a:spAutoFit/>
              </a:bodyPr>
              <a:lstStyle/>
              <a:p>
                <a:pPr algn="l">
                  <a:spcBef>
                    <a:spcPts val="0"/>
                  </a:spcBef>
                  <a:spcAft>
                    <a:spcPts val="0"/>
                  </a:spcAft>
                  <a:buClrTx/>
                  <a:buSzTx/>
                  <a:buFontTx/>
                  <a:defRPr/>
                </a:pPr>
                <a:r>
                  <a:rPr lang="zh-CN" altLang="en-US" sz="2400" b="1" dirty="0">
                    <a:solidFill>
                      <a:srgbClr val="0C75EC"/>
                    </a:solidFill>
                    <a:latin typeface="微软雅黑" panose="020B0503020204020204" pitchFamily="34" charset="-122"/>
                    <a:ea typeface="微软雅黑" panose="020B0503020204020204" pitchFamily="34" charset="-122"/>
                  </a:rPr>
                  <a:t>建立基于设备指纹的智能身份识别及接入控制</a:t>
                </a:r>
                <a:endParaRPr lang="zh-CN" altLang="en-US" sz="2400" b="1" dirty="0">
                  <a:solidFill>
                    <a:srgbClr val="0C75EC"/>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786281" y="663763"/>
                <a:ext cx="0" cy="0"/>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46" name="组合 45"/>
          <p:cNvGrpSpPr/>
          <p:nvPr/>
        </p:nvGrpSpPr>
        <p:grpSpPr>
          <a:xfrm>
            <a:off x="822154" y="820702"/>
            <a:ext cx="10294062" cy="4059397"/>
            <a:chOff x="-373918" y="396212"/>
            <a:chExt cx="11832903" cy="4666229"/>
          </a:xfrm>
        </p:grpSpPr>
        <p:cxnSp>
          <p:nvCxnSpPr>
            <p:cNvPr id="47" name="直接箭头连接符 46"/>
            <p:cNvCxnSpPr/>
            <p:nvPr/>
          </p:nvCxnSpPr>
          <p:spPr>
            <a:xfrm flipH="1">
              <a:off x="9847447" y="1499680"/>
              <a:ext cx="3889" cy="579892"/>
            </a:xfrm>
            <a:prstGeom prst="straightConnector1">
              <a:avLst/>
            </a:prstGeom>
            <a:ln w="28575">
              <a:solidFill>
                <a:srgbClr val="CB4839"/>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a:off x="10189612" y="1508488"/>
              <a:ext cx="12641" cy="1117253"/>
            </a:xfrm>
            <a:prstGeom prst="straightConnector1">
              <a:avLst/>
            </a:prstGeom>
            <a:ln w="28575">
              <a:solidFill>
                <a:srgbClr val="CB4738"/>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10555891" y="1508488"/>
              <a:ext cx="30441" cy="1719844"/>
            </a:xfrm>
            <a:prstGeom prst="straightConnector1">
              <a:avLst/>
            </a:prstGeom>
            <a:ln w="28575">
              <a:solidFill>
                <a:srgbClr val="CB4738"/>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文本框 5"/>
            <p:cNvSpPr txBox="1"/>
            <p:nvPr/>
          </p:nvSpPr>
          <p:spPr>
            <a:xfrm>
              <a:off x="-373918" y="3736659"/>
              <a:ext cx="2242906" cy="424543"/>
            </a:xfrm>
            <a:prstGeom prst="rect">
              <a:avLst/>
            </a:prstGeom>
            <a:noFill/>
          </p:spPr>
          <p:txBody>
            <a:bodyPr wrap="square" rtlCol="0">
              <a:spAutoFit/>
            </a:bodyPr>
            <a:lstStyle/>
            <a:p>
              <a:r>
                <a:rPr lang="zh-CN" altLang="en-US" b="1" dirty="0">
                  <a:solidFill>
                    <a:schemeClr val="accent5"/>
                  </a:solidFill>
                  <a:latin typeface="黑体" panose="02010609060101010101" pitchFamily="49" charset="-122"/>
                  <a:ea typeface="黑体" panose="02010609060101010101" pitchFamily="49" charset="-122"/>
                </a:rPr>
                <a:t>探测引擎</a:t>
              </a:r>
              <a:endParaRPr lang="zh-CN" altLang="en-US" b="1" dirty="0">
                <a:solidFill>
                  <a:schemeClr val="accent5"/>
                </a:solidFill>
                <a:latin typeface="黑体" panose="02010609060101010101" pitchFamily="49" charset="-122"/>
                <a:ea typeface="黑体" panose="02010609060101010101" pitchFamily="49" charset="-122"/>
              </a:endParaRPr>
            </a:p>
          </p:txBody>
        </p:sp>
        <p:sp>
          <p:nvSpPr>
            <p:cNvPr id="51" name="compass_105504"/>
            <p:cNvSpPr>
              <a:spLocks noChangeAspect="1"/>
            </p:cNvSpPr>
            <p:nvPr/>
          </p:nvSpPr>
          <p:spPr bwMode="auto">
            <a:xfrm>
              <a:off x="-67569" y="3002689"/>
              <a:ext cx="609685" cy="608900"/>
            </a:xfrm>
            <a:custGeom>
              <a:avLst/>
              <a:gdLst>
                <a:gd name="connsiteX0" fmla="*/ 299652 w 599378"/>
                <a:gd name="connsiteY0" fmla="*/ 437506 h 598607"/>
                <a:gd name="connsiteX1" fmla="*/ 323538 w 599378"/>
                <a:gd name="connsiteY1" fmla="*/ 461367 h 598607"/>
                <a:gd name="connsiteX2" fmla="*/ 323538 w 599378"/>
                <a:gd name="connsiteY2" fmla="*/ 511237 h 598607"/>
                <a:gd name="connsiteX3" fmla="*/ 299652 w 599378"/>
                <a:gd name="connsiteY3" fmla="*/ 535098 h 598607"/>
                <a:gd name="connsiteX4" fmla="*/ 275765 w 599378"/>
                <a:gd name="connsiteY4" fmla="*/ 511237 h 598607"/>
                <a:gd name="connsiteX5" fmla="*/ 275765 w 599378"/>
                <a:gd name="connsiteY5" fmla="*/ 461367 h 598607"/>
                <a:gd name="connsiteX6" fmla="*/ 299652 w 599378"/>
                <a:gd name="connsiteY6" fmla="*/ 437506 h 598607"/>
                <a:gd name="connsiteX7" fmla="*/ 461689 w 599378"/>
                <a:gd name="connsiteY7" fmla="*/ 275417 h 598607"/>
                <a:gd name="connsiteX8" fmla="*/ 511892 w 599378"/>
                <a:gd name="connsiteY8" fmla="*/ 275417 h 598607"/>
                <a:gd name="connsiteX9" fmla="*/ 535798 w 599378"/>
                <a:gd name="connsiteY9" fmla="*/ 299304 h 598607"/>
                <a:gd name="connsiteX10" fmla="*/ 511892 w 599378"/>
                <a:gd name="connsiteY10" fmla="*/ 323190 h 598607"/>
                <a:gd name="connsiteX11" fmla="*/ 461689 w 599378"/>
                <a:gd name="connsiteY11" fmla="*/ 323190 h 598607"/>
                <a:gd name="connsiteX12" fmla="*/ 437783 w 599378"/>
                <a:gd name="connsiteY12" fmla="*/ 299304 h 598607"/>
                <a:gd name="connsiteX13" fmla="*/ 461689 w 599378"/>
                <a:gd name="connsiteY13" fmla="*/ 275417 h 598607"/>
                <a:gd name="connsiteX14" fmla="*/ 87399 w 599378"/>
                <a:gd name="connsiteY14" fmla="*/ 275417 h 598607"/>
                <a:gd name="connsiteX15" fmla="*/ 137341 w 599378"/>
                <a:gd name="connsiteY15" fmla="*/ 275417 h 598607"/>
                <a:gd name="connsiteX16" fmla="*/ 161237 w 599378"/>
                <a:gd name="connsiteY16" fmla="*/ 299304 h 598607"/>
                <a:gd name="connsiteX17" fmla="*/ 137341 w 599378"/>
                <a:gd name="connsiteY17" fmla="*/ 323190 h 598607"/>
                <a:gd name="connsiteX18" fmla="*/ 87399 w 599378"/>
                <a:gd name="connsiteY18" fmla="*/ 323190 h 598607"/>
                <a:gd name="connsiteX19" fmla="*/ 63504 w 599378"/>
                <a:gd name="connsiteY19" fmla="*/ 299304 h 598607"/>
                <a:gd name="connsiteX20" fmla="*/ 87399 w 599378"/>
                <a:gd name="connsiteY20" fmla="*/ 275417 h 598607"/>
                <a:gd name="connsiteX21" fmla="*/ 269772 w 599378"/>
                <a:gd name="connsiteY21" fmla="*/ 269439 h 598607"/>
                <a:gd name="connsiteX22" fmla="*/ 288180 w 599378"/>
                <a:gd name="connsiteY22" fmla="*/ 310726 h 598607"/>
                <a:gd name="connsiteX23" fmla="*/ 329539 w 599378"/>
                <a:gd name="connsiteY23" fmla="*/ 329102 h 598607"/>
                <a:gd name="connsiteX24" fmla="*/ 310892 w 599378"/>
                <a:gd name="connsiteY24" fmla="*/ 287815 h 598607"/>
                <a:gd name="connsiteX25" fmla="*/ 217895 w 599378"/>
                <a:gd name="connsiteY25" fmla="*/ 198619 h 598607"/>
                <a:gd name="connsiteX26" fmla="*/ 232000 w 599378"/>
                <a:gd name="connsiteY26" fmla="*/ 200229 h 598607"/>
                <a:gd name="connsiteX27" fmla="*/ 338862 w 599378"/>
                <a:gd name="connsiteY27" fmla="*/ 248199 h 598607"/>
                <a:gd name="connsiteX28" fmla="*/ 350816 w 599378"/>
                <a:gd name="connsiteY28" fmla="*/ 260131 h 598607"/>
                <a:gd name="connsiteX29" fmla="*/ 398150 w 599378"/>
                <a:gd name="connsiteY29" fmla="*/ 365139 h 598607"/>
                <a:gd name="connsiteX30" fmla="*/ 401019 w 599378"/>
                <a:gd name="connsiteY30" fmla="*/ 376594 h 598607"/>
                <a:gd name="connsiteX31" fmla="*/ 377113 w 599378"/>
                <a:gd name="connsiteY31" fmla="*/ 400459 h 598607"/>
                <a:gd name="connsiteX32" fmla="*/ 376874 w 599378"/>
                <a:gd name="connsiteY32" fmla="*/ 400459 h 598607"/>
                <a:gd name="connsiteX33" fmla="*/ 367072 w 599378"/>
                <a:gd name="connsiteY33" fmla="*/ 398311 h 598607"/>
                <a:gd name="connsiteX34" fmla="*/ 260449 w 599378"/>
                <a:gd name="connsiteY34" fmla="*/ 350581 h 598607"/>
                <a:gd name="connsiteX35" fmla="*/ 248017 w 599378"/>
                <a:gd name="connsiteY35" fmla="*/ 337932 h 598607"/>
                <a:gd name="connsiteX36" fmla="*/ 200443 w 599378"/>
                <a:gd name="connsiteY36" fmla="*/ 231732 h 598607"/>
                <a:gd name="connsiteX37" fmla="*/ 205225 w 599378"/>
                <a:gd name="connsiteY37" fmla="*/ 205241 h 598607"/>
                <a:gd name="connsiteX38" fmla="*/ 217895 w 599378"/>
                <a:gd name="connsiteY38" fmla="*/ 198619 h 598607"/>
                <a:gd name="connsiteX39" fmla="*/ 299652 w 599378"/>
                <a:gd name="connsiteY39" fmla="*/ 63509 h 598607"/>
                <a:gd name="connsiteX40" fmla="*/ 323538 w 599378"/>
                <a:gd name="connsiteY40" fmla="*/ 87363 h 598607"/>
                <a:gd name="connsiteX41" fmla="*/ 323538 w 599378"/>
                <a:gd name="connsiteY41" fmla="*/ 137458 h 598607"/>
                <a:gd name="connsiteX42" fmla="*/ 299652 w 599378"/>
                <a:gd name="connsiteY42" fmla="*/ 161313 h 598607"/>
                <a:gd name="connsiteX43" fmla="*/ 275765 w 599378"/>
                <a:gd name="connsiteY43" fmla="*/ 137458 h 598607"/>
                <a:gd name="connsiteX44" fmla="*/ 275765 w 599378"/>
                <a:gd name="connsiteY44" fmla="*/ 87363 h 598607"/>
                <a:gd name="connsiteX45" fmla="*/ 299652 w 599378"/>
                <a:gd name="connsiteY45" fmla="*/ 63509 h 598607"/>
                <a:gd name="connsiteX46" fmla="*/ 299659 w 599378"/>
                <a:gd name="connsiteY46" fmla="*/ 47736 h 598607"/>
                <a:gd name="connsiteX47" fmla="*/ 121357 w 599378"/>
                <a:gd name="connsiteY47" fmla="*/ 121487 h 598607"/>
                <a:gd name="connsiteX48" fmla="*/ 121357 w 599378"/>
                <a:gd name="connsiteY48" fmla="*/ 477120 h 598607"/>
                <a:gd name="connsiteX49" fmla="*/ 299659 w 599378"/>
                <a:gd name="connsiteY49" fmla="*/ 550871 h 598607"/>
                <a:gd name="connsiteX50" fmla="*/ 477722 w 599378"/>
                <a:gd name="connsiteY50" fmla="*/ 477120 h 598607"/>
                <a:gd name="connsiteX51" fmla="*/ 551576 w 599378"/>
                <a:gd name="connsiteY51" fmla="*/ 299304 h 598607"/>
                <a:gd name="connsiteX52" fmla="*/ 477722 w 599378"/>
                <a:gd name="connsiteY52" fmla="*/ 121487 h 598607"/>
                <a:gd name="connsiteX53" fmla="*/ 299659 w 599378"/>
                <a:gd name="connsiteY53" fmla="*/ 47736 h 598607"/>
                <a:gd name="connsiteX54" fmla="*/ 299659 w 599378"/>
                <a:gd name="connsiteY54" fmla="*/ 0 h 598607"/>
                <a:gd name="connsiteX55" fmla="*/ 511422 w 599378"/>
                <a:gd name="connsiteY55" fmla="*/ 87595 h 598607"/>
                <a:gd name="connsiteX56" fmla="*/ 599378 w 599378"/>
                <a:gd name="connsiteY56" fmla="*/ 299304 h 598607"/>
                <a:gd name="connsiteX57" fmla="*/ 511661 w 599378"/>
                <a:gd name="connsiteY57" fmla="*/ 511012 h 598607"/>
                <a:gd name="connsiteX58" fmla="*/ 299659 w 599378"/>
                <a:gd name="connsiteY58" fmla="*/ 598607 h 598607"/>
                <a:gd name="connsiteX59" fmla="*/ 87657 w 599378"/>
                <a:gd name="connsiteY59" fmla="*/ 511012 h 598607"/>
                <a:gd name="connsiteX60" fmla="*/ 87657 w 599378"/>
                <a:gd name="connsiteY60" fmla="*/ 87595 h 598607"/>
                <a:gd name="connsiteX61" fmla="*/ 299659 w 599378"/>
                <a:gd name="connsiteY61" fmla="*/ 0 h 5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99378" h="598607">
                  <a:moveTo>
                    <a:pt x="299652" y="437506"/>
                  </a:moveTo>
                  <a:cubicBezTo>
                    <a:pt x="312789" y="437506"/>
                    <a:pt x="323538" y="448005"/>
                    <a:pt x="323538" y="461367"/>
                  </a:cubicBezTo>
                  <a:lnTo>
                    <a:pt x="323538" y="511237"/>
                  </a:lnTo>
                  <a:cubicBezTo>
                    <a:pt x="323538" y="524599"/>
                    <a:pt x="312789" y="535098"/>
                    <a:pt x="299652" y="535098"/>
                  </a:cubicBezTo>
                  <a:cubicBezTo>
                    <a:pt x="286514" y="535098"/>
                    <a:pt x="275765" y="524599"/>
                    <a:pt x="275765" y="511237"/>
                  </a:cubicBezTo>
                  <a:lnTo>
                    <a:pt x="275765" y="461367"/>
                  </a:lnTo>
                  <a:cubicBezTo>
                    <a:pt x="275765" y="448005"/>
                    <a:pt x="286514" y="437506"/>
                    <a:pt x="299652" y="437506"/>
                  </a:cubicBezTo>
                  <a:close/>
                  <a:moveTo>
                    <a:pt x="461689" y="275417"/>
                  </a:moveTo>
                  <a:lnTo>
                    <a:pt x="511892" y="275417"/>
                  </a:lnTo>
                  <a:cubicBezTo>
                    <a:pt x="525041" y="275417"/>
                    <a:pt x="535798" y="286166"/>
                    <a:pt x="535798" y="299304"/>
                  </a:cubicBezTo>
                  <a:cubicBezTo>
                    <a:pt x="535798" y="312441"/>
                    <a:pt x="525041" y="323190"/>
                    <a:pt x="511892" y="323190"/>
                  </a:cubicBezTo>
                  <a:lnTo>
                    <a:pt x="461689" y="323190"/>
                  </a:lnTo>
                  <a:cubicBezTo>
                    <a:pt x="448541" y="323190"/>
                    <a:pt x="437783" y="312441"/>
                    <a:pt x="437783" y="299304"/>
                  </a:cubicBezTo>
                  <a:cubicBezTo>
                    <a:pt x="437783" y="286166"/>
                    <a:pt x="448541" y="275417"/>
                    <a:pt x="461689" y="275417"/>
                  </a:cubicBezTo>
                  <a:close/>
                  <a:moveTo>
                    <a:pt x="87399" y="275417"/>
                  </a:moveTo>
                  <a:lnTo>
                    <a:pt x="137341" y="275417"/>
                  </a:lnTo>
                  <a:cubicBezTo>
                    <a:pt x="150723" y="275417"/>
                    <a:pt x="161237" y="286166"/>
                    <a:pt x="161237" y="299304"/>
                  </a:cubicBezTo>
                  <a:cubicBezTo>
                    <a:pt x="161237" y="312441"/>
                    <a:pt x="150723" y="323190"/>
                    <a:pt x="137341" y="323190"/>
                  </a:cubicBezTo>
                  <a:lnTo>
                    <a:pt x="87399" y="323190"/>
                  </a:lnTo>
                  <a:cubicBezTo>
                    <a:pt x="74018" y="323190"/>
                    <a:pt x="63504" y="312441"/>
                    <a:pt x="63504" y="299304"/>
                  </a:cubicBezTo>
                  <a:cubicBezTo>
                    <a:pt x="63504" y="286166"/>
                    <a:pt x="74018" y="275417"/>
                    <a:pt x="87399" y="275417"/>
                  </a:cubicBezTo>
                  <a:close/>
                  <a:moveTo>
                    <a:pt x="269772" y="269439"/>
                  </a:moveTo>
                  <a:lnTo>
                    <a:pt x="288180" y="310726"/>
                  </a:lnTo>
                  <a:lnTo>
                    <a:pt x="329539" y="329102"/>
                  </a:lnTo>
                  <a:lnTo>
                    <a:pt x="310892" y="287815"/>
                  </a:lnTo>
                  <a:close/>
                  <a:moveTo>
                    <a:pt x="217895" y="198619"/>
                  </a:moveTo>
                  <a:cubicBezTo>
                    <a:pt x="222557" y="197724"/>
                    <a:pt x="227458" y="198201"/>
                    <a:pt x="232000" y="200229"/>
                  </a:cubicBezTo>
                  <a:lnTo>
                    <a:pt x="338862" y="248199"/>
                  </a:lnTo>
                  <a:cubicBezTo>
                    <a:pt x="344122" y="250585"/>
                    <a:pt x="348425" y="254642"/>
                    <a:pt x="350816" y="260131"/>
                  </a:cubicBezTo>
                  <a:lnTo>
                    <a:pt x="398150" y="365139"/>
                  </a:lnTo>
                  <a:cubicBezTo>
                    <a:pt x="399824" y="368480"/>
                    <a:pt x="401019" y="372298"/>
                    <a:pt x="401019" y="376594"/>
                  </a:cubicBezTo>
                  <a:cubicBezTo>
                    <a:pt x="401019" y="389720"/>
                    <a:pt x="390261" y="400221"/>
                    <a:pt x="377113" y="400459"/>
                  </a:cubicBezTo>
                  <a:lnTo>
                    <a:pt x="376874" y="400459"/>
                  </a:lnTo>
                  <a:cubicBezTo>
                    <a:pt x="373527" y="400459"/>
                    <a:pt x="370419" y="399743"/>
                    <a:pt x="367072" y="398311"/>
                  </a:cubicBezTo>
                  <a:lnTo>
                    <a:pt x="260449" y="350581"/>
                  </a:lnTo>
                  <a:cubicBezTo>
                    <a:pt x="254711" y="347956"/>
                    <a:pt x="250408" y="343421"/>
                    <a:pt x="248017" y="337932"/>
                  </a:cubicBezTo>
                  <a:lnTo>
                    <a:pt x="200443" y="231732"/>
                  </a:lnTo>
                  <a:cubicBezTo>
                    <a:pt x="196379" y="222901"/>
                    <a:pt x="198292" y="212162"/>
                    <a:pt x="205225" y="205241"/>
                  </a:cubicBezTo>
                  <a:cubicBezTo>
                    <a:pt x="208811" y="201781"/>
                    <a:pt x="213234" y="199514"/>
                    <a:pt x="217895" y="198619"/>
                  </a:cubicBezTo>
                  <a:close/>
                  <a:moveTo>
                    <a:pt x="299652" y="63509"/>
                  </a:moveTo>
                  <a:cubicBezTo>
                    <a:pt x="312789" y="63509"/>
                    <a:pt x="323538" y="74243"/>
                    <a:pt x="323538" y="87363"/>
                  </a:cubicBezTo>
                  <a:lnTo>
                    <a:pt x="323538" y="137458"/>
                  </a:lnTo>
                  <a:cubicBezTo>
                    <a:pt x="323538" y="150578"/>
                    <a:pt x="312789" y="161313"/>
                    <a:pt x="299652" y="161313"/>
                  </a:cubicBezTo>
                  <a:cubicBezTo>
                    <a:pt x="286514" y="161313"/>
                    <a:pt x="275765" y="150578"/>
                    <a:pt x="275765" y="137458"/>
                  </a:cubicBezTo>
                  <a:lnTo>
                    <a:pt x="275765" y="87363"/>
                  </a:lnTo>
                  <a:cubicBezTo>
                    <a:pt x="275765" y="74243"/>
                    <a:pt x="286514" y="63509"/>
                    <a:pt x="299652" y="63509"/>
                  </a:cubicBezTo>
                  <a:close/>
                  <a:moveTo>
                    <a:pt x="299659" y="47736"/>
                  </a:moveTo>
                  <a:cubicBezTo>
                    <a:pt x="232258" y="47736"/>
                    <a:pt x="169159" y="73990"/>
                    <a:pt x="121357" y="121487"/>
                  </a:cubicBezTo>
                  <a:cubicBezTo>
                    <a:pt x="23124" y="219585"/>
                    <a:pt x="23124" y="379023"/>
                    <a:pt x="121357" y="477120"/>
                  </a:cubicBezTo>
                  <a:cubicBezTo>
                    <a:pt x="169159" y="524617"/>
                    <a:pt x="232258" y="550871"/>
                    <a:pt x="299659" y="550871"/>
                  </a:cubicBezTo>
                  <a:cubicBezTo>
                    <a:pt x="366821" y="550871"/>
                    <a:pt x="430159" y="524617"/>
                    <a:pt x="477722" y="477120"/>
                  </a:cubicBezTo>
                  <a:cubicBezTo>
                    <a:pt x="525285" y="429622"/>
                    <a:pt x="551576" y="366611"/>
                    <a:pt x="551576" y="299304"/>
                  </a:cubicBezTo>
                  <a:cubicBezTo>
                    <a:pt x="551576" y="232235"/>
                    <a:pt x="525285" y="168985"/>
                    <a:pt x="477722" y="121487"/>
                  </a:cubicBezTo>
                  <a:cubicBezTo>
                    <a:pt x="430159" y="73990"/>
                    <a:pt x="366821" y="47736"/>
                    <a:pt x="299659" y="47736"/>
                  </a:cubicBezTo>
                  <a:close/>
                  <a:moveTo>
                    <a:pt x="299659" y="0"/>
                  </a:moveTo>
                  <a:cubicBezTo>
                    <a:pt x="379728" y="0"/>
                    <a:pt x="455016" y="31028"/>
                    <a:pt x="511422" y="87595"/>
                  </a:cubicBezTo>
                  <a:cubicBezTo>
                    <a:pt x="568068" y="144162"/>
                    <a:pt x="599378" y="219346"/>
                    <a:pt x="599378" y="299304"/>
                  </a:cubicBezTo>
                  <a:cubicBezTo>
                    <a:pt x="599378" y="379261"/>
                    <a:pt x="568068" y="454445"/>
                    <a:pt x="511661" y="511012"/>
                  </a:cubicBezTo>
                  <a:cubicBezTo>
                    <a:pt x="455016" y="567579"/>
                    <a:pt x="379728" y="598607"/>
                    <a:pt x="299659" y="598607"/>
                  </a:cubicBezTo>
                  <a:cubicBezTo>
                    <a:pt x="219591" y="598607"/>
                    <a:pt x="144302" y="567579"/>
                    <a:pt x="87657" y="511012"/>
                  </a:cubicBezTo>
                  <a:cubicBezTo>
                    <a:pt x="-29219" y="394298"/>
                    <a:pt x="-29219" y="204309"/>
                    <a:pt x="87657" y="87595"/>
                  </a:cubicBezTo>
                  <a:cubicBezTo>
                    <a:pt x="144302" y="31028"/>
                    <a:pt x="219591" y="0"/>
                    <a:pt x="299659" y="0"/>
                  </a:cubicBezTo>
                  <a:close/>
                </a:path>
              </a:pathLst>
            </a:custGeom>
            <a:solidFill>
              <a:schemeClr val="accent1"/>
            </a:solidFill>
            <a:ln>
              <a:noFill/>
            </a:ln>
          </p:spPr>
        </p:sp>
        <p:grpSp>
          <p:nvGrpSpPr>
            <p:cNvPr id="52" name="组合 51"/>
            <p:cNvGrpSpPr/>
            <p:nvPr/>
          </p:nvGrpSpPr>
          <p:grpSpPr>
            <a:xfrm>
              <a:off x="2316313" y="2065627"/>
              <a:ext cx="2309196" cy="2359208"/>
              <a:chOff x="2346986" y="2375454"/>
              <a:chExt cx="2309196" cy="2359208"/>
            </a:xfrm>
          </p:grpSpPr>
          <p:sp>
            <p:nvSpPr>
              <p:cNvPr id="110" name="圆角矩形 109"/>
              <p:cNvSpPr/>
              <p:nvPr/>
            </p:nvSpPr>
            <p:spPr>
              <a:xfrm>
                <a:off x="2831894" y="2389398"/>
                <a:ext cx="1800570" cy="3661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100" b="1" dirty="0">
                    <a:solidFill>
                      <a:schemeClr val="accent5"/>
                    </a:solidFill>
                    <a:latin typeface="黑体" panose="02010609060101010101" pitchFamily="49" charset="-122"/>
                    <a:ea typeface="黑体" panose="02010609060101010101" pitchFamily="49" charset="-122"/>
                  </a:rPr>
                  <a:t>IP/MAC</a:t>
                </a:r>
                <a:r>
                  <a:rPr lang="zh-CN" altLang="en-US" sz="1100" b="1" dirty="0">
                    <a:solidFill>
                      <a:schemeClr val="accent5"/>
                    </a:solidFill>
                    <a:latin typeface="黑体" panose="02010609060101010101" pitchFamily="49" charset="-122"/>
                    <a:ea typeface="黑体" panose="02010609060101010101" pitchFamily="49" charset="-122"/>
                  </a:rPr>
                  <a:t>地址</a:t>
                </a:r>
                <a:endParaRPr lang="zh-CN" altLang="en-US" sz="1100" b="1" dirty="0">
                  <a:solidFill>
                    <a:schemeClr val="accent5"/>
                  </a:solidFill>
                  <a:latin typeface="黑体" panose="02010609060101010101" pitchFamily="49" charset="-122"/>
                  <a:ea typeface="黑体" panose="02010609060101010101" pitchFamily="49" charset="-122"/>
                </a:endParaRPr>
              </a:p>
            </p:txBody>
          </p:sp>
          <p:sp>
            <p:nvSpPr>
              <p:cNvPr id="111" name="圆角矩形 110"/>
              <p:cNvSpPr/>
              <p:nvPr/>
            </p:nvSpPr>
            <p:spPr>
              <a:xfrm>
                <a:off x="2835316" y="3550107"/>
                <a:ext cx="1800570" cy="3661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altLang="zh-CN" sz="1100" b="1" dirty="0">
                    <a:solidFill>
                      <a:schemeClr val="accent5"/>
                    </a:solidFill>
                    <a:latin typeface="黑体" panose="02010609060101010101" pitchFamily="49" charset="-122"/>
                    <a:ea typeface="黑体" panose="02010609060101010101" pitchFamily="49" charset="-122"/>
                  </a:rPr>
                  <a:t>OS/</a:t>
                </a:r>
                <a:r>
                  <a:rPr lang="zh-CN" altLang="en-US" sz="1100" b="1" dirty="0">
                    <a:solidFill>
                      <a:schemeClr val="accent5"/>
                    </a:solidFill>
                    <a:latin typeface="黑体" panose="02010609060101010101" pitchFamily="49" charset="-122"/>
                    <a:ea typeface="黑体" panose="02010609060101010101" pitchFamily="49" charset="-122"/>
                  </a:rPr>
                  <a:t>补丁</a:t>
                </a:r>
                <a:endParaRPr lang="zh-CN" altLang="en-US" sz="1100" b="1" dirty="0">
                  <a:solidFill>
                    <a:schemeClr val="accent5"/>
                  </a:solidFill>
                  <a:latin typeface="黑体" panose="02010609060101010101" pitchFamily="49" charset="-122"/>
                  <a:ea typeface="黑体" panose="02010609060101010101" pitchFamily="49" charset="-122"/>
                </a:endParaRPr>
              </a:p>
            </p:txBody>
          </p:sp>
          <p:sp>
            <p:nvSpPr>
              <p:cNvPr id="112" name="圆角矩形 111"/>
              <p:cNvSpPr/>
              <p:nvPr/>
            </p:nvSpPr>
            <p:spPr>
              <a:xfrm>
                <a:off x="2855613" y="4345740"/>
                <a:ext cx="1800569" cy="3661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100" b="1" dirty="0">
                    <a:solidFill>
                      <a:schemeClr val="accent5"/>
                    </a:solidFill>
                    <a:latin typeface="黑体" panose="02010609060101010101" pitchFamily="49" charset="-122"/>
                    <a:ea typeface="黑体" panose="02010609060101010101" pitchFamily="49" charset="-122"/>
                  </a:rPr>
                  <a:t>该类型通用协议</a:t>
                </a:r>
                <a:endParaRPr lang="zh-CN" altLang="en-US" sz="1100" b="1" dirty="0">
                  <a:solidFill>
                    <a:schemeClr val="accent5"/>
                  </a:solidFill>
                  <a:latin typeface="黑体" panose="02010609060101010101" pitchFamily="49" charset="-122"/>
                  <a:ea typeface="黑体" panose="02010609060101010101" pitchFamily="49" charset="-122"/>
                </a:endParaRPr>
              </a:p>
            </p:txBody>
          </p:sp>
          <p:sp>
            <p:nvSpPr>
              <p:cNvPr id="113" name="圆角矩形 112"/>
              <p:cNvSpPr/>
              <p:nvPr/>
            </p:nvSpPr>
            <p:spPr>
              <a:xfrm>
                <a:off x="2828085" y="2777467"/>
                <a:ext cx="1800569" cy="3661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100" b="1" dirty="0">
                    <a:solidFill>
                      <a:schemeClr val="accent5"/>
                    </a:solidFill>
                    <a:latin typeface="黑体" panose="02010609060101010101" pitchFamily="49" charset="-122"/>
                    <a:ea typeface="黑体" panose="02010609060101010101" pitchFamily="49" charset="-122"/>
                  </a:rPr>
                  <a:t>类型</a:t>
                </a:r>
                <a:r>
                  <a:rPr lang="en-US" altLang="zh-CN" sz="1100" b="1" dirty="0">
                    <a:solidFill>
                      <a:schemeClr val="accent5"/>
                    </a:solidFill>
                    <a:latin typeface="黑体" panose="02010609060101010101" pitchFamily="49" charset="-122"/>
                    <a:ea typeface="黑体" panose="02010609060101010101" pitchFamily="49" charset="-122"/>
                  </a:rPr>
                  <a:t>/</a:t>
                </a:r>
                <a:r>
                  <a:rPr lang="zh-CN" altLang="en-US" sz="1100" b="1" dirty="0">
                    <a:solidFill>
                      <a:schemeClr val="accent5"/>
                    </a:solidFill>
                    <a:latin typeface="黑体" panose="02010609060101010101" pitchFamily="49" charset="-122"/>
                    <a:ea typeface="黑体" panose="02010609060101010101" pitchFamily="49" charset="-122"/>
                  </a:rPr>
                  <a:t>品牌</a:t>
                </a:r>
                <a:r>
                  <a:rPr lang="en-US" altLang="zh-CN" sz="1100" b="1" dirty="0">
                    <a:solidFill>
                      <a:schemeClr val="accent5"/>
                    </a:solidFill>
                    <a:latin typeface="黑体" panose="02010609060101010101" pitchFamily="49" charset="-122"/>
                    <a:ea typeface="黑体" panose="02010609060101010101" pitchFamily="49" charset="-122"/>
                  </a:rPr>
                  <a:t>/</a:t>
                </a:r>
                <a:r>
                  <a:rPr lang="zh-CN" altLang="en-US" sz="1100" b="1" dirty="0">
                    <a:solidFill>
                      <a:schemeClr val="accent5"/>
                    </a:solidFill>
                    <a:latin typeface="黑体" panose="02010609060101010101" pitchFamily="49" charset="-122"/>
                    <a:ea typeface="黑体" panose="02010609060101010101" pitchFamily="49" charset="-122"/>
                  </a:rPr>
                  <a:t>型号</a:t>
                </a:r>
                <a:endParaRPr lang="zh-CN" altLang="en-US" sz="1100" b="1" dirty="0">
                  <a:solidFill>
                    <a:schemeClr val="accent5"/>
                  </a:solidFill>
                  <a:latin typeface="黑体" panose="02010609060101010101" pitchFamily="49" charset="-122"/>
                  <a:ea typeface="黑体" panose="02010609060101010101" pitchFamily="49" charset="-122"/>
                </a:endParaRPr>
              </a:p>
            </p:txBody>
          </p:sp>
          <p:sp>
            <p:nvSpPr>
              <p:cNvPr id="114" name="圆角矩形 113"/>
              <p:cNvSpPr/>
              <p:nvPr/>
            </p:nvSpPr>
            <p:spPr>
              <a:xfrm>
                <a:off x="2842566" y="3952022"/>
                <a:ext cx="1800570" cy="3661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100" b="1" dirty="0">
                    <a:solidFill>
                      <a:schemeClr val="accent5"/>
                    </a:solidFill>
                    <a:latin typeface="黑体" panose="02010609060101010101" pitchFamily="49" charset="-122"/>
                    <a:ea typeface="黑体" panose="02010609060101010101" pitchFamily="49" charset="-122"/>
                  </a:rPr>
                  <a:t>网络通用协议</a:t>
                </a:r>
                <a:endParaRPr lang="zh-CN" altLang="en-US" sz="1100" b="1" dirty="0">
                  <a:solidFill>
                    <a:schemeClr val="accent5"/>
                  </a:solidFill>
                  <a:latin typeface="黑体" panose="02010609060101010101" pitchFamily="49" charset="-122"/>
                  <a:ea typeface="黑体" panose="02010609060101010101" pitchFamily="49" charset="-122"/>
                </a:endParaRPr>
              </a:p>
            </p:txBody>
          </p:sp>
          <p:sp>
            <p:nvSpPr>
              <p:cNvPr id="115" name="圆角矩形 114"/>
              <p:cNvSpPr/>
              <p:nvPr/>
            </p:nvSpPr>
            <p:spPr>
              <a:xfrm>
                <a:off x="2837319" y="3163869"/>
                <a:ext cx="1800569" cy="36616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100" b="1" dirty="0">
                    <a:solidFill>
                      <a:schemeClr val="accent5"/>
                    </a:solidFill>
                    <a:latin typeface="黑体" panose="02010609060101010101" pitchFamily="49" charset="-122"/>
                    <a:ea typeface="黑体" panose="02010609060101010101" pitchFamily="49" charset="-122"/>
                  </a:rPr>
                  <a:t>端口</a:t>
                </a:r>
                <a:r>
                  <a:rPr lang="en-US" altLang="zh-CN" sz="1100" b="1" dirty="0">
                    <a:solidFill>
                      <a:schemeClr val="accent5"/>
                    </a:solidFill>
                    <a:latin typeface="黑体" panose="02010609060101010101" pitchFamily="49" charset="-122"/>
                    <a:ea typeface="黑体" panose="02010609060101010101" pitchFamily="49" charset="-122"/>
                  </a:rPr>
                  <a:t>/</a:t>
                </a:r>
                <a:r>
                  <a:rPr lang="zh-CN" altLang="en-US" sz="1100" b="1" dirty="0">
                    <a:solidFill>
                      <a:schemeClr val="accent5"/>
                    </a:solidFill>
                    <a:latin typeface="黑体" panose="02010609060101010101" pitchFamily="49" charset="-122"/>
                    <a:ea typeface="黑体" panose="02010609060101010101" pitchFamily="49" charset="-122"/>
                  </a:rPr>
                  <a:t>服务</a:t>
                </a:r>
                <a:endParaRPr lang="zh-CN" altLang="en-US" sz="1100" b="1" dirty="0">
                  <a:solidFill>
                    <a:schemeClr val="accent5"/>
                  </a:solidFill>
                  <a:latin typeface="黑体" panose="02010609060101010101" pitchFamily="49" charset="-122"/>
                  <a:ea typeface="黑体" panose="02010609060101010101" pitchFamily="49" charset="-122"/>
                </a:endParaRPr>
              </a:p>
            </p:txBody>
          </p:sp>
          <p:sp>
            <p:nvSpPr>
              <p:cNvPr id="116" name="圆角矩形 115"/>
              <p:cNvSpPr/>
              <p:nvPr/>
            </p:nvSpPr>
            <p:spPr>
              <a:xfrm>
                <a:off x="2346986" y="2375454"/>
                <a:ext cx="679510" cy="1533595"/>
              </a:xfrm>
              <a:prstGeom prst="roundRect">
                <a:avLst/>
              </a:prstGeom>
              <a:solidFill>
                <a:schemeClr val="accent3"/>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100" b="1" dirty="0">
                    <a:solidFill>
                      <a:schemeClr val="accent5"/>
                    </a:solidFill>
                    <a:latin typeface="黑体" panose="02010609060101010101" pitchFamily="49" charset="-122"/>
                    <a:ea typeface="黑体" panose="02010609060101010101" pitchFamily="49" charset="-122"/>
                  </a:rPr>
                  <a:t>静态</a:t>
                </a:r>
                <a:endParaRPr lang="en-US" altLang="zh-CN" sz="1100" b="1" dirty="0">
                  <a:solidFill>
                    <a:schemeClr val="accent5"/>
                  </a:solidFill>
                  <a:latin typeface="黑体" panose="02010609060101010101" pitchFamily="49" charset="-122"/>
                  <a:ea typeface="黑体" panose="02010609060101010101" pitchFamily="49" charset="-122"/>
                </a:endParaRPr>
              </a:p>
              <a:p>
                <a:pPr algn="ctr"/>
                <a:r>
                  <a:rPr lang="zh-CN" altLang="en-US" sz="1100" b="1" dirty="0">
                    <a:solidFill>
                      <a:schemeClr val="accent5"/>
                    </a:solidFill>
                    <a:latin typeface="黑体" panose="02010609060101010101" pitchFamily="49" charset="-122"/>
                    <a:ea typeface="黑体" panose="02010609060101010101" pitchFamily="49" charset="-122"/>
                  </a:rPr>
                  <a:t>指纹</a:t>
                </a:r>
                <a:endParaRPr lang="zh-CN" altLang="en-US" sz="1100" b="1" dirty="0">
                  <a:solidFill>
                    <a:schemeClr val="accent5"/>
                  </a:solidFill>
                  <a:latin typeface="黑体" panose="02010609060101010101" pitchFamily="49" charset="-122"/>
                  <a:ea typeface="黑体" panose="02010609060101010101" pitchFamily="49" charset="-122"/>
                </a:endParaRPr>
              </a:p>
            </p:txBody>
          </p:sp>
          <p:sp>
            <p:nvSpPr>
              <p:cNvPr id="117" name="圆角矩形 116"/>
              <p:cNvSpPr/>
              <p:nvPr/>
            </p:nvSpPr>
            <p:spPr>
              <a:xfrm>
                <a:off x="2346986" y="3932989"/>
                <a:ext cx="679510" cy="801673"/>
              </a:xfrm>
              <a:prstGeom prst="roundRect">
                <a:avLst/>
              </a:prstGeom>
              <a:solidFill>
                <a:schemeClr val="accent3"/>
              </a:solidFill>
            </p:spPr>
            <p:style>
              <a:lnRef idx="3">
                <a:schemeClr val="lt1"/>
              </a:lnRef>
              <a:fillRef idx="1">
                <a:schemeClr val="dk1"/>
              </a:fillRef>
              <a:effectRef idx="1">
                <a:schemeClr val="dk1"/>
              </a:effectRef>
              <a:fontRef idx="minor">
                <a:schemeClr val="lt1"/>
              </a:fontRef>
            </p:style>
            <p:txBody>
              <a:bodyPr rtlCol="0" anchor="ctr"/>
              <a:lstStyle/>
              <a:p>
                <a:pPr algn="ctr"/>
                <a:r>
                  <a:rPr lang="zh-CN" altLang="en-US" sz="1100" b="1" dirty="0">
                    <a:solidFill>
                      <a:schemeClr val="accent5"/>
                    </a:solidFill>
                    <a:latin typeface="黑体" panose="02010609060101010101" pitchFamily="49" charset="-122"/>
                    <a:ea typeface="黑体" panose="02010609060101010101" pitchFamily="49" charset="-122"/>
                  </a:rPr>
                  <a:t>动态</a:t>
                </a:r>
                <a:endParaRPr lang="en-US" altLang="zh-CN" sz="1100" b="1" dirty="0">
                  <a:solidFill>
                    <a:schemeClr val="accent5"/>
                  </a:solidFill>
                  <a:latin typeface="黑体" panose="02010609060101010101" pitchFamily="49" charset="-122"/>
                  <a:ea typeface="黑体" panose="02010609060101010101" pitchFamily="49" charset="-122"/>
                </a:endParaRPr>
              </a:p>
              <a:p>
                <a:pPr algn="ctr"/>
                <a:r>
                  <a:rPr lang="zh-CN" altLang="en-US" sz="1100" b="1" dirty="0">
                    <a:solidFill>
                      <a:schemeClr val="accent5"/>
                    </a:solidFill>
                    <a:latin typeface="黑体" panose="02010609060101010101" pitchFamily="49" charset="-122"/>
                    <a:ea typeface="黑体" panose="02010609060101010101" pitchFamily="49" charset="-122"/>
                  </a:rPr>
                  <a:t>指纹</a:t>
                </a:r>
                <a:endParaRPr lang="zh-CN" altLang="en-US" sz="1100" b="1" dirty="0">
                  <a:solidFill>
                    <a:schemeClr val="accent5"/>
                  </a:solidFill>
                  <a:latin typeface="黑体" panose="02010609060101010101" pitchFamily="49" charset="-122"/>
                  <a:ea typeface="黑体" panose="02010609060101010101" pitchFamily="49" charset="-122"/>
                </a:endParaRPr>
              </a:p>
            </p:txBody>
          </p:sp>
        </p:grpSp>
        <p:sp>
          <p:nvSpPr>
            <p:cNvPr id="53" name="Right Arrow 45"/>
            <p:cNvSpPr/>
            <p:nvPr/>
          </p:nvSpPr>
          <p:spPr>
            <a:xfrm>
              <a:off x="649550" y="2665512"/>
              <a:ext cx="1547302" cy="1205049"/>
            </a:xfrm>
            <a:custGeom>
              <a:avLst/>
              <a:gdLst>
                <a:gd name="T0" fmla="*/ 5475 w 7193"/>
                <a:gd name="T1" fmla="*/ 3116 h 5099"/>
                <a:gd name="T2" fmla="*/ 5475 w 7193"/>
                <a:gd name="T3" fmla="*/ 3734 h 5099"/>
                <a:gd name="T4" fmla="*/ 4180 w 7193"/>
                <a:gd name="T5" fmla="*/ 3734 h 5099"/>
                <a:gd name="T6" fmla="*/ 2996 w 7193"/>
                <a:gd name="T7" fmla="*/ 2549 h 5099"/>
                <a:gd name="T8" fmla="*/ 4180 w 7193"/>
                <a:gd name="T9" fmla="*/ 1365 h 5099"/>
                <a:gd name="T10" fmla="*/ 5475 w 7193"/>
                <a:gd name="T11" fmla="*/ 1365 h 5099"/>
                <a:gd name="T12" fmla="*/ 5475 w 7193"/>
                <a:gd name="T13" fmla="*/ 1983 h 5099"/>
                <a:gd name="T14" fmla="*/ 6334 w 7193"/>
                <a:gd name="T15" fmla="*/ 1488 h 5099"/>
                <a:gd name="T16" fmla="*/ 7193 w 7193"/>
                <a:gd name="T17" fmla="*/ 992 h 5099"/>
                <a:gd name="T18" fmla="*/ 6334 w 7193"/>
                <a:gd name="T19" fmla="*/ 496 h 5099"/>
                <a:gd name="T20" fmla="*/ 5475 w 7193"/>
                <a:gd name="T21" fmla="*/ 0 h 5099"/>
                <a:gd name="T22" fmla="*/ 5475 w 7193"/>
                <a:gd name="T23" fmla="*/ 619 h 5099"/>
                <a:gd name="T24" fmla="*/ 4180 w 7193"/>
                <a:gd name="T25" fmla="*/ 619 h 5099"/>
                <a:gd name="T26" fmla="*/ 2286 w 7193"/>
                <a:gd name="T27" fmla="*/ 2177 h 5099"/>
                <a:gd name="T28" fmla="*/ 0 w 7193"/>
                <a:gd name="T29" fmla="*/ 2177 h 5099"/>
                <a:gd name="T30" fmla="*/ 0 w 7193"/>
                <a:gd name="T31" fmla="*/ 2922 h 5099"/>
                <a:gd name="T32" fmla="*/ 2286 w 7193"/>
                <a:gd name="T33" fmla="*/ 2922 h 5099"/>
                <a:gd name="T34" fmla="*/ 4180 w 7193"/>
                <a:gd name="T35" fmla="*/ 4480 h 5099"/>
                <a:gd name="T36" fmla="*/ 5475 w 7193"/>
                <a:gd name="T37" fmla="*/ 4480 h 5099"/>
                <a:gd name="T38" fmla="*/ 5475 w 7193"/>
                <a:gd name="T39" fmla="*/ 5099 h 5099"/>
                <a:gd name="T40" fmla="*/ 6334 w 7193"/>
                <a:gd name="T41" fmla="*/ 4603 h 5099"/>
                <a:gd name="T42" fmla="*/ 7193 w 7193"/>
                <a:gd name="T43" fmla="*/ 4107 h 5099"/>
                <a:gd name="T44" fmla="*/ 6334 w 7193"/>
                <a:gd name="T45" fmla="*/ 3611 h 5099"/>
                <a:gd name="T46" fmla="*/ 5475 w 7193"/>
                <a:gd name="T47" fmla="*/ 3116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93" h="5099">
                  <a:moveTo>
                    <a:pt x="5475" y="3116"/>
                  </a:moveTo>
                  <a:lnTo>
                    <a:pt x="5475" y="3734"/>
                  </a:lnTo>
                  <a:lnTo>
                    <a:pt x="4180" y="3734"/>
                  </a:lnTo>
                  <a:cubicBezTo>
                    <a:pt x="3527" y="3734"/>
                    <a:pt x="2996" y="3203"/>
                    <a:pt x="2996" y="2549"/>
                  </a:cubicBezTo>
                  <a:cubicBezTo>
                    <a:pt x="2996" y="1896"/>
                    <a:pt x="3527" y="1365"/>
                    <a:pt x="4180" y="1365"/>
                  </a:cubicBezTo>
                  <a:lnTo>
                    <a:pt x="5475" y="1365"/>
                  </a:lnTo>
                  <a:lnTo>
                    <a:pt x="5475" y="1983"/>
                  </a:lnTo>
                  <a:lnTo>
                    <a:pt x="6334" y="1488"/>
                  </a:lnTo>
                  <a:lnTo>
                    <a:pt x="7193" y="992"/>
                  </a:lnTo>
                  <a:lnTo>
                    <a:pt x="6334" y="496"/>
                  </a:lnTo>
                  <a:lnTo>
                    <a:pt x="5475" y="0"/>
                  </a:lnTo>
                  <a:lnTo>
                    <a:pt x="5475" y="619"/>
                  </a:lnTo>
                  <a:lnTo>
                    <a:pt x="4180" y="619"/>
                  </a:lnTo>
                  <a:cubicBezTo>
                    <a:pt x="3243" y="619"/>
                    <a:pt x="2460" y="1290"/>
                    <a:pt x="2286" y="2177"/>
                  </a:cubicBezTo>
                  <a:lnTo>
                    <a:pt x="0" y="2177"/>
                  </a:lnTo>
                  <a:lnTo>
                    <a:pt x="0" y="2922"/>
                  </a:lnTo>
                  <a:lnTo>
                    <a:pt x="2286" y="2922"/>
                  </a:lnTo>
                  <a:cubicBezTo>
                    <a:pt x="2460" y="3809"/>
                    <a:pt x="3243" y="4480"/>
                    <a:pt x="4180" y="4480"/>
                  </a:cubicBezTo>
                  <a:lnTo>
                    <a:pt x="5475" y="4480"/>
                  </a:lnTo>
                  <a:lnTo>
                    <a:pt x="5475" y="5099"/>
                  </a:lnTo>
                  <a:lnTo>
                    <a:pt x="6334" y="4603"/>
                  </a:lnTo>
                  <a:lnTo>
                    <a:pt x="7193" y="4107"/>
                  </a:lnTo>
                  <a:lnTo>
                    <a:pt x="6334" y="3611"/>
                  </a:lnTo>
                  <a:lnTo>
                    <a:pt x="5475" y="3116"/>
                  </a:lnTo>
                  <a:close/>
                </a:path>
              </a:pathLst>
            </a:custGeom>
            <a:solidFill>
              <a:schemeClr val="tx1">
                <a:lumMod val="50000"/>
                <a:lumOff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solidFill>
                  <a:schemeClr val="accent5"/>
                </a:solidFill>
                <a:latin typeface="黑体" panose="02010609060101010101" pitchFamily="49" charset="-122"/>
                <a:ea typeface="黑体" panose="02010609060101010101" pitchFamily="49" charset="-122"/>
              </a:endParaRPr>
            </a:p>
          </p:txBody>
        </p:sp>
        <p:sp>
          <p:nvSpPr>
            <p:cNvPr id="54" name="右大括号 53"/>
            <p:cNvSpPr/>
            <p:nvPr/>
          </p:nvSpPr>
          <p:spPr>
            <a:xfrm>
              <a:off x="4856104" y="2013686"/>
              <a:ext cx="601246" cy="2134964"/>
            </a:xfrm>
            <a:prstGeom prst="rightBrace">
              <a:avLst/>
            </a:prstGeom>
            <a:noFill/>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dirty="0">
                <a:solidFill>
                  <a:schemeClr val="accent5"/>
                </a:solidFill>
                <a:latin typeface="黑体" panose="02010609060101010101" pitchFamily="49" charset="-122"/>
                <a:ea typeface="黑体" panose="02010609060101010101" pitchFamily="49" charset="-122"/>
              </a:endParaRPr>
            </a:p>
          </p:txBody>
        </p:sp>
        <p:sp>
          <p:nvSpPr>
            <p:cNvPr id="55" name="文本框 5"/>
            <p:cNvSpPr txBox="1"/>
            <p:nvPr/>
          </p:nvSpPr>
          <p:spPr>
            <a:xfrm>
              <a:off x="5724436" y="2875347"/>
              <a:ext cx="1290806" cy="353786"/>
            </a:xfrm>
            <a:prstGeom prst="rect">
              <a:avLst/>
            </a:prstGeom>
            <a:noFill/>
          </p:spPr>
          <p:txBody>
            <a:bodyPr wrap="square" rtlCol="0">
              <a:spAutoFit/>
            </a:bodyPr>
            <a:lstStyle/>
            <a:p>
              <a:r>
                <a:rPr lang="zh-CN" altLang="en-US" sz="1400" b="1" dirty="0">
                  <a:solidFill>
                    <a:schemeClr val="accent5"/>
                  </a:solidFill>
                  <a:latin typeface="黑体" panose="02010609060101010101" pitchFamily="49" charset="-122"/>
                  <a:ea typeface="黑体" panose="02010609060101010101" pitchFamily="49" charset="-122"/>
                </a:rPr>
                <a:t>身份</a:t>
              </a:r>
              <a:r>
                <a:rPr lang="en-US" altLang="zh-CN" sz="1400" b="1" dirty="0" err="1">
                  <a:solidFill>
                    <a:schemeClr val="accent5"/>
                  </a:solidFill>
                  <a:latin typeface="黑体" panose="02010609060101010101" pitchFamily="49" charset="-122"/>
                  <a:ea typeface="黑体" panose="02010609060101010101" pitchFamily="49" charset="-122"/>
                </a:rPr>
                <a:t>BigID</a:t>
              </a:r>
              <a:endParaRPr lang="en-US" altLang="zh-CN" sz="1400" b="1" dirty="0" err="1">
                <a:solidFill>
                  <a:schemeClr val="accent5"/>
                </a:solidFill>
                <a:latin typeface="黑体" panose="02010609060101010101" pitchFamily="49" charset="-122"/>
                <a:ea typeface="黑体" panose="02010609060101010101" pitchFamily="49" charset="-122"/>
              </a:endParaRPr>
            </a:p>
          </p:txBody>
        </p:sp>
        <p:pic>
          <p:nvPicPr>
            <p:cNvPr id="56" name="图片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2001" y="984282"/>
              <a:ext cx="1115675" cy="1115675"/>
            </a:xfrm>
            <a:prstGeom prst="rect">
              <a:avLst/>
            </a:prstGeom>
          </p:spPr>
        </p:pic>
        <p:cxnSp>
          <p:nvCxnSpPr>
            <p:cNvPr id="57" name="直接箭头连接符 56"/>
            <p:cNvCxnSpPr>
              <a:stCxn id="58" idx="2"/>
              <a:endCxn id="55" idx="0"/>
            </p:cNvCxnSpPr>
            <p:nvPr/>
          </p:nvCxnSpPr>
          <p:spPr>
            <a:xfrm flipH="1">
              <a:off x="6369839" y="2406180"/>
              <a:ext cx="10234" cy="469167"/>
            </a:xfrm>
            <a:prstGeom prst="straightConnector1">
              <a:avLst/>
            </a:prstGeom>
            <a:ln w="28575">
              <a:solidFill>
                <a:srgbClr val="146AA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8" name="文本框 5"/>
            <p:cNvSpPr txBox="1"/>
            <p:nvPr/>
          </p:nvSpPr>
          <p:spPr>
            <a:xfrm>
              <a:off x="5457118" y="1981637"/>
              <a:ext cx="1845909" cy="424543"/>
            </a:xfrm>
            <a:prstGeom prst="rect">
              <a:avLst/>
            </a:prstGeom>
            <a:noFill/>
          </p:spPr>
          <p:txBody>
            <a:bodyPr wrap="square" rtlCol="0">
              <a:spAutoFit/>
            </a:bodyPr>
            <a:lstStyle/>
            <a:p>
              <a:r>
                <a:rPr lang="en-US" altLang="zh-CN" b="1" dirty="0">
                  <a:solidFill>
                    <a:schemeClr val="accent5"/>
                  </a:solidFill>
                  <a:latin typeface="黑体" panose="02010609060101010101" pitchFamily="49" charset="-122"/>
                  <a:ea typeface="黑体" panose="02010609060101010101" pitchFamily="49" charset="-122"/>
                </a:rPr>
                <a:t>IAM/CA</a:t>
              </a:r>
              <a:r>
                <a:rPr lang="zh-CN" altLang="en-US" b="1" dirty="0">
                  <a:solidFill>
                    <a:schemeClr val="accent5"/>
                  </a:solidFill>
                  <a:latin typeface="黑体" panose="02010609060101010101" pitchFamily="49" charset="-122"/>
                  <a:ea typeface="黑体" panose="02010609060101010101" pitchFamily="49" charset="-122"/>
                </a:rPr>
                <a:t>中心</a:t>
              </a:r>
              <a:endParaRPr lang="zh-CN" altLang="en-US" b="1" dirty="0">
                <a:solidFill>
                  <a:schemeClr val="accent5"/>
                </a:solidFill>
                <a:latin typeface="黑体" panose="02010609060101010101" pitchFamily="49" charset="-122"/>
                <a:ea typeface="黑体" panose="02010609060101010101" pitchFamily="49" charset="-122"/>
              </a:endParaRPr>
            </a:p>
          </p:txBody>
        </p:sp>
        <p:sp>
          <p:nvSpPr>
            <p:cNvPr id="59" name="Right Arrow 45"/>
            <p:cNvSpPr/>
            <p:nvPr/>
          </p:nvSpPr>
          <p:spPr>
            <a:xfrm>
              <a:off x="7291228" y="2518893"/>
              <a:ext cx="1340133" cy="1205049"/>
            </a:xfrm>
            <a:custGeom>
              <a:avLst/>
              <a:gdLst>
                <a:gd name="T0" fmla="*/ 5475 w 7193"/>
                <a:gd name="T1" fmla="*/ 3116 h 5099"/>
                <a:gd name="T2" fmla="*/ 5475 w 7193"/>
                <a:gd name="T3" fmla="*/ 3734 h 5099"/>
                <a:gd name="T4" fmla="*/ 4180 w 7193"/>
                <a:gd name="T5" fmla="*/ 3734 h 5099"/>
                <a:gd name="T6" fmla="*/ 2996 w 7193"/>
                <a:gd name="T7" fmla="*/ 2549 h 5099"/>
                <a:gd name="T8" fmla="*/ 4180 w 7193"/>
                <a:gd name="T9" fmla="*/ 1365 h 5099"/>
                <a:gd name="T10" fmla="*/ 5475 w 7193"/>
                <a:gd name="T11" fmla="*/ 1365 h 5099"/>
                <a:gd name="T12" fmla="*/ 5475 w 7193"/>
                <a:gd name="T13" fmla="*/ 1983 h 5099"/>
                <a:gd name="T14" fmla="*/ 6334 w 7193"/>
                <a:gd name="T15" fmla="*/ 1488 h 5099"/>
                <a:gd name="T16" fmla="*/ 7193 w 7193"/>
                <a:gd name="T17" fmla="*/ 992 h 5099"/>
                <a:gd name="T18" fmla="*/ 6334 w 7193"/>
                <a:gd name="T19" fmla="*/ 496 h 5099"/>
                <a:gd name="T20" fmla="*/ 5475 w 7193"/>
                <a:gd name="T21" fmla="*/ 0 h 5099"/>
                <a:gd name="T22" fmla="*/ 5475 w 7193"/>
                <a:gd name="T23" fmla="*/ 619 h 5099"/>
                <a:gd name="T24" fmla="*/ 4180 w 7193"/>
                <a:gd name="T25" fmla="*/ 619 h 5099"/>
                <a:gd name="T26" fmla="*/ 2286 w 7193"/>
                <a:gd name="T27" fmla="*/ 2177 h 5099"/>
                <a:gd name="T28" fmla="*/ 0 w 7193"/>
                <a:gd name="T29" fmla="*/ 2177 h 5099"/>
                <a:gd name="T30" fmla="*/ 0 w 7193"/>
                <a:gd name="T31" fmla="*/ 2922 h 5099"/>
                <a:gd name="T32" fmla="*/ 2286 w 7193"/>
                <a:gd name="T33" fmla="*/ 2922 h 5099"/>
                <a:gd name="T34" fmla="*/ 4180 w 7193"/>
                <a:gd name="T35" fmla="*/ 4480 h 5099"/>
                <a:gd name="T36" fmla="*/ 5475 w 7193"/>
                <a:gd name="T37" fmla="*/ 4480 h 5099"/>
                <a:gd name="T38" fmla="*/ 5475 w 7193"/>
                <a:gd name="T39" fmla="*/ 5099 h 5099"/>
                <a:gd name="T40" fmla="*/ 6334 w 7193"/>
                <a:gd name="T41" fmla="*/ 4603 h 5099"/>
                <a:gd name="T42" fmla="*/ 7193 w 7193"/>
                <a:gd name="T43" fmla="*/ 4107 h 5099"/>
                <a:gd name="T44" fmla="*/ 6334 w 7193"/>
                <a:gd name="T45" fmla="*/ 3611 h 5099"/>
                <a:gd name="T46" fmla="*/ 5475 w 7193"/>
                <a:gd name="T47" fmla="*/ 3116 h 5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93" h="5099">
                  <a:moveTo>
                    <a:pt x="5475" y="3116"/>
                  </a:moveTo>
                  <a:lnTo>
                    <a:pt x="5475" y="3734"/>
                  </a:lnTo>
                  <a:lnTo>
                    <a:pt x="4180" y="3734"/>
                  </a:lnTo>
                  <a:cubicBezTo>
                    <a:pt x="3527" y="3734"/>
                    <a:pt x="2996" y="3203"/>
                    <a:pt x="2996" y="2549"/>
                  </a:cubicBezTo>
                  <a:cubicBezTo>
                    <a:pt x="2996" y="1896"/>
                    <a:pt x="3527" y="1365"/>
                    <a:pt x="4180" y="1365"/>
                  </a:cubicBezTo>
                  <a:lnTo>
                    <a:pt x="5475" y="1365"/>
                  </a:lnTo>
                  <a:lnTo>
                    <a:pt x="5475" y="1983"/>
                  </a:lnTo>
                  <a:lnTo>
                    <a:pt x="6334" y="1488"/>
                  </a:lnTo>
                  <a:lnTo>
                    <a:pt x="7193" y="992"/>
                  </a:lnTo>
                  <a:lnTo>
                    <a:pt x="6334" y="496"/>
                  </a:lnTo>
                  <a:lnTo>
                    <a:pt x="5475" y="0"/>
                  </a:lnTo>
                  <a:lnTo>
                    <a:pt x="5475" y="619"/>
                  </a:lnTo>
                  <a:lnTo>
                    <a:pt x="4180" y="619"/>
                  </a:lnTo>
                  <a:cubicBezTo>
                    <a:pt x="3243" y="619"/>
                    <a:pt x="2460" y="1290"/>
                    <a:pt x="2286" y="2177"/>
                  </a:cubicBezTo>
                  <a:lnTo>
                    <a:pt x="0" y="2177"/>
                  </a:lnTo>
                  <a:lnTo>
                    <a:pt x="0" y="2922"/>
                  </a:lnTo>
                  <a:lnTo>
                    <a:pt x="2286" y="2922"/>
                  </a:lnTo>
                  <a:cubicBezTo>
                    <a:pt x="2460" y="3809"/>
                    <a:pt x="3243" y="4480"/>
                    <a:pt x="4180" y="4480"/>
                  </a:cubicBezTo>
                  <a:lnTo>
                    <a:pt x="5475" y="4480"/>
                  </a:lnTo>
                  <a:lnTo>
                    <a:pt x="5475" y="5099"/>
                  </a:lnTo>
                  <a:lnTo>
                    <a:pt x="6334" y="4603"/>
                  </a:lnTo>
                  <a:lnTo>
                    <a:pt x="7193" y="4107"/>
                  </a:lnTo>
                  <a:lnTo>
                    <a:pt x="6334" y="3611"/>
                  </a:lnTo>
                  <a:lnTo>
                    <a:pt x="5475" y="3116"/>
                  </a:lnTo>
                  <a:close/>
                </a:path>
              </a:pathLst>
            </a:custGeom>
            <a:solidFill>
              <a:schemeClr val="tx1">
                <a:lumMod val="50000"/>
                <a:lumOff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solidFill>
                  <a:schemeClr val="accent5"/>
                </a:solidFill>
                <a:latin typeface="黑体" panose="02010609060101010101" pitchFamily="49" charset="-122"/>
                <a:ea typeface="黑体" panose="02010609060101010101" pitchFamily="49" charset="-122"/>
              </a:endParaRPr>
            </a:p>
          </p:txBody>
        </p:sp>
        <p:grpSp>
          <p:nvGrpSpPr>
            <p:cNvPr id="62" name="组合 61"/>
            <p:cNvGrpSpPr/>
            <p:nvPr/>
          </p:nvGrpSpPr>
          <p:grpSpPr>
            <a:xfrm rot="5400000">
              <a:off x="8880008" y="1765039"/>
              <a:ext cx="2112599" cy="2609894"/>
              <a:chOff x="3519621" y="1230229"/>
              <a:chExt cx="3686097" cy="4553785"/>
            </a:xfrm>
          </p:grpSpPr>
          <p:sp>
            <p:nvSpPr>
              <p:cNvPr id="93" name="RelativeShape1"/>
              <p:cNvSpPr/>
              <p:nvPr/>
            </p:nvSpPr>
            <p:spPr>
              <a:xfrm>
                <a:off x="3669810" y="1239593"/>
                <a:ext cx="348322" cy="3840548"/>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94" name="ValueShape1"/>
              <p:cNvSpPr/>
              <p:nvPr/>
            </p:nvSpPr>
            <p:spPr>
              <a:xfrm>
                <a:off x="3669810" y="1239594"/>
                <a:ext cx="348322" cy="3840548"/>
              </a:xfrm>
              <a:prstGeom prst="can">
                <a:avLst/>
              </a:prstGeom>
              <a:solidFill>
                <a:schemeClr val="accent2">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95" name="RelativeShape2"/>
              <p:cNvSpPr/>
              <p:nvPr/>
            </p:nvSpPr>
            <p:spPr>
              <a:xfrm>
                <a:off x="4687124" y="1230229"/>
                <a:ext cx="348322" cy="3881836"/>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96" name="ValueShape2"/>
              <p:cNvSpPr/>
              <p:nvPr/>
            </p:nvSpPr>
            <p:spPr>
              <a:xfrm>
                <a:off x="4687124" y="1230230"/>
                <a:ext cx="348322" cy="3881836"/>
              </a:xfrm>
              <a:prstGeom prst="can">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97" name="RelativeShape3"/>
              <p:cNvSpPr/>
              <p:nvPr/>
            </p:nvSpPr>
            <p:spPr>
              <a:xfrm>
                <a:off x="5704438" y="1230229"/>
                <a:ext cx="348322" cy="3881836"/>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98" name="ValueShape3"/>
              <p:cNvSpPr/>
              <p:nvPr/>
            </p:nvSpPr>
            <p:spPr>
              <a:xfrm>
                <a:off x="5704439" y="1239596"/>
                <a:ext cx="315920" cy="3872469"/>
              </a:xfrm>
              <a:prstGeom prst="can">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99" name="RelativeShape4"/>
              <p:cNvSpPr/>
              <p:nvPr/>
            </p:nvSpPr>
            <p:spPr>
              <a:xfrm>
                <a:off x="6707206" y="1230229"/>
                <a:ext cx="348322" cy="3881836"/>
              </a:xfrm>
              <a:prstGeom prst="ca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0" name="ValueShape4"/>
              <p:cNvSpPr/>
              <p:nvPr/>
            </p:nvSpPr>
            <p:spPr>
              <a:xfrm>
                <a:off x="6707206" y="1239594"/>
                <a:ext cx="348322" cy="3872472"/>
              </a:xfrm>
              <a:prstGeom prst="can">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1" name="ValueBack1"/>
              <p:cNvSpPr/>
              <p:nvPr/>
            </p:nvSpPr>
            <p:spPr>
              <a:xfrm>
                <a:off x="3519621" y="4042175"/>
                <a:ext cx="648701" cy="648701"/>
              </a:xfrm>
              <a:prstGeom prst="ellipse">
                <a:avLst/>
              </a:prstGeom>
              <a:solidFill>
                <a:schemeClr val="bg1"/>
              </a:solidFill>
              <a:ln>
                <a:solidFill>
                  <a:schemeClr val="accent2">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2" name="IconShape1"/>
              <p:cNvSpPr/>
              <p:nvPr/>
            </p:nvSpPr>
            <p:spPr bwMode="auto">
              <a:xfrm>
                <a:off x="3669811" y="4135931"/>
                <a:ext cx="348322" cy="461189"/>
              </a:xfrm>
              <a:custGeom>
                <a:avLst/>
                <a:gdLst>
                  <a:gd name="connsiteX0" fmla="*/ 136009 w 459088"/>
                  <a:gd name="connsiteY0" fmla="*/ 323543 h 607851"/>
                  <a:gd name="connsiteX1" fmla="*/ 323080 w 459088"/>
                  <a:gd name="connsiteY1" fmla="*/ 323543 h 607851"/>
                  <a:gd name="connsiteX2" fmla="*/ 352916 w 459088"/>
                  <a:gd name="connsiteY2" fmla="*/ 337401 h 607851"/>
                  <a:gd name="connsiteX3" fmla="*/ 409008 w 459088"/>
                  <a:gd name="connsiteY3" fmla="*/ 360870 h 607851"/>
                  <a:gd name="connsiteX4" fmla="*/ 450182 w 459088"/>
                  <a:gd name="connsiteY4" fmla="*/ 461450 h 607851"/>
                  <a:gd name="connsiteX5" fmla="*/ 459058 w 459088"/>
                  <a:gd name="connsiteY5" fmla="*/ 542287 h 607851"/>
                  <a:gd name="connsiteX6" fmla="*/ 431832 w 459088"/>
                  <a:gd name="connsiteY6" fmla="*/ 572462 h 607851"/>
                  <a:gd name="connsiteX7" fmla="*/ 364403 w 459088"/>
                  <a:gd name="connsiteY7" fmla="*/ 591088 h 607851"/>
                  <a:gd name="connsiteX8" fmla="*/ 229544 w 459088"/>
                  <a:gd name="connsiteY8" fmla="*/ 607851 h 607851"/>
                  <a:gd name="connsiteX9" fmla="*/ 94761 w 459088"/>
                  <a:gd name="connsiteY9" fmla="*/ 591088 h 607851"/>
                  <a:gd name="connsiteX10" fmla="*/ 27257 w 459088"/>
                  <a:gd name="connsiteY10" fmla="*/ 572462 h 607851"/>
                  <a:gd name="connsiteX11" fmla="*/ 31 w 459088"/>
                  <a:gd name="connsiteY11" fmla="*/ 542287 h 607851"/>
                  <a:gd name="connsiteX12" fmla="*/ 8908 w 459088"/>
                  <a:gd name="connsiteY12" fmla="*/ 461450 h 607851"/>
                  <a:gd name="connsiteX13" fmla="*/ 50081 w 459088"/>
                  <a:gd name="connsiteY13" fmla="*/ 360870 h 607851"/>
                  <a:gd name="connsiteX14" fmla="*/ 106173 w 459088"/>
                  <a:gd name="connsiteY14" fmla="*/ 337401 h 607851"/>
                  <a:gd name="connsiteX15" fmla="*/ 136009 w 459088"/>
                  <a:gd name="connsiteY15" fmla="*/ 323543 h 607851"/>
                  <a:gd name="connsiteX16" fmla="*/ 229580 w 459088"/>
                  <a:gd name="connsiteY16" fmla="*/ 0 h 607851"/>
                  <a:gd name="connsiteX17" fmla="*/ 327605 w 459088"/>
                  <a:gd name="connsiteY17" fmla="*/ 36724 h 607851"/>
                  <a:gd name="connsiteX18" fmla="*/ 361400 w 459088"/>
                  <a:gd name="connsiteY18" fmla="*/ 142949 h 607851"/>
                  <a:gd name="connsiteX19" fmla="*/ 421379 w 459088"/>
                  <a:gd name="connsiteY19" fmla="*/ 281727 h 607851"/>
                  <a:gd name="connsiteX20" fmla="*/ 423543 w 459088"/>
                  <a:gd name="connsiteY20" fmla="*/ 289772 h 607851"/>
                  <a:gd name="connsiteX21" fmla="*/ 416679 w 459088"/>
                  <a:gd name="connsiteY21" fmla="*/ 294540 h 607851"/>
                  <a:gd name="connsiteX22" fmla="*/ 42480 w 459088"/>
                  <a:gd name="connsiteY22" fmla="*/ 294540 h 607851"/>
                  <a:gd name="connsiteX23" fmla="*/ 35616 w 459088"/>
                  <a:gd name="connsiteY23" fmla="*/ 289772 h 607851"/>
                  <a:gd name="connsiteX24" fmla="*/ 37780 w 459088"/>
                  <a:gd name="connsiteY24" fmla="*/ 281727 h 607851"/>
                  <a:gd name="connsiteX25" fmla="*/ 97685 w 459088"/>
                  <a:gd name="connsiteY25" fmla="*/ 142800 h 607851"/>
                  <a:gd name="connsiteX26" fmla="*/ 131554 w 459088"/>
                  <a:gd name="connsiteY26" fmla="*/ 36724 h 607851"/>
                  <a:gd name="connsiteX27" fmla="*/ 229580 w 459088"/>
                  <a:gd name="connsiteY2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9088" h="607851">
                    <a:moveTo>
                      <a:pt x="136009" y="323543"/>
                    </a:moveTo>
                    <a:lnTo>
                      <a:pt x="323080" y="323543"/>
                    </a:lnTo>
                    <a:cubicBezTo>
                      <a:pt x="332180" y="328758"/>
                      <a:pt x="341877" y="333080"/>
                      <a:pt x="352916" y="337401"/>
                    </a:cubicBezTo>
                    <a:cubicBezTo>
                      <a:pt x="371564" y="344702"/>
                      <a:pt x="392673" y="348726"/>
                      <a:pt x="409008" y="360870"/>
                    </a:cubicBezTo>
                    <a:cubicBezTo>
                      <a:pt x="437203" y="381880"/>
                      <a:pt x="444513" y="429190"/>
                      <a:pt x="450182" y="461450"/>
                    </a:cubicBezTo>
                    <a:cubicBezTo>
                      <a:pt x="454955" y="488048"/>
                      <a:pt x="458088" y="515242"/>
                      <a:pt x="459058" y="542287"/>
                    </a:cubicBezTo>
                    <a:cubicBezTo>
                      <a:pt x="459729" y="563223"/>
                      <a:pt x="449436" y="566129"/>
                      <a:pt x="431832" y="572462"/>
                    </a:cubicBezTo>
                    <a:cubicBezTo>
                      <a:pt x="409903" y="580359"/>
                      <a:pt x="387228" y="586245"/>
                      <a:pt x="364403" y="591088"/>
                    </a:cubicBezTo>
                    <a:cubicBezTo>
                      <a:pt x="320246" y="600401"/>
                      <a:pt x="274821" y="607553"/>
                      <a:pt x="229544" y="607851"/>
                    </a:cubicBezTo>
                    <a:cubicBezTo>
                      <a:pt x="184268" y="607553"/>
                      <a:pt x="138843" y="600401"/>
                      <a:pt x="94761" y="591088"/>
                    </a:cubicBezTo>
                    <a:cubicBezTo>
                      <a:pt x="71861" y="586245"/>
                      <a:pt x="49186" y="580359"/>
                      <a:pt x="27257" y="572462"/>
                    </a:cubicBezTo>
                    <a:cubicBezTo>
                      <a:pt x="9653" y="566129"/>
                      <a:pt x="-640" y="563223"/>
                      <a:pt x="31" y="542287"/>
                    </a:cubicBezTo>
                    <a:cubicBezTo>
                      <a:pt x="1001" y="515242"/>
                      <a:pt x="4134" y="488048"/>
                      <a:pt x="8908" y="461450"/>
                    </a:cubicBezTo>
                    <a:cubicBezTo>
                      <a:pt x="14576" y="429190"/>
                      <a:pt x="21886" y="381880"/>
                      <a:pt x="50081" y="360870"/>
                    </a:cubicBezTo>
                    <a:cubicBezTo>
                      <a:pt x="66416" y="348726"/>
                      <a:pt x="87525" y="344702"/>
                      <a:pt x="106173" y="337401"/>
                    </a:cubicBezTo>
                    <a:cubicBezTo>
                      <a:pt x="117212" y="333080"/>
                      <a:pt x="126909" y="328758"/>
                      <a:pt x="136009" y="323543"/>
                    </a:cubicBezTo>
                    <a:close/>
                    <a:moveTo>
                      <a:pt x="229580" y="0"/>
                    </a:moveTo>
                    <a:cubicBezTo>
                      <a:pt x="270759" y="0"/>
                      <a:pt x="304628" y="12663"/>
                      <a:pt x="327605" y="36724"/>
                    </a:cubicBezTo>
                    <a:cubicBezTo>
                      <a:pt x="351776" y="61977"/>
                      <a:pt x="363489" y="98701"/>
                      <a:pt x="361400" y="142949"/>
                    </a:cubicBezTo>
                    <a:cubicBezTo>
                      <a:pt x="361325" y="163807"/>
                      <a:pt x="365279" y="234798"/>
                      <a:pt x="421379" y="281727"/>
                    </a:cubicBezTo>
                    <a:cubicBezTo>
                      <a:pt x="423692" y="283664"/>
                      <a:pt x="424587" y="286867"/>
                      <a:pt x="423543" y="289772"/>
                    </a:cubicBezTo>
                    <a:cubicBezTo>
                      <a:pt x="422498" y="292603"/>
                      <a:pt x="419738" y="294540"/>
                      <a:pt x="416679" y="294540"/>
                    </a:cubicBezTo>
                    <a:lnTo>
                      <a:pt x="42480" y="294540"/>
                    </a:lnTo>
                    <a:cubicBezTo>
                      <a:pt x="39421" y="294540"/>
                      <a:pt x="36661" y="292603"/>
                      <a:pt x="35616" y="289772"/>
                    </a:cubicBezTo>
                    <a:cubicBezTo>
                      <a:pt x="34572" y="286867"/>
                      <a:pt x="35467" y="283664"/>
                      <a:pt x="37780" y="281727"/>
                    </a:cubicBezTo>
                    <a:cubicBezTo>
                      <a:pt x="93955" y="234798"/>
                      <a:pt x="97908" y="163733"/>
                      <a:pt x="97685" y="142800"/>
                    </a:cubicBezTo>
                    <a:cubicBezTo>
                      <a:pt x="95745" y="98627"/>
                      <a:pt x="107383" y="61977"/>
                      <a:pt x="131554" y="36724"/>
                    </a:cubicBezTo>
                    <a:cubicBezTo>
                      <a:pt x="154531" y="12663"/>
                      <a:pt x="188400" y="0"/>
                      <a:pt x="229580" y="0"/>
                    </a:cubicBezTo>
                    <a:close/>
                  </a:path>
                </a:pathLst>
              </a:custGeom>
              <a:solidFill>
                <a:schemeClr val="accent2">
                  <a:lumMod val="10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3" name="ValueBack2"/>
              <p:cNvSpPr/>
              <p:nvPr/>
            </p:nvSpPr>
            <p:spPr>
              <a:xfrm>
                <a:off x="4536934" y="4038688"/>
                <a:ext cx="648701" cy="655675"/>
              </a:xfrm>
              <a:prstGeom prst="ellipse">
                <a:avLst/>
              </a:prstGeom>
              <a:solidFill>
                <a:schemeClr val="bg1"/>
              </a:solidFill>
              <a:ln>
                <a:solidFill>
                  <a:schemeClr val="accent4">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4" name="IconShape2"/>
              <p:cNvSpPr/>
              <p:nvPr/>
            </p:nvSpPr>
            <p:spPr bwMode="auto">
              <a:xfrm>
                <a:off x="4687124" y="4133452"/>
                <a:ext cx="348322" cy="466147"/>
              </a:xfrm>
              <a:custGeom>
                <a:avLst/>
                <a:gdLst>
                  <a:gd name="connsiteX0" fmla="*/ 136009 w 459088"/>
                  <a:gd name="connsiteY0" fmla="*/ 323543 h 607851"/>
                  <a:gd name="connsiteX1" fmla="*/ 323080 w 459088"/>
                  <a:gd name="connsiteY1" fmla="*/ 323543 h 607851"/>
                  <a:gd name="connsiteX2" fmla="*/ 352916 w 459088"/>
                  <a:gd name="connsiteY2" fmla="*/ 337401 h 607851"/>
                  <a:gd name="connsiteX3" fmla="*/ 409008 w 459088"/>
                  <a:gd name="connsiteY3" fmla="*/ 360870 h 607851"/>
                  <a:gd name="connsiteX4" fmla="*/ 450182 w 459088"/>
                  <a:gd name="connsiteY4" fmla="*/ 461450 h 607851"/>
                  <a:gd name="connsiteX5" fmla="*/ 459058 w 459088"/>
                  <a:gd name="connsiteY5" fmla="*/ 542287 h 607851"/>
                  <a:gd name="connsiteX6" fmla="*/ 431832 w 459088"/>
                  <a:gd name="connsiteY6" fmla="*/ 572462 h 607851"/>
                  <a:gd name="connsiteX7" fmla="*/ 364403 w 459088"/>
                  <a:gd name="connsiteY7" fmla="*/ 591088 h 607851"/>
                  <a:gd name="connsiteX8" fmla="*/ 229544 w 459088"/>
                  <a:gd name="connsiteY8" fmla="*/ 607851 h 607851"/>
                  <a:gd name="connsiteX9" fmla="*/ 94761 w 459088"/>
                  <a:gd name="connsiteY9" fmla="*/ 591088 h 607851"/>
                  <a:gd name="connsiteX10" fmla="*/ 27257 w 459088"/>
                  <a:gd name="connsiteY10" fmla="*/ 572462 h 607851"/>
                  <a:gd name="connsiteX11" fmla="*/ 31 w 459088"/>
                  <a:gd name="connsiteY11" fmla="*/ 542287 h 607851"/>
                  <a:gd name="connsiteX12" fmla="*/ 8908 w 459088"/>
                  <a:gd name="connsiteY12" fmla="*/ 461450 h 607851"/>
                  <a:gd name="connsiteX13" fmla="*/ 50081 w 459088"/>
                  <a:gd name="connsiteY13" fmla="*/ 360870 h 607851"/>
                  <a:gd name="connsiteX14" fmla="*/ 106173 w 459088"/>
                  <a:gd name="connsiteY14" fmla="*/ 337401 h 607851"/>
                  <a:gd name="connsiteX15" fmla="*/ 136009 w 459088"/>
                  <a:gd name="connsiteY15" fmla="*/ 323543 h 607851"/>
                  <a:gd name="connsiteX16" fmla="*/ 229580 w 459088"/>
                  <a:gd name="connsiteY16" fmla="*/ 0 h 607851"/>
                  <a:gd name="connsiteX17" fmla="*/ 327605 w 459088"/>
                  <a:gd name="connsiteY17" fmla="*/ 36724 h 607851"/>
                  <a:gd name="connsiteX18" fmla="*/ 361400 w 459088"/>
                  <a:gd name="connsiteY18" fmla="*/ 142949 h 607851"/>
                  <a:gd name="connsiteX19" fmla="*/ 421379 w 459088"/>
                  <a:gd name="connsiteY19" fmla="*/ 281727 h 607851"/>
                  <a:gd name="connsiteX20" fmla="*/ 423543 w 459088"/>
                  <a:gd name="connsiteY20" fmla="*/ 289772 h 607851"/>
                  <a:gd name="connsiteX21" fmla="*/ 416679 w 459088"/>
                  <a:gd name="connsiteY21" fmla="*/ 294540 h 607851"/>
                  <a:gd name="connsiteX22" fmla="*/ 42480 w 459088"/>
                  <a:gd name="connsiteY22" fmla="*/ 294540 h 607851"/>
                  <a:gd name="connsiteX23" fmla="*/ 35616 w 459088"/>
                  <a:gd name="connsiteY23" fmla="*/ 289772 h 607851"/>
                  <a:gd name="connsiteX24" fmla="*/ 37780 w 459088"/>
                  <a:gd name="connsiteY24" fmla="*/ 281727 h 607851"/>
                  <a:gd name="connsiteX25" fmla="*/ 97685 w 459088"/>
                  <a:gd name="connsiteY25" fmla="*/ 142800 h 607851"/>
                  <a:gd name="connsiteX26" fmla="*/ 131554 w 459088"/>
                  <a:gd name="connsiteY26" fmla="*/ 36724 h 607851"/>
                  <a:gd name="connsiteX27" fmla="*/ 229580 w 459088"/>
                  <a:gd name="connsiteY2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9088" h="607851">
                    <a:moveTo>
                      <a:pt x="136009" y="323543"/>
                    </a:moveTo>
                    <a:lnTo>
                      <a:pt x="323080" y="323543"/>
                    </a:lnTo>
                    <a:cubicBezTo>
                      <a:pt x="332180" y="328758"/>
                      <a:pt x="341877" y="333080"/>
                      <a:pt x="352916" y="337401"/>
                    </a:cubicBezTo>
                    <a:cubicBezTo>
                      <a:pt x="371564" y="344702"/>
                      <a:pt x="392673" y="348726"/>
                      <a:pt x="409008" y="360870"/>
                    </a:cubicBezTo>
                    <a:cubicBezTo>
                      <a:pt x="437203" y="381880"/>
                      <a:pt x="444513" y="429190"/>
                      <a:pt x="450182" y="461450"/>
                    </a:cubicBezTo>
                    <a:cubicBezTo>
                      <a:pt x="454955" y="488048"/>
                      <a:pt x="458088" y="515242"/>
                      <a:pt x="459058" y="542287"/>
                    </a:cubicBezTo>
                    <a:cubicBezTo>
                      <a:pt x="459729" y="563223"/>
                      <a:pt x="449436" y="566129"/>
                      <a:pt x="431832" y="572462"/>
                    </a:cubicBezTo>
                    <a:cubicBezTo>
                      <a:pt x="409903" y="580359"/>
                      <a:pt x="387228" y="586245"/>
                      <a:pt x="364403" y="591088"/>
                    </a:cubicBezTo>
                    <a:cubicBezTo>
                      <a:pt x="320246" y="600401"/>
                      <a:pt x="274821" y="607553"/>
                      <a:pt x="229544" y="607851"/>
                    </a:cubicBezTo>
                    <a:cubicBezTo>
                      <a:pt x="184268" y="607553"/>
                      <a:pt x="138843" y="600401"/>
                      <a:pt x="94761" y="591088"/>
                    </a:cubicBezTo>
                    <a:cubicBezTo>
                      <a:pt x="71861" y="586245"/>
                      <a:pt x="49186" y="580359"/>
                      <a:pt x="27257" y="572462"/>
                    </a:cubicBezTo>
                    <a:cubicBezTo>
                      <a:pt x="9653" y="566129"/>
                      <a:pt x="-640" y="563223"/>
                      <a:pt x="31" y="542287"/>
                    </a:cubicBezTo>
                    <a:cubicBezTo>
                      <a:pt x="1001" y="515242"/>
                      <a:pt x="4134" y="488048"/>
                      <a:pt x="8908" y="461450"/>
                    </a:cubicBezTo>
                    <a:cubicBezTo>
                      <a:pt x="14576" y="429190"/>
                      <a:pt x="21886" y="381880"/>
                      <a:pt x="50081" y="360870"/>
                    </a:cubicBezTo>
                    <a:cubicBezTo>
                      <a:pt x="66416" y="348726"/>
                      <a:pt x="87525" y="344702"/>
                      <a:pt x="106173" y="337401"/>
                    </a:cubicBezTo>
                    <a:cubicBezTo>
                      <a:pt x="117212" y="333080"/>
                      <a:pt x="126909" y="328758"/>
                      <a:pt x="136009" y="323543"/>
                    </a:cubicBezTo>
                    <a:close/>
                    <a:moveTo>
                      <a:pt x="229580" y="0"/>
                    </a:moveTo>
                    <a:cubicBezTo>
                      <a:pt x="270759" y="0"/>
                      <a:pt x="304628" y="12663"/>
                      <a:pt x="327605" y="36724"/>
                    </a:cubicBezTo>
                    <a:cubicBezTo>
                      <a:pt x="351776" y="61977"/>
                      <a:pt x="363489" y="98701"/>
                      <a:pt x="361400" y="142949"/>
                    </a:cubicBezTo>
                    <a:cubicBezTo>
                      <a:pt x="361325" y="163807"/>
                      <a:pt x="365279" y="234798"/>
                      <a:pt x="421379" y="281727"/>
                    </a:cubicBezTo>
                    <a:cubicBezTo>
                      <a:pt x="423692" y="283664"/>
                      <a:pt x="424587" y="286867"/>
                      <a:pt x="423543" y="289772"/>
                    </a:cubicBezTo>
                    <a:cubicBezTo>
                      <a:pt x="422498" y="292603"/>
                      <a:pt x="419738" y="294540"/>
                      <a:pt x="416679" y="294540"/>
                    </a:cubicBezTo>
                    <a:lnTo>
                      <a:pt x="42480" y="294540"/>
                    </a:lnTo>
                    <a:cubicBezTo>
                      <a:pt x="39421" y="294540"/>
                      <a:pt x="36661" y="292603"/>
                      <a:pt x="35616" y="289772"/>
                    </a:cubicBezTo>
                    <a:cubicBezTo>
                      <a:pt x="34572" y="286867"/>
                      <a:pt x="35467" y="283664"/>
                      <a:pt x="37780" y="281727"/>
                    </a:cubicBezTo>
                    <a:cubicBezTo>
                      <a:pt x="93955" y="234798"/>
                      <a:pt x="97908" y="163733"/>
                      <a:pt x="97685" y="142800"/>
                    </a:cubicBezTo>
                    <a:cubicBezTo>
                      <a:pt x="95745" y="98627"/>
                      <a:pt x="107383" y="61977"/>
                      <a:pt x="131554" y="36724"/>
                    </a:cubicBezTo>
                    <a:cubicBezTo>
                      <a:pt x="154531" y="12663"/>
                      <a:pt x="188400" y="0"/>
                      <a:pt x="229580" y="0"/>
                    </a:cubicBezTo>
                    <a:close/>
                  </a:path>
                </a:pathLst>
              </a:custGeom>
              <a:solidFill>
                <a:schemeClr val="accent4">
                  <a:lumMod val="10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5" name="ValueBack3"/>
              <p:cNvSpPr/>
              <p:nvPr/>
            </p:nvSpPr>
            <p:spPr>
              <a:xfrm>
                <a:off x="5554248" y="4038688"/>
                <a:ext cx="648701" cy="655675"/>
              </a:xfrm>
              <a:prstGeom prst="ellipse">
                <a:avLst/>
              </a:prstGeom>
              <a:solidFill>
                <a:schemeClr val="bg1"/>
              </a:solidFill>
              <a:ln>
                <a:solidFill>
                  <a:schemeClr val="accent3">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6" name="IconShape3"/>
              <p:cNvSpPr/>
              <p:nvPr/>
            </p:nvSpPr>
            <p:spPr bwMode="auto">
              <a:xfrm>
                <a:off x="5704438" y="4133452"/>
                <a:ext cx="348322" cy="466147"/>
              </a:xfrm>
              <a:custGeom>
                <a:avLst/>
                <a:gdLst>
                  <a:gd name="connsiteX0" fmla="*/ 136009 w 459088"/>
                  <a:gd name="connsiteY0" fmla="*/ 323543 h 607851"/>
                  <a:gd name="connsiteX1" fmla="*/ 323080 w 459088"/>
                  <a:gd name="connsiteY1" fmla="*/ 323543 h 607851"/>
                  <a:gd name="connsiteX2" fmla="*/ 352916 w 459088"/>
                  <a:gd name="connsiteY2" fmla="*/ 337401 h 607851"/>
                  <a:gd name="connsiteX3" fmla="*/ 409008 w 459088"/>
                  <a:gd name="connsiteY3" fmla="*/ 360870 h 607851"/>
                  <a:gd name="connsiteX4" fmla="*/ 450182 w 459088"/>
                  <a:gd name="connsiteY4" fmla="*/ 461450 h 607851"/>
                  <a:gd name="connsiteX5" fmla="*/ 459058 w 459088"/>
                  <a:gd name="connsiteY5" fmla="*/ 542287 h 607851"/>
                  <a:gd name="connsiteX6" fmla="*/ 431832 w 459088"/>
                  <a:gd name="connsiteY6" fmla="*/ 572462 h 607851"/>
                  <a:gd name="connsiteX7" fmla="*/ 364403 w 459088"/>
                  <a:gd name="connsiteY7" fmla="*/ 591088 h 607851"/>
                  <a:gd name="connsiteX8" fmla="*/ 229544 w 459088"/>
                  <a:gd name="connsiteY8" fmla="*/ 607851 h 607851"/>
                  <a:gd name="connsiteX9" fmla="*/ 94761 w 459088"/>
                  <a:gd name="connsiteY9" fmla="*/ 591088 h 607851"/>
                  <a:gd name="connsiteX10" fmla="*/ 27257 w 459088"/>
                  <a:gd name="connsiteY10" fmla="*/ 572462 h 607851"/>
                  <a:gd name="connsiteX11" fmla="*/ 31 w 459088"/>
                  <a:gd name="connsiteY11" fmla="*/ 542287 h 607851"/>
                  <a:gd name="connsiteX12" fmla="*/ 8908 w 459088"/>
                  <a:gd name="connsiteY12" fmla="*/ 461450 h 607851"/>
                  <a:gd name="connsiteX13" fmla="*/ 50081 w 459088"/>
                  <a:gd name="connsiteY13" fmla="*/ 360870 h 607851"/>
                  <a:gd name="connsiteX14" fmla="*/ 106173 w 459088"/>
                  <a:gd name="connsiteY14" fmla="*/ 337401 h 607851"/>
                  <a:gd name="connsiteX15" fmla="*/ 136009 w 459088"/>
                  <a:gd name="connsiteY15" fmla="*/ 323543 h 607851"/>
                  <a:gd name="connsiteX16" fmla="*/ 229580 w 459088"/>
                  <a:gd name="connsiteY16" fmla="*/ 0 h 607851"/>
                  <a:gd name="connsiteX17" fmla="*/ 327605 w 459088"/>
                  <a:gd name="connsiteY17" fmla="*/ 36724 h 607851"/>
                  <a:gd name="connsiteX18" fmla="*/ 361400 w 459088"/>
                  <a:gd name="connsiteY18" fmla="*/ 142949 h 607851"/>
                  <a:gd name="connsiteX19" fmla="*/ 421379 w 459088"/>
                  <a:gd name="connsiteY19" fmla="*/ 281727 h 607851"/>
                  <a:gd name="connsiteX20" fmla="*/ 423543 w 459088"/>
                  <a:gd name="connsiteY20" fmla="*/ 289772 h 607851"/>
                  <a:gd name="connsiteX21" fmla="*/ 416679 w 459088"/>
                  <a:gd name="connsiteY21" fmla="*/ 294540 h 607851"/>
                  <a:gd name="connsiteX22" fmla="*/ 42480 w 459088"/>
                  <a:gd name="connsiteY22" fmla="*/ 294540 h 607851"/>
                  <a:gd name="connsiteX23" fmla="*/ 35616 w 459088"/>
                  <a:gd name="connsiteY23" fmla="*/ 289772 h 607851"/>
                  <a:gd name="connsiteX24" fmla="*/ 37780 w 459088"/>
                  <a:gd name="connsiteY24" fmla="*/ 281727 h 607851"/>
                  <a:gd name="connsiteX25" fmla="*/ 97685 w 459088"/>
                  <a:gd name="connsiteY25" fmla="*/ 142800 h 607851"/>
                  <a:gd name="connsiteX26" fmla="*/ 131554 w 459088"/>
                  <a:gd name="connsiteY26" fmla="*/ 36724 h 607851"/>
                  <a:gd name="connsiteX27" fmla="*/ 229580 w 459088"/>
                  <a:gd name="connsiteY2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9088" h="607851">
                    <a:moveTo>
                      <a:pt x="136009" y="323543"/>
                    </a:moveTo>
                    <a:lnTo>
                      <a:pt x="323080" y="323543"/>
                    </a:lnTo>
                    <a:cubicBezTo>
                      <a:pt x="332180" y="328758"/>
                      <a:pt x="341877" y="333080"/>
                      <a:pt x="352916" y="337401"/>
                    </a:cubicBezTo>
                    <a:cubicBezTo>
                      <a:pt x="371564" y="344702"/>
                      <a:pt x="392673" y="348726"/>
                      <a:pt x="409008" y="360870"/>
                    </a:cubicBezTo>
                    <a:cubicBezTo>
                      <a:pt x="437203" y="381880"/>
                      <a:pt x="444513" y="429190"/>
                      <a:pt x="450182" y="461450"/>
                    </a:cubicBezTo>
                    <a:cubicBezTo>
                      <a:pt x="454955" y="488048"/>
                      <a:pt x="458088" y="515242"/>
                      <a:pt x="459058" y="542287"/>
                    </a:cubicBezTo>
                    <a:cubicBezTo>
                      <a:pt x="459729" y="563223"/>
                      <a:pt x="449436" y="566129"/>
                      <a:pt x="431832" y="572462"/>
                    </a:cubicBezTo>
                    <a:cubicBezTo>
                      <a:pt x="409903" y="580359"/>
                      <a:pt x="387228" y="586245"/>
                      <a:pt x="364403" y="591088"/>
                    </a:cubicBezTo>
                    <a:cubicBezTo>
                      <a:pt x="320246" y="600401"/>
                      <a:pt x="274821" y="607553"/>
                      <a:pt x="229544" y="607851"/>
                    </a:cubicBezTo>
                    <a:cubicBezTo>
                      <a:pt x="184268" y="607553"/>
                      <a:pt x="138843" y="600401"/>
                      <a:pt x="94761" y="591088"/>
                    </a:cubicBezTo>
                    <a:cubicBezTo>
                      <a:pt x="71861" y="586245"/>
                      <a:pt x="49186" y="580359"/>
                      <a:pt x="27257" y="572462"/>
                    </a:cubicBezTo>
                    <a:cubicBezTo>
                      <a:pt x="9653" y="566129"/>
                      <a:pt x="-640" y="563223"/>
                      <a:pt x="31" y="542287"/>
                    </a:cubicBezTo>
                    <a:cubicBezTo>
                      <a:pt x="1001" y="515242"/>
                      <a:pt x="4134" y="488048"/>
                      <a:pt x="8908" y="461450"/>
                    </a:cubicBezTo>
                    <a:cubicBezTo>
                      <a:pt x="14576" y="429190"/>
                      <a:pt x="21886" y="381880"/>
                      <a:pt x="50081" y="360870"/>
                    </a:cubicBezTo>
                    <a:cubicBezTo>
                      <a:pt x="66416" y="348726"/>
                      <a:pt x="87525" y="344702"/>
                      <a:pt x="106173" y="337401"/>
                    </a:cubicBezTo>
                    <a:cubicBezTo>
                      <a:pt x="117212" y="333080"/>
                      <a:pt x="126909" y="328758"/>
                      <a:pt x="136009" y="323543"/>
                    </a:cubicBezTo>
                    <a:close/>
                    <a:moveTo>
                      <a:pt x="229580" y="0"/>
                    </a:moveTo>
                    <a:cubicBezTo>
                      <a:pt x="270759" y="0"/>
                      <a:pt x="304628" y="12663"/>
                      <a:pt x="327605" y="36724"/>
                    </a:cubicBezTo>
                    <a:cubicBezTo>
                      <a:pt x="351776" y="61977"/>
                      <a:pt x="363489" y="98701"/>
                      <a:pt x="361400" y="142949"/>
                    </a:cubicBezTo>
                    <a:cubicBezTo>
                      <a:pt x="361325" y="163807"/>
                      <a:pt x="365279" y="234798"/>
                      <a:pt x="421379" y="281727"/>
                    </a:cubicBezTo>
                    <a:cubicBezTo>
                      <a:pt x="423692" y="283664"/>
                      <a:pt x="424587" y="286867"/>
                      <a:pt x="423543" y="289772"/>
                    </a:cubicBezTo>
                    <a:cubicBezTo>
                      <a:pt x="422498" y="292603"/>
                      <a:pt x="419738" y="294540"/>
                      <a:pt x="416679" y="294540"/>
                    </a:cubicBezTo>
                    <a:lnTo>
                      <a:pt x="42480" y="294540"/>
                    </a:lnTo>
                    <a:cubicBezTo>
                      <a:pt x="39421" y="294540"/>
                      <a:pt x="36661" y="292603"/>
                      <a:pt x="35616" y="289772"/>
                    </a:cubicBezTo>
                    <a:cubicBezTo>
                      <a:pt x="34572" y="286867"/>
                      <a:pt x="35467" y="283664"/>
                      <a:pt x="37780" y="281727"/>
                    </a:cubicBezTo>
                    <a:cubicBezTo>
                      <a:pt x="93955" y="234798"/>
                      <a:pt x="97908" y="163733"/>
                      <a:pt x="97685" y="142800"/>
                    </a:cubicBezTo>
                    <a:cubicBezTo>
                      <a:pt x="95745" y="98627"/>
                      <a:pt x="107383" y="61977"/>
                      <a:pt x="131554" y="36724"/>
                    </a:cubicBezTo>
                    <a:cubicBezTo>
                      <a:pt x="154531" y="12663"/>
                      <a:pt x="188400" y="0"/>
                      <a:pt x="229580" y="0"/>
                    </a:cubicBezTo>
                    <a:close/>
                  </a:path>
                </a:pathLst>
              </a:custGeom>
              <a:solidFill>
                <a:schemeClr val="accent3">
                  <a:lumMod val="10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7" name="ValueBack4"/>
              <p:cNvSpPr/>
              <p:nvPr/>
            </p:nvSpPr>
            <p:spPr>
              <a:xfrm>
                <a:off x="6557017" y="4038688"/>
                <a:ext cx="648701" cy="655675"/>
              </a:xfrm>
              <a:prstGeom prst="ellipse">
                <a:avLst/>
              </a:prstGeom>
              <a:solidFill>
                <a:schemeClr val="bg1"/>
              </a:solidFill>
              <a:ln>
                <a:solidFill>
                  <a:schemeClr val="accent1">
                    <a:lumMod val="10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8" name="IconShape4"/>
              <p:cNvSpPr/>
              <p:nvPr/>
            </p:nvSpPr>
            <p:spPr bwMode="auto">
              <a:xfrm>
                <a:off x="6707207" y="4133452"/>
                <a:ext cx="348322" cy="466147"/>
              </a:xfrm>
              <a:custGeom>
                <a:avLst/>
                <a:gdLst>
                  <a:gd name="connsiteX0" fmla="*/ 136009 w 459088"/>
                  <a:gd name="connsiteY0" fmla="*/ 323543 h 607851"/>
                  <a:gd name="connsiteX1" fmla="*/ 323080 w 459088"/>
                  <a:gd name="connsiteY1" fmla="*/ 323543 h 607851"/>
                  <a:gd name="connsiteX2" fmla="*/ 352916 w 459088"/>
                  <a:gd name="connsiteY2" fmla="*/ 337401 h 607851"/>
                  <a:gd name="connsiteX3" fmla="*/ 409008 w 459088"/>
                  <a:gd name="connsiteY3" fmla="*/ 360870 h 607851"/>
                  <a:gd name="connsiteX4" fmla="*/ 450182 w 459088"/>
                  <a:gd name="connsiteY4" fmla="*/ 461450 h 607851"/>
                  <a:gd name="connsiteX5" fmla="*/ 459058 w 459088"/>
                  <a:gd name="connsiteY5" fmla="*/ 542287 h 607851"/>
                  <a:gd name="connsiteX6" fmla="*/ 431832 w 459088"/>
                  <a:gd name="connsiteY6" fmla="*/ 572462 h 607851"/>
                  <a:gd name="connsiteX7" fmla="*/ 364403 w 459088"/>
                  <a:gd name="connsiteY7" fmla="*/ 591088 h 607851"/>
                  <a:gd name="connsiteX8" fmla="*/ 229544 w 459088"/>
                  <a:gd name="connsiteY8" fmla="*/ 607851 h 607851"/>
                  <a:gd name="connsiteX9" fmla="*/ 94761 w 459088"/>
                  <a:gd name="connsiteY9" fmla="*/ 591088 h 607851"/>
                  <a:gd name="connsiteX10" fmla="*/ 27257 w 459088"/>
                  <a:gd name="connsiteY10" fmla="*/ 572462 h 607851"/>
                  <a:gd name="connsiteX11" fmla="*/ 31 w 459088"/>
                  <a:gd name="connsiteY11" fmla="*/ 542287 h 607851"/>
                  <a:gd name="connsiteX12" fmla="*/ 8908 w 459088"/>
                  <a:gd name="connsiteY12" fmla="*/ 461450 h 607851"/>
                  <a:gd name="connsiteX13" fmla="*/ 50081 w 459088"/>
                  <a:gd name="connsiteY13" fmla="*/ 360870 h 607851"/>
                  <a:gd name="connsiteX14" fmla="*/ 106173 w 459088"/>
                  <a:gd name="connsiteY14" fmla="*/ 337401 h 607851"/>
                  <a:gd name="connsiteX15" fmla="*/ 136009 w 459088"/>
                  <a:gd name="connsiteY15" fmla="*/ 323543 h 607851"/>
                  <a:gd name="connsiteX16" fmla="*/ 229580 w 459088"/>
                  <a:gd name="connsiteY16" fmla="*/ 0 h 607851"/>
                  <a:gd name="connsiteX17" fmla="*/ 327605 w 459088"/>
                  <a:gd name="connsiteY17" fmla="*/ 36724 h 607851"/>
                  <a:gd name="connsiteX18" fmla="*/ 361400 w 459088"/>
                  <a:gd name="connsiteY18" fmla="*/ 142949 h 607851"/>
                  <a:gd name="connsiteX19" fmla="*/ 421379 w 459088"/>
                  <a:gd name="connsiteY19" fmla="*/ 281727 h 607851"/>
                  <a:gd name="connsiteX20" fmla="*/ 423543 w 459088"/>
                  <a:gd name="connsiteY20" fmla="*/ 289772 h 607851"/>
                  <a:gd name="connsiteX21" fmla="*/ 416679 w 459088"/>
                  <a:gd name="connsiteY21" fmla="*/ 294540 h 607851"/>
                  <a:gd name="connsiteX22" fmla="*/ 42480 w 459088"/>
                  <a:gd name="connsiteY22" fmla="*/ 294540 h 607851"/>
                  <a:gd name="connsiteX23" fmla="*/ 35616 w 459088"/>
                  <a:gd name="connsiteY23" fmla="*/ 289772 h 607851"/>
                  <a:gd name="connsiteX24" fmla="*/ 37780 w 459088"/>
                  <a:gd name="connsiteY24" fmla="*/ 281727 h 607851"/>
                  <a:gd name="connsiteX25" fmla="*/ 97685 w 459088"/>
                  <a:gd name="connsiteY25" fmla="*/ 142800 h 607851"/>
                  <a:gd name="connsiteX26" fmla="*/ 131554 w 459088"/>
                  <a:gd name="connsiteY26" fmla="*/ 36724 h 607851"/>
                  <a:gd name="connsiteX27" fmla="*/ 229580 w 459088"/>
                  <a:gd name="connsiteY27"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9088" h="607851">
                    <a:moveTo>
                      <a:pt x="136009" y="323543"/>
                    </a:moveTo>
                    <a:lnTo>
                      <a:pt x="323080" y="323543"/>
                    </a:lnTo>
                    <a:cubicBezTo>
                      <a:pt x="332180" y="328758"/>
                      <a:pt x="341877" y="333080"/>
                      <a:pt x="352916" y="337401"/>
                    </a:cubicBezTo>
                    <a:cubicBezTo>
                      <a:pt x="371564" y="344702"/>
                      <a:pt x="392673" y="348726"/>
                      <a:pt x="409008" y="360870"/>
                    </a:cubicBezTo>
                    <a:cubicBezTo>
                      <a:pt x="437203" y="381880"/>
                      <a:pt x="444513" y="429190"/>
                      <a:pt x="450182" y="461450"/>
                    </a:cubicBezTo>
                    <a:cubicBezTo>
                      <a:pt x="454955" y="488048"/>
                      <a:pt x="458088" y="515242"/>
                      <a:pt x="459058" y="542287"/>
                    </a:cubicBezTo>
                    <a:cubicBezTo>
                      <a:pt x="459729" y="563223"/>
                      <a:pt x="449436" y="566129"/>
                      <a:pt x="431832" y="572462"/>
                    </a:cubicBezTo>
                    <a:cubicBezTo>
                      <a:pt x="409903" y="580359"/>
                      <a:pt x="387228" y="586245"/>
                      <a:pt x="364403" y="591088"/>
                    </a:cubicBezTo>
                    <a:cubicBezTo>
                      <a:pt x="320246" y="600401"/>
                      <a:pt x="274821" y="607553"/>
                      <a:pt x="229544" y="607851"/>
                    </a:cubicBezTo>
                    <a:cubicBezTo>
                      <a:pt x="184268" y="607553"/>
                      <a:pt x="138843" y="600401"/>
                      <a:pt x="94761" y="591088"/>
                    </a:cubicBezTo>
                    <a:cubicBezTo>
                      <a:pt x="71861" y="586245"/>
                      <a:pt x="49186" y="580359"/>
                      <a:pt x="27257" y="572462"/>
                    </a:cubicBezTo>
                    <a:cubicBezTo>
                      <a:pt x="9653" y="566129"/>
                      <a:pt x="-640" y="563223"/>
                      <a:pt x="31" y="542287"/>
                    </a:cubicBezTo>
                    <a:cubicBezTo>
                      <a:pt x="1001" y="515242"/>
                      <a:pt x="4134" y="488048"/>
                      <a:pt x="8908" y="461450"/>
                    </a:cubicBezTo>
                    <a:cubicBezTo>
                      <a:pt x="14576" y="429190"/>
                      <a:pt x="21886" y="381880"/>
                      <a:pt x="50081" y="360870"/>
                    </a:cubicBezTo>
                    <a:cubicBezTo>
                      <a:pt x="66416" y="348726"/>
                      <a:pt x="87525" y="344702"/>
                      <a:pt x="106173" y="337401"/>
                    </a:cubicBezTo>
                    <a:cubicBezTo>
                      <a:pt x="117212" y="333080"/>
                      <a:pt x="126909" y="328758"/>
                      <a:pt x="136009" y="323543"/>
                    </a:cubicBezTo>
                    <a:close/>
                    <a:moveTo>
                      <a:pt x="229580" y="0"/>
                    </a:moveTo>
                    <a:cubicBezTo>
                      <a:pt x="270759" y="0"/>
                      <a:pt x="304628" y="12663"/>
                      <a:pt x="327605" y="36724"/>
                    </a:cubicBezTo>
                    <a:cubicBezTo>
                      <a:pt x="351776" y="61977"/>
                      <a:pt x="363489" y="98701"/>
                      <a:pt x="361400" y="142949"/>
                    </a:cubicBezTo>
                    <a:cubicBezTo>
                      <a:pt x="361325" y="163807"/>
                      <a:pt x="365279" y="234798"/>
                      <a:pt x="421379" y="281727"/>
                    </a:cubicBezTo>
                    <a:cubicBezTo>
                      <a:pt x="423692" y="283664"/>
                      <a:pt x="424587" y="286867"/>
                      <a:pt x="423543" y="289772"/>
                    </a:cubicBezTo>
                    <a:cubicBezTo>
                      <a:pt x="422498" y="292603"/>
                      <a:pt x="419738" y="294540"/>
                      <a:pt x="416679" y="294540"/>
                    </a:cubicBezTo>
                    <a:lnTo>
                      <a:pt x="42480" y="294540"/>
                    </a:lnTo>
                    <a:cubicBezTo>
                      <a:pt x="39421" y="294540"/>
                      <a:pt x="36661" y="292603"/>
                      <a:pt x="35616" y="289772"/>
                    </a:cubicBezTo>
                    <a:cubicBezTo>
                      <a:pt x="34572" y="286867"/>
                      <a:pt x="35467" y="283664"/>
                      <a:pt x="37780" y="281727"/>
                    </a:cubicBezTo>
                    <a:cubicBezTo>
                      <a:pt x="93955" y="234798"/>
                      <a:pt x="97908" y="163733"/>
                      <a:pt x="97685" y="142800"/>
                    </a:cubicBezTo>
                    <a:cubicBezTo>
                      <a:pt x="95745" y="98627"/>
                      <a:pt x="107383" y="61977"/>
                      <a:pt x="131554" y="36724"/>
                    </a:cubicBezTo>
                    <a:cubicBezTo>
                      <a:pt x="154531" y="12663"/>
                      <a:pt x="188400" y="0"/>
                      <a:pt x="229580" y="0"/>
                    </a:cubicBezTo>
                    <a:close/>
                  </a:path>
                </a:pathLst>
              </a:custGeom>
              <a:solidFill>
                <a:schemeClr val="accent1">
                  <a:lumMod val="100000"/>
                </a:schemeClr>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chemeClr val="accent5"/>
                  </a:solidFill>
                  <a:effectLst/>
                  <a:uLnTx/>
                  <a:uFillTx/>
                  <a:latin typeface="黑体" panose="02010609060101010101" pitchFamily="49" charset="-122"/>
                  <a:ea typeface="黑体" panose="02010609060101010101" pitchFamily="49" charset="-122"/>
                </a:endParaRPr>
              </a:p>
            </p:txBody>
          </p:sp>
          <p:sp>
            <p:nvSpPr>
              <p:cNvPr id="109" name="CustomText1"/>
              <p:cNvSpPr/>
              <p:nvPr/>
            </p:nvSpPr>
            <p:spPr>
              <a:xfrm>
                <a:off x="4475673" y="5509587"/>
                <a:ext cx="1773991" cy="274427"/>
              </a:xfrm>
              <a:prstGeom prst="rect">
                <a:avLst/>
              </a:prstGeom>
              <a:noFill/>
            </p:spPr>
            <p:txBody>
              <a:bodyPr wrap="none" lIns="90000" tIns="46800" rIns="90000" bIns="46800">
                <a:normAutofit fontScale="25000" lnSpcReduction="20000"/>
              </a:bodyPr>
              <a:lstStyle/>
              <a:p>
                <a:pPr marL="0" marR="0" lvl="0" indent="0" algn="ctr" defTabSz="914400" rtl="0" eaLnBrk="1" fontAlgn="auto" latinLnBrk="0" hangingPunct="1">
                  <a:spcBef>
                    <a:spcPts val="0"/>
                  </a:spcBef>
                  <a:spcAft>
                    <a:spcPts val="0"/>
                  </a:spcAft>
                  <a:buClrTx/>
                  <a:buSzTx/>
                  <a:buFontTx/>
                  <a:buNone/>
                  <a:defRPr/>
                </a:pPr>
                <a:endParaRPr kumimoji="0" lang="en-US" altLang="zh-CN" sz="1400" u="none" kern="1200" cap="none" normalizeH="0" baseline="0" noProof="0" dirty="0">
                  <a:ln>
                    <a:noFill/>
                  </a:ln>
                  <a:solidFill>
                    <a:schemeClr val="accent5"/>
                  </a:solidFill>
                  <a:effectLst/>
                  <a:uLnTx/>
                  <a:uFillTx/>
                  <a:latin typeface="黑体" panose="02010609060101010101" pitchFamily="49" charset="-122"/>
                  <a:ea typeface="黑体" panose="02010609060101010101" pitchFamily="49" charset="-122"/>
                </a:endParaRPr>
              </a:p>
            </p:txBody>
          </p:sp>
        </p:grpSp>
        <p:sp>
          <p:nvSpPr>
            <p:cNvPr id="63" name="文本框 62"/>
            <p:cNvSpPr txBox="1"/>
            <p:nvPr/>
          </p:nvSpPr>
          <p:spPr>
            <a:xfrm>
              <a:off x="9575444" y="3521089"/>
              <a:ext cx="1674890" cy="300718"/>
            </a:xfrm>
            <a:prstGeom prst="rect">
              <a:avLst/>
            </a:prstGeom>
            <a:noFill/>
          </p:spPr>
          <p:txBody>
            <a:bodyPr wrap="square" rtlCol="0">
              <a:spAutoFit/>
            </a:bodyPr>
            <a:lstStyle/>
            <a:p>
              <a:r>
                <a:rPr lang="zh-CN" altLang="en-US" sz="1100" dirty="0">
                  <a:solidFill>
                    <a:schemeClr val="accent5"/>
                  </a:solidFill>
                  <a:latin typeface="黑体" panose="02010609060101010101" pitchFamily="49" charset="-122"/>
                  <a:ea typeface="黑体" panose="02010609060101010101" pitchFamily="49" charset="-122"/>
                </a:rPr>
                <a:t>可信接入授权</a:t>
              </a:r>
              <a:endParaRPr lang="zh-CN" altLang="en-US" sz="1100" dirty="0">
                <a:solidFill>
                  <a:schemeClr val="accent5"/>
                </a:solidFill>
                <a:latin typeface="黑体" panose="02010609060101010101" pitchFamily="49" charset="-122"/>
                <a:ea typeface="黑体" panose="02010609060101010101" pitchFamily="49" charset="-122"/>
              </a:endParaRPr>
            </a:p>
          </p:txBody>
        </p:sp>
        <p:sp>
          <p:nvSpPr>
            <p:cNvPr id="80" name="文本框 79"/>
            <p:cNvSpPr txBox="1"/>
            <p:nvPr/>
          </p:nvSpPr>
          <p:spPr>
            <a:xfrm>
              <a:off x="9519233" y="2958084"/>
              <a:ext cx="1674891" cy="307777"/>
            </a:xfrm>
            <a:prstGeom prst="rect">
              <a:avLst/>
            </a:prstGeom>
            <a:noFill/>
          </p:spPr>
          <p:txBody>
            <a:bodyPr wrap="square" rtlCol="0">
              <a:spAutoFit/>
            </a:bodyPr>
            <a:lstStyle/>
            <a:p>
              <a:r>
                <a:rPr lang="zh-CN" altLang="en-US" sz="1100" dirty="0">
                  <a:solidFill>
                    <a:schemeClr val="accent5"/>
                  </a:solidFill>
                  <a:latin typeface="黑体" panose="02010609060101010101" pitchFamily="49" charset="-122"/>
                  <a:ea typeface="黑体" panose="02010609060101010101" pitchFamily="49" charset="-122"/>
                </a:rPr>
                <a:t>安全等级低隔离</a:t>
              </a:r>
              <a:endParaRPr lang="zh-CN" altLang="en-US" sz="1100" dirty="0">
                <a:solidFill>
                  <a:schemeClr val="accent5"/>
                </a:solidFill>
                <a:latin typeface="黑体" panose="02010609060101010101" pitchFamily="49" charset="-122"/>
                <a:ea typeface="黑体" panose="02010609060101010101" pitchFamily="49" charset="-122"/>
              </a:endParaRPr>
            </a:p>
          </p:txBody>
        </p:sp>
        <p:sp>
          <p:nvSpPr>
            <p:cNvPr id="81" name="文本框 80"/>
            <p:cNvSpPr txBox="1"/>
            <p:nvPr/>
          </p:nvSpPr>
          <p:spPr>
            <a:xfrm>
              <a:off x="9560995" y="2393811"/>
              <a:ext cx="1674891" cy="307777"/>
            </a:xfrm>
            <a:prstGeom prst="rect">
              <a:avLst/>
            </a:prstGeom>
            <a:noFill/>
          </p:spPr>
          <p:txBody>
            <a:bodyPr wrap="square" rtlCol="0">
              <a:spAutoFit/>
            </a:bodyPr>
            <a:lstStyle/>
            <a:p>
              <a:r>
                <a:rPr lang="zh-CN" altLang="en-US" sz="1100" dirty="0">
                  <a:solidFill>
                    <a:schemeClr val="accent5"/>
                  </a:solidFill>
                  <a:latin typeface="黑体" panose="02010609060101010101" pitchFamily="49" charset="-122"/>
                  <a:ea typeface="黑体" panose="02010609060101010101" pitchFamily="49" charset="-122"/>
                </a:rPr>
                <a:t>非授权终端阻断</a:t>
              </a:r>
              <a:endParaRPr lang="zh-CN" altLang="en-US" sz="1100" dirty="0">
                <a:solidFill>
                  <a:schemeClr val="accent5"/>
                </a:solidFill>
                <a:latin typeface="黑体" panose="02010609060101010101" pitchFamily="49" charset="-122"/>
                <a:ea typeface="黑体" panose="02010609060101010101" pitchFamily="49" charset="-122"/>
              </a:endParaRPr>
            </a:p>
          </p:txBody>
        </p:sp>
        <p:sp>
          <p:nvSpPr>
            <p:cNvPr id="82" name="文本框 81"/>
            <p:cNvSpPr txBox="1"/>
            <p:nvPr/>
          </p:nvSpPr>
          <p:spPr>
            <a:xfrm>
              <a:off x="9412737" y="1808092"/>
              <a:ext cx="2046248" cy="300718"/>
            </a:xfrm>
            <a:prstGeom prst="rect">
              <a:avLst/>
            </a:prstGeom>
            <a:noFill/>
          </p:spPr>
          <p:txBody>
            <a:bodyPr wrap="square" rtlCol="0">
              <a:spAutoFit/>
            </a:bodyPr>
            <a:lstStyle/>
            <a:p>
              <a:r>
                <a:rPr lang="zh-CN" altLang="en-US" sz="1100" dirty="0">
                  <a:solidFill>
                    <a:schemeClr val="accent5"/>
                  </a:solidFill>
                  <a:latin typeface="黑体" panose="02010609060101010101" pitchFamily="49" charset="-122"/>
                  <a:ea typeface="黑体" panose="02010609060101010101" pitchFamily="49" charset="-122"/>
                </a:rPr>
                <a:t>仿冒终端阻断</a:t>
              </a:r>
              <a:r>
                <a:rPr lang="en-US" altLang="zh-CN" sz="1100" dirty="0">
                  <a:solidFill>
                    <a:schemeClr val="accent5"/>
                  </a:solidFill>
                  <a:latin typeface="黑体" panose="02010609060101010101" pitchFamily="49" charset="-122"/>
                  <a:ea typeface="黑体" panose="02010609060101010101" pitchFamily="49" charset="-122"/>
                </a:rPr>
                <a:t>+</a:t>
              </a:r>
              <a:r>
                <a:rPr lang="zh-CN" altLang="en-US" sz="1100" dirty="0">
                  <a:solidFill>
                    <a:schemeClr val="accent5"/>
                  </a:solidFill>
                  <a:latin typeface="黑体" panose="02010609060101010101" pitchFamily="49" charset="-122"/>
                  <a:ea typeface="黑体" panose="02010609060101010101" pitchFamily="49" charset="-122"/>
                </a:rPr>
                <a:t>告警</a:t>
              </a:r>
              <a:endParaRPr lang="zh-CN" altLang="en-US" sz="1100" dirty="0">
                <a:solidFill>
                  <a:schemeClr val="accent5"/>
                </a:solidFill>
                <a:latin typeface="黑体" panose="02010609060101010101" pitchFamily="49" charset="-122"/>
                <a:ea typeface="黑体" panose="02010609060101010101" pitchFamily="49" charset="-122"/>
              </a:endParaRPr>
            </a:p>
          </p:txBody>
        </p:sp>
        <p:grpSp>
          <p:nvGrpSpPr>
            <p:cNvPr id="87" name="组合 86"/>
            <p:cNvGrpSpPr/>
            <p:nvPr/>
          </p:nvGrpSpPr>
          <p:grpSpPr>
            <a:xfrm>
              <a:off x="9629893" y="396212"/>
              <a:ext cx="1096734" cy="1106207"/>
              <a:chOff x="9348230" y="951436"/>
              <a:chExt cx="1096734" cy="1106207"/>
            </a:xfrm>
          </p:grpSpPr>
          <p:sp>
            <p:nvSpPr>
              <p:cNvPr id="91" name="users_32384"/>
              <p:cNvSpPr>
                <a:spLocks noChangeAspect="1"/>
              </p:cNvSpPr>
              <p:nvPr/>
            </p:nvSpPr>
            <p:spPr bwMode="auto">
              <a:xfrm>
                <a:off x="9582126" y="951436"/>
                <a:ext cx="503985" cy="609684"/>
              </a:xfrm>
              <a:custGeom>
                <a:avLst/>
                <a:gdLst>
                  <a:gd name="T0" fmla="*/ 834 w 6052"/>
                  <a:gd name="T1" fmla="*/ 2946 h 7332"/>
                  <a:gd name="T2" fmla="*/ 2017 w 6052"/>
                  <a:gd name="T3" fmla="*/ 1763 h 7332"/>
                  <a:gd name="T4" fmla="*/ 3201 w 6052"/>
                  <a:gd name="T5" fmla="*/ 2946 h 7332"/>
                  <a:gd name="T6" fmla="*/ 2017 w 6052"/>
                  <a:gd name="T7" fmla="*/ 4130 h 7332"/>
                  <a:gd name="T8" fmla="*/ 834 w 6052"/>
                  <a:gd name="T9" fmla="*/ 2946 h 7332"/>
                  <a:gd name="T10" fmla="*/ 2520 w 6052"/>
                  <a:gd name="T11" fmla="*/ 4210 h 7332"/>
                  <a:gd name="T12" fmla="*/ 1515 w 6052"/>
                  <a:gd name="T13" fmla="*/ 4210 h 7332"/>
                  <a:gd name="T14" fmla="*/ 0 w 6052"/>
                  <a:gd name="T15" fmla="*/ 5726 h 7332"/>
                  <a:gd name="T16" fmla="*/ 0 w 6052"/>
                  <a:gd name="T17" fmla="*/ 6954 h 7332"/>
                  <a:gd name="T18" fmla="*/ 3 w 6052"/>
                  <a:gd name="T19" fmla="*/ 6973 h 7332"/>
                  <a:gd name="T20" fmla="*/ 88 w 6052"/>
                  <a:gd name="T21" fmla="*/ 7000 h 7332"/>
                  <a:gd name="T22" fmla="*/ 2148 w 6052"/>
                  <a:gd name="T23" fmla="*/ 7332 h 7332"/>
                  <a:gd name="T24" fmla="*/ 3947 w 6052"/>
                  <a:gd name="T25" fmla="*/ 6994 h 7332"/>
                  <a:gd name="T26" fmla="*/ 4027 w 6052"/>
                  <a:gd name="T27" fmla="*/ 6954 h 7332"/>
                  <a:gd name="T28" fmla="*/ 4035 w 6052"/>
                  <a:gd name="T29" fmla="*/ 6954 h 7332"/>
                  <a:gd name="T30" fmla="*/ 4035 w 6052"/>
                  <a:gd name="T31" fmla="*/ 5726 h 7332"/>
                  <a:gd name="T32" fmla="*/ 2520 w 6052"/>
                  <a:gd name="T33" fmla="*/ 4210 h 7332"/>
                  <a:gd name="T34" fmla="*/ 4035 w 6052"/>
                  <a:gd name="T35" fmla="*/ 2367 h 7332"/>
                  <a:gd name="T36" fmla="*/ 5218 w 6052"/>
                  <a:gd name="T37" fmla="*/ 1184 h 7332"/>
                  <a:gd name="T38" fmla="*/ 4035 w 6052"/>
                  <a:gd name="T39" fmla="*/ 0 h 7332"/>
                  <a:gd name="T40" fmla="*/ 2851 w 6052"/>
                  <a:gd name="T41" fmla="*/ 1184 h 7332"/>
                  <a:gd name="T42" fmla="*/ 4035 w 6052"/>
                  <a:gd name="T43" fmla="*/ 2367 h 7332"/>
                  <a:gd name="T44" fmla="*/ 4537 w 6052"/>
                  <a:gd name="T45" fmla="*/ 2448 h 7332"/>
                  <a:gd name="T46" fmla="*/ 3533 w 6052"/>
                  <a:gd name="T47" fmla="*/ 2448 h 7332"/>
                  <a:gd name="T48" fmla="*/ 3462 w 6052"/>
                  <a:gd name="T49" fmla="*/ 2451 h 7332"/>
                  <a:gd name="T50" fmla="*/ 3605 w 6052"/>
                  <a:gd name="T51" fmla="*/ 3079 h 7332"/>
                  <a:gd name="T52" fmla="*/ 3153 w 6052"/>
                  <a:gd name="T53" fmla="*/ 4136 h 7332"/>
                  <a:gd name="T54" fmla="*/ 4415 w 6052"/>
                  <a:gd name="T55" fmla="*/ 5564 h 7332"/>
                  <a:gd name="T56" fmla="*/ 5965 w 6052"/>
                  <a:gd name="T57" fmla="*/ 5232 h 7332"/>
                  <a:gd name="T58" fmla="*/ 6044 w 6052"/>
                  <a:gd name="T59" fmla="*/ 5192 h 7332"/>
                  <a:gd name="T60" fmla="*/ 6052 w 6052"/>
                  <a:gd name="T61" fmla="*/ 5192 h 7332"/>
                  <a:gd name="T62" fmla="*/ 6052 w 6052"/>
                  <a:gd name="T63" fmla="*/ 3963 h 7332"/>
                  <a:gd name="T64" fmla="*/ 4537 w 6052"/>
                  <a:gd name="T65" fmla="*/ 2448 h 7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052" h="7332">
                    <a:moveTo>
                      <a:pt x="834" y="2946"/>
                    </a:moveTo>
                    <a:cubicBezTo>
                      <a:pt x="834" y="2292"/>
                      <a:pt x="1364" y="1763"/>
                      <a:pt x="2017" y="1763"/>
                    </a:cubicBezTo>
                    <a:cubicBezTo>
                      <a:pt x="2671" y="1763"/>
                      <a:pt x="3201" y="2292"/>
                      <a:pt x="3201" y="2946"/>
                    </a:cubicBezTo>
                    <a:cubicBezTo>
                      <a:pt x="3201" y="3600"/>
                      <a:pt x="2671" y="4130"/>
                      <a:pt x="2017" y="4130"/>
                    </a:cubicBezTo>
                    <a:cubicBezTo>
                      <a:pt x="1364" y="4130"/>
                      <a:pt x="834" y="3600"/>
                      <a:pt x="834" y="2946"/>
                    </a:cubicBezTo>
                    <a:close/>
                    <a:moveTo>
                      <a:pt x="2520" y="4210"/>
                    </a:moveTo>
                    <a:lnTo>
                      <a:pt x="1515" y="4210"/>
                    </a:lnTo>
                    <a:cubicBezTo>
                      <a:pt x="680" y="4210"/>
                      <a:pt x="0" y="4890"/>
                      <a:pt x="0" y="5726"/>
                    </a:cubicBezTo>
                    <a:lnTo>
                      <a:pt x="0" y="6954"/>
                    </a:lnTo>
                    <a:lnTo>
                      <a:pt x="3" y="6973"/>
                    </a:lnTo>
                    <a:lnTo>
                      <a:pt x="88" y="7000"/>
                    </a:lnTo>
                    <a:cubicBezTo>
                      <a:pt x="885" y="7249"/>
                      <a:pt x="1578" y="7332"/>
                      <a:pt x="2148" y="7332"/>
                    </a:cubicBezTo>
                    <a:cubicBezTo>
                      <a:pt x="3262" y="7332"/>
                      <a:pt x="3907" y="7015"/>
                      <a:pt x="3947" y="6994"/>
                    </a:cubicBezTo>
                    <a:lnTo>
                      <a:pt x="4027" y="6954"/>
                    </a:lnTo>
                    <a:lnTo>
                      <a:pt x="4035" y="6954"/>
                    </a:lnTo>
                    <a:lnTo>
                      <a:pt x="4035" y="5726"/>
                    </a:lnTo>
                    <a:cubicBezTo>
                      <a:pt x="4035" y="4890"/>
                      <a:pt x="3355" y="4210"/>
                      <a:pt x="2520" y="4210"/>
                    </a:cubicBezTo>
                    <a:close/>
                    <a:moveTo>
                      <a:pt x="4035" y="2367"/>
                    </a:moveTo>
                    <a:cubicBezTo>
                      <a:pt x="4689" y="2367"/>
                      <a:pt x="5218" y="1837"/>
                      <a:pt x="5218" y="1184"/>
                    </a:cubicBezTo>
                    <a:cubicBezTo>
                      <a:pt x="5218" y="530"/>
                      <a:pt x="4689" y="0"/>
                      <a:pt x="4035" y="0"/>
                    </a:cubicBezTo>
                    <a:cubicBezTo>
                      <a:pt x="3381" y="0"/>
                      <a:pt x="2851" y="530"/>
                      <a:pt x="2851" y="1184"/>
                    </a:cubicBezTo>
                    <a:cubicBezTo>
                      <a:pt x="2851" y="1837"/>
                      <a:pt x="3381" y="2367"/>
                      <a:pt x="4035" y="2367"/>
                    </a:cubicBezTo>
                    <a:close/>
                    <a:moveTo>
                      <a:pt x="4537" y="2448"/>
                    </a:moveTo>
                    <a:lnTo>
                      <a:pt x="3533" y="2448"/>
                    </a:lnTo>
                    <a:cubicBezTo>
                      <a:pt x="3509" y="2448"/>
                      <a:pt x="3485" y="2450"/>
                      <a:pt x="3462" y="2451"/>
                    </a:cubicBezTo>
                    <a:cubicBezTo>
                      <a:pt x="3553" y="2642"/>
                      <a:pt x="3605" y="2854"/>
                      <a:pt x="3605" y="3079"/>
                    </a:cubicBezTo>
                    <a:cubicBezTo>
                      <a:pt x="3605" y="3494"/>
                      <a:pt x="3431" y="3869"/>
                      <a:pt x="3153" y="4136"/>
                    </a:cubicBezTo>
                    <a:cubicBezTo>
                      <a:pt x="3804" y="4329"/>
                      <a:pt x="4301" y="4882"/>
                      <a:pt x="4415" y="5564"/>
                    </a:cubicBezTo>
                    <a:cubicBezTo>
                      <a:pt x="5375" y="5522"/>
                      <a:pt x="5928" y="5250"/>
                      <a:pt x="5965" y="5232"/>
                    </a:cubicBezTo>
                    <a:lnTo>
                      <a:pt x="6044" y="5192"/>
                    </a:lnTo>
                    <a:lnTo>
                      <a:pt x="6052" y="5192"/>
                    </a:lnTo>
                    <a:lnTo>
                      <a:pt x="6052" y="3963"/>
                    </a:lnTo>
                    <a:cubicBezTo>
                      <a:pt x="6052" y="3128"/>
                      <a:pt x="5373" y="2448"/>
                      <a:pt x="4537" y="2448"/>
                    </a:cubicBezTo>
                    <a:close/>
                  </a:path>
                </a:pathLst>
              </a:custGeom>
              <a:solidFill>
                <a:schemeClr val="accent1"/>
              </a:solidFill>
              <a:ln>
                <a:noFill/>
              </a:ln>
            </p:spPr>
          </p:sp>
          <p:sp>
            <p:nvSpPr>
              <p:cNvPr id="92" name="文本框 3"/>
              <p:cNvSpPr txBox="1"/>
              <p:nvPr/>
            </p:nvSpPr>
            <p:spPr>
              <a:xfrm>
                <a:off x="9348230" y="1597721"/>
                <a:ext cx="1096734" cy="459922"/>
              </a:xfrm>
              <a:prstGeom prst="rect">
                <a:avLst/>
              </a:prstGeom>
              <a:noFill/>
            </p:spPr>
            <p:txBody>
              <a:bodyPr wrap="none" rtlCol="0">
                <a:spAutoFit/>
              </a:bodyPr>
              <a:lstStyle/>
              <a:p>
                <a:r>
                  <a:rPr lang="zh-CN" altLang="en-US" sz="2000" b="1" dirty="0">
                    <a:solidFill>
                      <a:schemeClr val="accent5"/>
                    </a:solidFill>
                    <a:latin typeface="黑体" panose="02010609060101010101" pitchFamily="49" charset="-122"/>
                    <a:ea typeface="黑体" panose="02010609060101010101" pitchFamily="49" charset="-122"/>
                  </a:rPr>
                  <a:t>管理员</a:t>
                </a:r>
                <a:endParaRPr lang="zh-CN" altLang="en-US" sz="2000" b="1" dirty="0">
                  <a:solidFill>
                    <a:schemeClr val="accent5"/>
                  </a:solidFill>
                  <a:latin typeface="黑体" panose="02010609060101010101" pitchFamily="49" charset="-122"/>
                  <a:ea typeface="黑体" panose="02010609060101010101" pitchFamily="49" charset="-122"/>
                </a:endParaRPr>
              </a:p>
            </p:txBody>
          </p:sp>
        </p:grpSp>
        <p:pic>
          <p:nvPicPr>
            <p:cNvPr id="88" name="图片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1526" y="3528962"/>
              <a:ext cx="1115675" cy="1115675"/>
            </a:xfrm>
            <a:prstGeom prst="rect">
              <a:avLst/>
            </a:prstGeom>
          </p:spPr>
        </p:pic>
        <p:cxnSp>
          <p:nvCxnSpPr>
            <p:cNvPr id="89" name="直接箭头连接符 88"/>
            <p:cNvCxnSpPr>
              <a:endCxn id="88" idx="0"/>
            </p:cNvCxnSpPr>
            <p:nvPr/>
          </p:nvCxnSpPr>
          <p:spPr>
            <a:xfrm>
              <a:off x="6370958" y="3140601"/>
              <a:ext cx="8406" cy="388361"/>
            </a:xfrm>
            <a:prstGeom prst="straightConnector1">
              <a:avLst/>
            </a:prstGeom>
            <a:ln w="28575">
              <a:solidFill>
                <a:srgbClr val="146AA6"/>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文本框 5"/>
            <p:cNvSpPr txBox="1"/>
            <p:nvPr/>
          </p:nvSpPr>
          <p:spPr>
            <a:xfrm>
              <a:off x="5644144" y="4637898"/>
              <a:ext cx="1723252" cy="424543"/>
            </a:xfrm>
            <a:prstGeom prst="rect">
              <a:avLst/>
            </a:prstGeom>
            <a:noFill/>
          </p:spPr>
          <p:txBody>
            <a:bodyPr wrap="square" rtlCol="0">
              <a:spAutoFit/>
            </a:bodyPr>
            <a:lstStyle/>
            <a:p>
              <a:r>
                <a:rPr lang="zh-CN" altLang="en-US" b="1" dirty="0">
                  <a:solidFill>
                    <a:schemeClr val="accent5"/>
                  </a:solidFill>
                  <a:latin typeface="黑体" panose="02010609060101010101" pitchFamily="49" charset="-122"/>
                  <a:ea typeface="黑体" panose="02010609060101010101" pitchFamily="49" charset="-122"/>
                </a:rPr>
                <a:t>设备指纹库</a:t>
              </a:r>
              <a:endParaRPr lang="zh-CN" altLang="en-US" b="1" dirty="0">
                <a:solidFill>
                  <a:schemeClr val="accent5"/>
                </a:solidFill>
                <a:latin typeface="黑体" panose="02010609060101010101" pitchFamily="49" charset="-122"/>
                <a:ea typeface="黑体" panose="02010609060101010101" pitchFamily="49" charset="-122"/>
              </a:endParaRPr>
            </a:p>
          </p:txBody>
        </p:sp>
      </p:grpSp>
      <p:sp>
        <p:nvSpPr>
          <p:cNvPr id="5" name="矩形 4"/>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p>
            <a:pPr algn="ctr"/>
            <a:endParaRPr lang="zh-CN" alt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28725" y="2432050"/>
            <a:ext cx="10515600" cy="1325880"/>
          </a:xfrm>
        </p:spPr>
        <p:txBody>
          <a:bodyPr>
            <a:normAutofit/>
          </a:bodyPr>
          <a:lstStyle/>
          <a:p>
            <a:pPr algn="ctr"/>
            <a:r>
              <a:rPr lang="zh-CN" altLang="en-US" sz="6000" dirty="0">
                <a:solidFill>
                  <a:schemeClr val="bg1"/>
                </a:solidFill>
                <a:latin typeface="微软雅黑" panose="020B0503020204020204" pitchFamily="34" charset="-122"/>
                <a:ea typeface="微软雅黑" panose="020B0503020204020204" pitchFamily="34" charset="-122"/>
              </a:rPr>
              <a:t>我们能够传递什么</a:t>
            </a:r>
            <a:r>
              <a:rPr lang="zh-CN" altLang="en-US" sz="6000" dirty="0">
                <a:solidFill>
                  <a:schemeClr val="bg1"/>
                </a:solidFill>
                <a:latin typeface="微软雅黑" panose="020B0503020204020204" pitchFamily="34" charset="-122"/>
                <a:ea typeface="微软雅黑" panose="020B0503020204020204" pitchFamily="34" charset="-122"/>
              </a:rPr>
              <a:t>价值？</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0" name="矩形 19"/>
          <p:cNvSpPr/>
          <p:nvPr>
            <p:custDataLst>
              <p:tags r:id="rId2"/>
            </p:custDataLst>
          </p:nvPr>
        </p:nvSpPr>
        <p:spPr>
          <a:xfrm>
            <a:off x="0" y="-12065"/>
            <a:ext cx="12191365" cy="6870065"/>
          </a:xfrm>
          <a:prstGeom prst="rect">
            <a:avLst/>
          </a:prstGeom>
          <a:gradFill>
            <a:gsLst>
              <a:gs pos="0">
                <a:srgbClr val="026CD4"/>
              </a:gs>
              <a:gs pos="98000">
                <a:srgbClr val="404040">
                  <a:lumMod val="75000"/>
                  <a:lumOff val="25000"/>
                  <a:alpha val="41000"/>
                </a:srgb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任意多边形 17"/>
          <p:cNvSpPr/>
          <p:nvPr/>
        </p:nvSpPr>
        <p:spPr>
          <a:xfrm>
            <a:off x="5111115" y="-12065"/>
            <a:ext cx="7080885" cy="6870065"/>
          </a:xfrm>
          <a:custGeom>
            <a:avLst/>
            <a:gdLst>
              <a:gd name="connsiteX0" fmla="*/ 4237 w 12050"/>
              <a:gd name="connsiteY0" fmla="*/ 0 h 10800"/>
              <a:gd name="connsiteX1" fmla="*/ 12036 w 12050"/>
              <a:gd name="connsiteY1" fmla="*/ 0 h 10800"/>
              <a:gd name="connsiteX2" fmla="*/ 12050 w 12050"/>
              <a:gd name="connsiteY2" fmla="*/ 10800 h 10800"/>
              <a:gd name="connsiteX3" fmla="*/ 0 w 12050"/>
              <a:gd name="connsiteY3" fmla="*/ 10800 h 10800"/>
              <a:gd name="connsiteX4" fmla="*/ 4237 w 12050"/>
              <a:gd name="connsiteY4" fmla="*/ 0 h 1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0" h="10800">
                <a:moveTo>
                  <a:pt x="4237" y="0"/>
                </a:moveTo>
                <a:lnTo>
                  <a:pt x="12036" y="0"/>
                </a:lnTo>
                <a:lnTo>
                  <a:pt x="12050" y="10800"/>
                </a:lnTo>
                <a:lnTo>
                  <a:pt x="0" y="10800"/>
                </a:lnTo>
                <a:lnTo>
                  <a:pt x="423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6"/>
          <p:cNvSpPr txBox="1"/>
          <p:nvPr/>
        </p:nvSpPr>
        <p:spPr>
          <a:xfrm>
            <a:off x="614045" y="3112135"/>
            <a:ext cx="2700020" cy="1091565"/>
          </a:xfrm>
          <a:prstGeom prst="rect">
            <a:avLst/>
          </a:prstGeom>
          <a:noFill/>
        </p:spPr>
        <p:txBody>
          <a:bodyPr wrap="square" lIns="76772" tIns="38386" rIns="76772" bIns="38386" rtlCol="0">
            <a:spAutoFit/>
          </a:bodyPr>
          <a:lstStyle/>
          <a:p>
            <a:pPr algn="dist"/>
            <a:r>
              <a:rPr lang="zh-CN" altLang="en-US" sz="6600" b="1" dirty="0">
                <a:solidFill>
                  <a:schemeClr val="bg1"/>
                </a:solidFill>
                <a:latin typeface="微软雅黑" panose="020B0503020204020204" pitchFamily="34" charset="-122"/>
                <a:ea typeface="微软雅黑" panose="020B0503020204020204" pitchFamily="34" charset="-122"/>
              </a:rPr>
              <a:t>目</a:t>
            </a:r>
            <a:r>
              <a:rPr lang="en-US" altLang="zh-CN" sz="6600" b="1" dirty="0">
                <a:solidFill>
                  <a:schemeClr val="bg1"/>
                </a:solidFill>
                <a:latin typeface="微软雅黑" panose="020B0503020204020204" pitchFamily="34" charset="-122"/>
                <a:ea typeface="微软雅黑" panose="020B0503020204020204" pitchFamily="34" charset="-122"/>
              </a:rPr>
              <a:t> </a:t>
            </a:r>
            <a:r>
              <a:rPr lang="zh-CN" altLang="en-US" sz="6600" b="1" dirty="0">
                <a:solidFill>
                  <a:schemeClr val="bg1"/>
                </a:solidFill>
                <a:latin typeface="微软雅黑" panose="020B0503020204020204" pitchFamily="34" charset="-122"/>
                <a:ea typeface="微软雅黑" panose="020B0503020204020204" pitchFamily="34" charset="-122"/>
              </a:rPr>
              <a:t>录</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
        <p:nvSpPr>
          <p:cNvPr id="9" name="文本框 7"/>
          <p:cNvSpPr txBox="1"/>
          <p:nvPr/>
        </p:nvSpPr>
        <p:spPr>
          <a:xfrm>
            <a:off x="671195" y="4203700"/>
            <a:ext cx="2499995" cy="445135"/>
          </a:xfrm>
          <a:prstGeom prst="rect">
            <a:avLst/>
          </a:prstGeom>
          <a:noFill/>
        </p:spPr>
        <p:txBody>
          <a:bodyPr wrap="square" lIns="76772" tIns="38386" rIns="76772" bIns="38386" rtlCol="0">
            <a:spAutoFit/>
          </a:bodyPr>
          <a:lstStyle/>
          <a:p>
            <a:pPr algn="dist"/>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CONTENTS</a:t>
            </a:r>
            <a:endPar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5" name="矩形 44"/>
          <p:cNvSpPr/>
          <p:nvPr/>
        </p:nvSpPr>
        <p:spPr>
          <a:xfrm>
            <a:off x="594994" y="1131941"/>
            <a:ext cx="5831061" cy="768350"/>
          </a:xfrm>
          <a:prstGeom prst="rect">
            <a:avLst/>
          </a:prstGeom>
        </p:spPr>
        <p:txBody>
          <a:bodyPr wrap="square">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sym typeface="+mn-lt"/>
              </a:rPr>
              <a:t>网络空间资产测绘</a:t>
            </a:r>
            <a:endParaRPr lang="zh-CN" altLang="en-US" sz="4400" b="1" dirty="0">
              <a:solidFill>
                <a:schemeClr val="bg1"/>
              </a:solidFill>
              <a:latin typeface="微软雅黑" panose="020B0503020204020204" pitchFamily="34" charset="-122"/>
              <a:ea typeface="微软雅黑" panose="020B0503020204020204" pitchFamily="34" charset="-122"/>
              <a:sym typeface="+mn-lt"/>
            </a:endParaRPr>
          </a:p>
        </p:txBody>
      </p:sp>
      <p:sp>
        <p:nvSpPr>
          <p:cNvPr id="43" name="文本框 42"/>
          <p:cNvSpPr txBox="1"/>
          <p:nvPr/>
        </p:nvSpPr>
        <p:spPr>
          <a:xfrm>
            <a:off x="636950" y="1952850"/>
            <a:ext cx="5865305" cy="460375"/>
          </a:xfrm>
          <a:prstGeom prst="rect">
            <a:avLst/>
          </a:prstGeom>
          <a:noFill/>
        </p:spPr>
        <p:txBody>
          <a:bodyPr wrap="square">
            <a:spAutoFit/>
          </a:bodyPr>
          <a:lstStyle/>
          <a:p>
            <a:r>
              <a:rPr lang="en-GB"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Cyberspace Asset Mapping</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System</a:t>
            </a:r>
            <a:endPar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 name="组合 6"/>
          <p:cNvGrpSpPr/>
          <p:nvPr/>
        </p:nvGrpSpPr>
        <p:grpSpPr>
          <a:xfrm>
            <a:off x="7218045" y="1719580"/>
            <a:ext cx="4843834" cy="3406140"/>
            <a:chOff x="7719187" y="417185"/>
            <a:chExt cx="2532178" cy="3406159"/>
          </a:xfrm>
        </p:grpSpPr>
        <p:grpSp>
          <p:nvGrpSpPr>
            <p:cNvPr id="2" name="组合 1"/>
            <p:cNvGrpSpPr/>
            <p:nvPr/>
          </p:nvGrpSpPr>
          <p:grpSpPr>
            <a:xfrm>
              <a:off x="7719187" y="417185"/>
              <a:ext cx="2532178" cy="3406159"/>
              <a:chOff x="7637569" y="1929468"/>
              <a:chExt cx="2532178" cy="3406159"/>
            </a:xfrm>
          </p:grpSpPr>
          <p:grpSp>
            <p:nvGrpSpPr>
              <p:cNvPr id="11" name="组合 10"/>
              <p:cNvGrpSpPr/>
              <p:nvPr/>
            </p:nvGrpSpPr>
            <p:grpSpPr>
              <a:xfrm>
                <a:off x="7637569" y="1929468"/>
                <a:ext cx="2522884" cy="1496308"/>
                <a:chOff x="2619334" y="927764"/>
                <a:chExt cx="2522884" cy="1496308"/>
              </a:xfrm>
            </p:grpSpPr>
            <p:sp>
              <p:nvSpPr>
                <p:cNvPr id="12" name="文本框 18"/>
                <p:cNvSpPr txBox="1"/>
                <p:nvPr/>
              </p:nvSpPr>
              <p:spPr>
                <a:xfrm>
                  <a:off x="3451787" y="1902099"/>
                  <a:ext cx="1690431" cy="521973"/>
                </a:xfrm>
                <a:prstGeom prst="rect">
                  <a:avLst/>
                </a:prstGeom>
                <a:noFill/>
              </p:spPr>
              <p:txBody>
                <a:bodyPr wrap="square" rtlCol="0">
                  <a:spAutoFit/>
                </a:bodyPr>
                <a:lstStyle/>
                <a:p>
                  <a:pPr>
                    <a:lnSpc>
                      <a:spcPct val="100000"/>
                    </a:lnSpc>
                  </a:pPr>
                  <a:r>
                    <a:rPr lang="zh-CN" altLang="en-US" sz="2800" b="1" dirty="0">
                      <a:solidFill>
                        <a:srgbClr val="007ADD"/>
                      </a:solidFill>
                      <a:latin typeface="微软雅黑" panose="020B0503020204020204" pitchFamily="34" charset="-122"/>
                      <a:ea typeface="微软雅黑" panose="020B0503020204020204" pitchFamily="34" charset="-122"/>
                    </a:rPr>
                    <a:t>万物</a:t>
                  </a:r>
                  <a:r>
                    <a:rPr lang="zh-CN" altLang="en-US" sz="2800" b="1" dirty="0">
                      <a:solidFill>
                        <a:srgbClr val="007ADD"/>
                      </a:solidFill>
                      <a:latin typeface="微软雅黑" panose="020B0503020204020204" pitchFamily="34" charset="-122"/>
                      <a:ea typeface="微软雅黑" panose="020B0503020204020204" pitchFamily="34" charset="-122"/>
                    </a:rPr>
                    <a:t>方案</a:t>
                  </a:r>
                  <a:endParaRPr lang="zh-CN" altLang="en-US" sz="2800" b="1" dirty="0">
                    <a:solidFill>
                      <a:srgbClr val="007ADD"/>
                    </a:solidFill>
                    <a:latin typeface="微软雅黑" panose="020B0503020204020204" pitchFamily="34" charset="-122"/>
                    <a:ea typeface="微软雅黑" panose="020B0503020204020204" pitchFamily="34" charset="-122"/>
                  </a:endParaRPr>
                </a:p>
              </p:txBody>
            </p:sp>
            <p:grpSp>
              <p:nvGrpSpPr>
                <p:cNvPr id="13" name="组合 68"/>
                <p:cNvGrpSpPr/>
                <p:nvPr/>
              </p:nvGrpSpPr>
              <p:grpSpPr>
                <a:xfrm>
                  <a:off x="2619334" y="927764"/>
                  <a:ext cx="785818" cy="605809"/>
                  <a:chOff x="3799461" y="1800849"/>
                  <a:chExt cx="1047757" cy="605808"/>
                </a:xfrm>
              </p:grpSpPr>
              <p:sp>
                <p:nvSpPr>
                  <p:cNvPr id="14" name="文本框 16"/>
                  <p:cNvSpPr txBox="1"/>
                  <p:nvPr/>
                </p:nvSpPr>
                <p:spPr>
                  <a:xfrm>
                    <a:off x="3799461" y="1868693"/>
                    <a:ext cx="1047757" cy="460377"/>
                  </a:xfrm>
                  <a:prstGeom prst="rect">
                    <a:avLst/>
                  </a:prstGeom>
                  <a:noFill/>
                  <a:ln>
                    <a:noFill/>
                  </a:ln>
                </p:spPr>
                <p:txBody>
                  <a:bodyPr wrap="square" rtlCol="0">
                    <a:spAutoFit/>
                  </a:bodyPr>
                  <a:lstStyle/>
                  <a:p>
                    <a:pPr algn="ctr"/>
                    <a:r>
                      <a:rPr lang="en-US" altLang="zh-CN" sz="2400" b="1" dirty="0">
                        <a:solidFill>
                          <a:srgbClr val="007ADD"/>
                        </a:solidFill>
                        <a:latin typeface="微软雅黑" panose="020B0503020204020204" pitchFamily="34" charset="-122"/>
                        <a:ea typeface="微软雅黑" panose="020B0503020204020204" pitchFamily="34" charset="-122"/>
                      </a:rPr>
                      <a:t>01</a:t>
                    </a:r>
                    <a:endParaRPr lang="en-US" altLang="zh-CN" sz="2400" b="1" dirty="0">
                      <a:solidFill>
                        <a:srgbClr val="007ADD"/>
                      </a:solidFill>
                      <a:latin typeface="微软雅黑" panose="020B0503020204020204" pitchFamily="34" charset="-122"/>
                      <a:ea typeface="微软雅黑" panose="020B0503020204020204" pitchFamily="34" charset="-122"/>
                    </a:endParaRPr>
                  </a:p>
                </p:txBody>
              </p:sp>
              <p:sp>
                <p:nvSpPr>
                  <p:cNvPr id="15" name="矩形 14"/>
                  <p:cNvSpPr/>
                  <p:nvPr/>
                </p:nvSpPr>
                <p:spPr>
                  <a:xfrm>
                    <a:off x="3909356" y="1800849"/>
                    <a:ext cx="828000" cy="6058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latin typeface="微软雅黑" panose="020B0503020204020204" pitchFamily="34" charset="-122"/>
                      <a:ea typeface="微软雅黑" panose="020B0503020204020204" pitchFamily="34" charset="-122"/>
                    </a:endParaRPr>
                  </a:p>
                </p:txBody>
              </p:sp>
            </p:grpSp>
          </p:grpSp>
          <p:grpSp>
            <p:nvGrpSpPr>
              <p:cNvPr id="25" name="组合 24"/>
              <p:cNvGrpSpPr/>
              <p:nvPr/>
            </p:nvGrpSpPr>
            <p:grpSpPr>
              <a:xfrm>
                <a:off x="7637569" y="2862918"/>
                <a:ext cx="2523519" cy="1500381"/>
                <a:chOff x="2619334" y="928638"/>
                <a:chExt cx="2523519" cy="1500381"/>
              </a:xfrm>
            </p:grpSpPr>
            <p:sp>
              <p:nvSpPr>
                <p:cNvPr id="26" name="文本框 18"/>
                <p:cNvSpPr txBox="1"/>
                <p:nvPr/>
              </p:nvSpPr>
              <p:spPr>
                <a:xfrm>
                  <a:off x="3452422" y="1907046"/>
                  <a:ext cx="1690431" cy="521973"/>
                </a:xfrm>
                <a:prstGeom prst="rect">
                  <a:avLst/>
                </a:prstGeom>
                <a:noFill/>
              </p:spPr>
              <p:txBody>
                <a:bodyPr wrap="square" rtlCol="0">
                  <a:spAutoFit/>
                </a:bodyPr>
                <a:lstStyle/>
                <a:p>
                  <a:pPr>
                    <a:lnSpc>
                      <a:spcPct val="100000"/>
                    </a:lnSpc>
                  </a:pPr>
                  <a:r>
                    <a:rPr lang="zh-CN" altLang="en-US" sz="2800" b="1" dirty="0">
                      <a:solidFill>
                        <a:srgbClr val="007ADD"/>
                      </a:solidFill>
                      <a:latin typeface="微软雅黑" panose="020B0503020204020204" pitchFamily="34" charset="-122"/>
                      <a:ea typeface="微软雅黑" panose="020B0503020204020204" pitchFamily="34" charset="-122"/>
                    </a:rPr>
                    <a:t>竞争</a:t>
                  </a:r>
                  <a:r>
                    <a:rPr lang="zh-CN" altLang="en-US" sz="2800" b="1" dirty="0">
                      <a:solidFill>
                        <a:srgbClr val="007ADD"/>
                      </a:solidFill>
                      <a:latin typeface="微软雅黑" panose="020B0503020204020204" pitchFamily="34" charset="-122"/>
                      <a:ea typeface="微软雅黑" panose="020B0503020204020204" pitchFamily="34" charset="-122"/>
                    </a:rPr>
                    <a:t>分析</a:t>
                  </a:r>
                  <a:endParaRPr lang="zh-CN" altLang="en-US" sz="2800" b="1" dirty="0">
                    <a:solidFill>
                      <a:srgbClr val="007ADD"/>
                    </a:solidFill>
                    <a:latin typeface="微软雅黑" panose="020B0503020204020204" pitchFamily="34" charset="-122"/>
                    <a:ea typeface="微软雅黑" panose="020B0503020204020204" pitchFamily="34" charset="-122"/>
                  </a:endParaRPr>
                </a:p>
              </p:txBody>
            </p:sp>
            <p:grpSp>
              <p:nvGrpSpPr>
                <p:cNvPr id="27" name="组合 68"/>
                <p:cNvGrpSpPr/>
                <p:nvPr/>
              </p:nvGrpSpPr>
              <p:grpSpPr>
                <a:xfrm>
                  <a:off x="2619334" y="928638"/>
                  <a:ext cx="785818" cy="605809"/>
                  <a:chOff x="3799461" y="1801723"/>
                  <a:chExt cx="1047757" cy="605808"/>
                </a:xfrm>
              </p:grpSpPr>
              <p:sp>
                <p:nvSpPr>
                  <p:cNvPr id="28" name="文本框 16"/>
                  <p:cNvSpPr txBox="1"/>
                  <p:nvPr/>
                </p:nvSpPr>
                <p:spPr>
                  <a:xfrm>
                    <a:off x="3799461" y="1868693"/>
                    <a:ext cx="1047757" cy="460377"/>
                  </a:xfrm>
                  <a:prstGeom prst="rect">
                    <a:avLst/>
                  </a:prstGeom>
                  <a:noFill/>
                  <a:ln>
                    <a:noFill/>
                  </a:ln>
                </p:spPr>
                <p:txBody>
                  <a:bodyPr wrap="square" rtlCol="0">
                    <a:spAutoFit/>
                  </a:bodyPr>
                  <a:lstStyle/>
                  <a:p>
                    <a:pPr algn="ctr"/>
                    <a:r>
                      <a:rPr lang="en-US" altLang="zh-CN" sz="2400" b="1" dirty="0">
                        <a:solidFill>
                          <a:srgbClr val="007ADD"/>
                        </a:solidFill>
                        <a:latin typeface="微软雅黑" panose="020B0503020204020204" pitchFamily="34" charset="-122"/>
                        <a:ea typeface="微软雅黑" panose="020B0503020204020204" pitchFamily="34" charset="-122"/>
                      </a:rPr>
                      <a:t>02</a:t>
                    </a:r>
                    <a:endParaRPr lang="en-US" altLang="zh-CN" sz="2400" b="1" dirty="0">
                      <a:solidFill>
                        <a:srgbClr val="007ADD"/>
                      </a:solidFill>
                      <a:latin typeface="微软雅黑" panose="020B0503020204020204" pitchFamily="34" charset="-122"/>
                      <a:ea typeface="微软雅黑" panose="020B0503020204020204" pitchFamily="34" charset="-122"/>
                    </a:endParaRPr>
                  </a:p>
                </p:txBody>
              </p:sp>
              <p:sp>
                <p:nvSpPr>
                  <p:cNvPr id="29" name="矩形 28"/>
                  <p:cNvSpPr/>
                  <p:nvPr/>
                </p:nvSpPr>
                <p:spPr>
                  <a:xfrm>
                    <a:off x="3909356" y="1801723"/>
                    <a:ext cx="828000" cy="6058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7637569" y="3796368"/>
                <a:ext cx="2532178" cy="1503881"/>
                <a:chOff x="2619334" y="929512"/>
                <a:chExt cx="2532178" cy="1503881"/>
              </a:xfrm>
            </p:grpSpPr>
            <p:sp>
              <p:nvSpPr>
                <p:cNvPr id="31" name="文本框 18"/>
                <p:cNvSpPr txBox="1"/>
                <p:nvPr/>
              </p:nvSpPr>
              <p:spPr>
                <a:xfrm>
                  <a:off x="3461081" y="1911420"/>
                  <a:ext cx="1690431" cy="521973"/>
                </a:xfrm>
                <a:prstGeom prst="rect">
                  <a:avLst/>
                </a:prstGeom>
                <a:noFill/>
              </p:spPr>
              <p:txBody>
                <a:bodyPr wrap="square" rtlCol="0">
                  <a:spAutoFit/>
                </a:bodyPr>
                <a:lstStyle/>
                <a:p>
                  <a:pPr>
                    <a:lnSpc>
                      <a:spcPct val="100000"/>
                    </a:lnSpc>
                  </a:pPr>
                  <a:r>
                    <a:rPr lang="zh-CN" altLang="en-US" sz="2800" b="1" dirty="0">
                      <a:solidFill>
                        <a:srgbClr val="007ADD"/>
                      </a:solidFill>
                      <a:latin typeface="微软雅黑" panose="020B0503020204020204" pitchFamily="34" charset="-122"/>
                      <a:ea typeface="微软雅黑" panose="020B0503020204020204" pitchFamily="34" charset="-122"/>
                    </a:rPr>
                    <a:t>常见</a:t>
                  </a:r>
                  <a:r>
                    <a:rPr lang="en-US" altLang="zh-CN" sz="2800" b="1" dirty="0">
                      <a:solidFill>
                        <a:srgbClr val="007ADD"/>
                      </a:solidFill>
                      <a:latin typeface="微软雅黑" panose="020B0503020204020204" pitchFamily="34" charset="-122"/>
                      <a:ea typeface="微软雅黑" panose="020B0503020204020204" pitchFamily="34" charset="-122"/>
                    </a:rPr>
                    <a:t>FAQ</a:t>
                  </a:r>
                  <a:endParaRPr lang="en-US" altLang="zh-CN" sz="2800" b="1" dirty="0">
                    <a:solidFill>
                      <a:srgbClr val="007ADD"/>
                    </a:solidFill>
                    <a:latin typeface="微软雅黑" panose="020B0503020204020204" pitchFamily="34" charset="-122"/>
                    <a:ea typeface="微软雅黑" panose="020B0503020204020204" pitchFamily="34" charset="-122"/>
                  </a:endParaRPr>
                </a:p>
              </p:txBody>
            </p:sp>
            <p:grpSp>
              <p:nvGrpSpPr>
                <p:cNvPr id="32" name="组合 68"/>
                <p:cNvGrpSpPr/>
                <p:nvPr/>
              </p:nvGrpSpPr>
              <p:grpSpPr>
                <a:xfrm>
                  <a:off x="2619334" y="929512"/>
                  <a:ext cx="785818" cy="605809"/>
                  <a:chOff x="3799461" y="1802597"/>
                  <a:chExt cx="1047757" cy="605808"/>
                </a:xfrm>
              </p:grpSpPr>
              <p:sp>
                <p:nvSpPr>
                  <p:cNvPr id="33" name="文本框 16"/>
                  <p:cNvSpPr txBox="1"/>
                  <p:nvPr/>
                </p:nvSpPr>
                <p:spPr>
                  <a:xfrm>
                    <a:off x="3799461" y="1868693"/>
                    <a:ext cx="1047757" cy="460377"/>
                  </a:xfrm>
                  <a:prstGeom prst="rect">
                    <a:avLst/>
                  </a:prstGeom>
                  <a:noFill/>
                  <a:ln>
                    <a:noFill/>
                  </a:ln>
                </p:spPr>
                <p:txBody>
                  <a:bodyPr wrap="square" rtlCol="0">
                    <a:spAutoFit/>
                  </a:bodyPr>
                  <a:lstStyle/>
                  <a:p>
                    <a:pPr algn="ctr"/>
                    <a:r>
                      <a:rPr lang="en-US" altLang="zh-CN" sz="2400" b="1" dirty="0">
                        <a:solidFill>
                          <a:srgbClr val="007ADD"/>
                        </a:solidFill>
                        <a:latin typeface="微软雅黑" panose="020B0503020204020204" pitchFamily="34" charset="-122"/>
                        <a:ea typeface="微软雅黑" panose="020B0503020204020204" pitchFamily="34" charset="-122"/>
                      </a:rPr>
                      <a:t>03</a:t>
                    </a:r>
                    <a:endParaRPr lang="en-US" altLang="zh-CN" sz="2400" b="1" dirty="0">
                      <a:solidFill>
                        <a:srgbClr val="007ADD"/>
                      </a:solidFill>
                      <a:latin typeface="微软雅黑" panose="020B0503020204020204" pitchFamily="34" charset="-122"/>
                      <a:ea typeface="微软雅黑" panose="020B0503020204020204" pitchFamily="34" charset="-122"/>
                    </a:endParaRPr>
                  </a:p>
                </p:txBody>
              </p:sp>
              <p:sp>
                <p:nvSpPr>
                  <p:cNvPr id="34" name="矩形 33"/>
                  <p:cNvSpPr/>
                  <p:nvPr/>
                </p:nvSpPr>
                <p:spPr>
                  <a:xfrm>
                    <a:off x="3909356" y="1802597"/>
                    <a:ext cx="828000" cy="6058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latin typeface="微软雅黑" panose="020B0503020204020204" pitchFamily="34" charset="-122"/>
                      <a:ea typeface="微软雅黑" panose="020B0503020204020204" pitchFamily="34" charset="-122"/>
                    </a:endParaRPr>
                  </a:p>
                </p:txBody>
              </p:sp>
            </p:grpSp>
          </p:grpSp>
          <p:grpSp>
            <p:nvGrpSpPr>
              <p:cNvPr id="37" name="组合 68"/>
              <p:cNvGrpSpPr/>
              <p:nvPr/>
            </p:nvGrpSpPr>
            <p:grpSpPr>
              <a:xfrm>
                <a:off x="7637569" y="4729818"/>
                <a:ext cx="785818" cy="605809"/>
                <a:chOff x="3799461" y="1794350"/>
                <a:chExt cx="1047757" cy="605808"/>
              </a:xfrm>
            </p:grpSpPr>
            <p:sp>
              <p:nvSpPr>
                <p:cNvPr id="38" name="文本框 16"/>
                <p:cNvSpPr txBox="1"/>
                <p:nvPr/>
              </p:nvSpPr>
              <p:spPr>
                <a:xfrm>
                  <a:off x="3799461" y="1868693"/>
                  <a:ext cx="1047757" cy="460377"/>
                </a:xfrm>
                <a:prstGeom prst="rect">
                  <a:avLst/>
                </a:prstGeom>
                <a:noFill/>
                <a:ln>
                  <a:noFill/>
                </a:ln>
              </p:spPr>
              <p:txBody>
                <a:bodyPr wrap="square" rtlCol="0">
                  <a:spAutoFit/>
                </a:bodyPr>
                <a:lstStyle/>
                <a:p>
                  <a:pPr algn="ctr"/>
                  <a:r>
                    <a:rPr lang="en-US" altLang="zh-CN" sz="2400" b="1" dirty="0">
                      <a:solidFill>
                        <a:srgbClr val="007ADD"/>
                      </a:solidFill>
                      <a:latin typeface="微软雅黑" panose="020B0503020204020204" pitchFamily="34" charset="-122"/>
                      <a:ea typeface="微软雅黑" panose="020B0503020204020204" pitchFamily="34" charset="-122"/>
                    </a:rPr>
                    <a:t>04</a:t>
                  </a:r>
                  <a:endParaRPr lang="en-US" altLang="zh-CN" sz="2400" b="1" dirty="0">
                    <a:solidFill>
                      <a:srgbClr val="007ADD"/>
                    </a:solidFill>
                    <a:latin typeface="微软雅黑" panose="020B0503020204020204" pitchFamily="34" charset="-122"/>
                    <a:ea typeface="微软雅黑" panose="020B0503020204020204" pitchFamily="34" charset="-122"/>
                  </a:endParaRPr>
                </a:p>
              </p:txBody>
            </p:sp>
            <p:sp>
              <p:nvSpPr>
                <p:cNvPr id="39" name="矩形 38"/>
                <p:cNvSpPr/>
                <p:nvPr/>
              </p:nvSpPr>
              <p:spPr>
                <a:xfrm>
                  <a:off x="3909356" y="1794350"/>
                  <a:ext cx="828000" cy="60580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latin typeface="微软雅黑" panose="020B0503020204020204" pitchFamily="34" charset="-122"/>
                    <a:ea typeface="微软雅黑" panose="020B0503020204020204" pitchFamily="34" charset="-122"/>
                  </a:endParaRPr>
                </a:p>
              </p:txBody>
            </p:sp>
          </p:grpSp>
        </p:grpSp>
        <p:sp>
          <p:nvSpPr>
            <p:cNvPr id="4" name="文本框 18"/>
            <p:cNvSpPr txBox="1"/>
            <p:nvPr/>
          </p:nvSpPr>
          <p:spPr>
            <a:xfrm>
              <a:off x="8551640" y="454876"/>
              <a:ext cx="1690431" cy="521973"/>
            </a:xfrm>
            <a:prstGeom prst="rect">
              <a:avLst/>
            </a:prstGeom>
            <a:noFill/>
          </p:spPr>
          <p:txBody>
            <a:bodyPr wrap="square" rtlCol="0">
              <a:spAutoFit/>
            </a:bodyPr>
            <a:lstStyle/>
            <a:p>
              <a:pPr>
                <a:lnSpc>
                  <a:spcPct val="100000"/>
                </a:lnSpc>
              </a:pPr>
              <a:r>
                <a:rPr lang="zh-CN" altLang="en-US" sz="2800" b="1" dirty="0">
                  <a:solidFill>
                    <a:srgbClr val="007ADD"/>
                  </a:solidFill>
                  <a:latin typeface="微软雅黑" panose="020B0503020204020204" pitchFamily="34" charset="-122"/>
                  <a:ea typeface="微软雅黑" panose="020B0503020204020204" pitchFamily="34" charset="-122"/>
                </a:rPr>
                <a:t>关于测绘</a:t>
              </a:r>
              <a:endParaRPr lang="zh-CN" altLang="en-US" sz="2800" b="1" dirty="0">
                <a:solidFill>
                  <a:srgbClr val="007ADD"/>
                </a:solidFill>
                <a:latin typeface="微软雅黑" panose="020B0503020204020204" pitchFamily="34" charset="-122"/>
                <a:ea typeface="微软雅黑" panose="020B0503020204020204" pitchFamily="34"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844325" y="893955"/>
            <a:ext cx="10447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2171" y="404608"/>
            <a:ext cx="4951099" cy="398780"/>
            <a:chOff x="-57077" y="276663"/>
            <a:chExt cx="4951099" cy="398780"/>
          </a:xfrm>
        </p:grpSpPr>
        <p:sp>
          <p:nvSpPr>
            <p:cNvPr id="35" name="文本框 34"/>
            <p:cNvSpPr txBox="1"/>
            <p:nvPr/>
          </p:nvSpPr>
          <p:spPr>
            <a:xfrm>
              <a:off x="-57077" y="276663"/>
              <a:ext cx="4951099" cy="398780"/>
            </a:xfrm>
            <a:prstGeom prst="rect">
              <a:avLst/>
            </a:prstGeom>
            <a:noFill/>
            <a:ln>
              <a:noFill/>
            </a:ln>
          </p:spPr>
          <p:txBody>
            <a:bodyPr wrap="square" rtlCol="0">
              <a:spAutoFit/>
            </a:bodyPr>
            <a:lstStyle/>
            <a:p>
              <a:r>
                <a:rPr lang="zh-CN" altLang="en-US" sz="2000" b="1" dirty="0" smtClean="0">
                  <a:solidFill>
                    <a:schemeClr val="bg1"/>
                  </a:solidFill>
                  <a:latin typeface="黑体" panose="02010609060101010101" pitchFamily="49" charset="-122"/>
                  <a:ea typeface="黑体" panose="02010609060101010101" pitchFamily="49" charset="-122"/>
                </a:rPr>
                <a:t>方案建设</a:t>
              </a:r>
              <a:r>
                <a:rPr lang="zh-CN" altLang="en-US" sz="2000" b="1" dirty="0" smtClean="0">
                  <a:solidFill>
                    <a:schemeClr val="bg1"/>
                  </a:solidFill>
                  <a:latin typeface="黑体" panose="02010609060101010101" pitchFamily="49" charset="-122"/>
                  <a:ea typeface="黑体" panose="02010609060101010101" pitchFamily="49" charset="-122"/>
                </a:rPr>
                <a:t>价值</a:t>
              </a:r>
              <a:endParaRPr lang="zh-CN" altLang="en-US" sz="2000" b="1" dirty="0" smtClean="0">
                <a:solidFill>
                  <a:schemeClr val="bg1"/>
                </a:solidFill>
                <a:latin typeface="黑体" panose="02010609060101010101" pitchFamily="49" charset="-122"/>
                <a:ea typeface="黑体" panose="02010609060101010101" pitchFamily="49" charset="-122"/>
              </a:endParaRPr>
            </a:p>
          </p:txBody>
        </p:sp>
        <p:cxnSp>
          <p:nvCxnSpPr>
            <p:cNvPr id="36" name="直接连接符 35"/>
            <p:cNvCxnSpPr/>
            <p:nvPr/>
          </p:nvCxnSpPr>
          <p:spPr>
            <a:xfrm>
              <a:off x="786281" y="663763"/>
              <a:ext cx="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等腰三角形 1"/>
          <p:cNvSpPr/>
          <p:nvPr/>
        </p:nvSpPr>
        <p:spPr>
          <a:xfrm flipV="1">
            <a:off x="5471119" y="5723794"/>
            <a:ext cx="534906" cy="261309"/>
          </a:xfrm>
          <a:prstGeom prst="triangle">
            <a:avLst>
              <a:gd name="adj" fmla="val 50907"/>
            </a:avLst>
          </a:prstGeom>
          <a:solidFill>
            <a:srgbClr val="57A6F7"/>
          </a:soli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3" name="等腰三角形 2"/>
          <p:cNvSpPr/>
          <p:nvPr/>
        </p:nvSpPr>
        <p:spPr>
          <a:xfrm rot="7200000" flipV="1">
            <a:off x="4095119" y="3382037"/>
            <a:ext cx="534712" cy="261404"/>
          </a:xfrm>
          <a:prstGeom prst="triangle">
            <a:avLst>
              <a:gd name="adj" fmla="val 50907"/>
            </a:avLst>
          </a:prstGeom>
          <a:gradFill>
            <a:gsLst>
              <a:gs pos="0">
                <a:srgbClr val="007BD3"/>
              </a:gs>
              <a:gs pos="100000">
                <a:srgbClr val="034373"/>
              </a:gs>
            </a:gsLst>
            <a:lin scaled="0"/>
          </a:gra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37" name="等腰三角形 36"/>
          <p:cNvSpPr/>
          <p:nvPr/>
        </p:nvSpPr>
        <p:spPr>
          <a:xfrm rot="14400000" flipV="1">
            <a:off x="6763667" y="3254732"/>
            <a:ext cx="534712" cy="261404"/>
          </a:xfrm>
          <a:prstGeom prst="triangle">
            <a:avLst>
              <a:gd name="adj" fmla="val 50907"/>
            </a:avLst>
          </a:prstGeom>
          <a:gradFill>
            <a:gsLst>
              <a:gs pos="0">
                <a:srgbClr val="0C75EC"/>
              </a:gs>
              <a:gs pos="100000">
                <a:srgbClr val="0C75EC"/>
              </a:gs>
            </a:gsLst>
            <a:lin ang="0" scaled="0"/>
          </a:gradFill>
          <a:ln>
            <a:noFill/>
          </a:ln>
          <a:effectLst>
            <a:innerShdw blurRad="152400" dist="762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38" name="任意多边形 17"/>
          <p:cNvSpPr/>
          <p:nvPr/>
        </p:nvSpPr>
        <p:spPr>
          <a:xfrm>
            <a:off x="3253060" y="3585867"/>
            <a:ext cx="2459776" cy="2125562"/>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2700000" scaled="1"/>
            <a:tileRect/>
          </a:gradFill>
          <a:ln w="25400">
            <a:gradFill flip="none" rotWithShape="1">
              <a:gsLst>
                <a:gs pos="0">
                  <a:schemeClr val="bg1"/>
                </a:gs>
                <a:gs pos="100000">
                  <a:schemeClr val="bg1">
                    <a:lumMod val="8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39" name="任意多边形 18"/>
          <p:cNvSpPr/>
          <p:nvPr/>
        </p:nvSpPr>
        <p:spPr>
          <a:xfrm flipH="1">
            <a:off x="5747273" y="3582188"/>
            <a:ext cx="2459776" cy="2125562"/>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a:gsLst>
              <a:gs pos="0">
                <a:schemeClr val="bg1">
                  <a:lumMod val="95000"/>
                </a:schemeClr>
              </a:gs>
              <a:gs pos="100000">
                <a:schemeClr val="bg1">
                  <a:lumMod val="75000"/>
                </a:schemeClr>
              </a:gs>
            </a:gsLst>
            <a:lin ang="18900000" scaled="0"/>
          </a:gradFill>
          <a:ln w="25400">
            <a:gradFill>
              <a:gsLst>
                <a:gs pos="0">
                  <a:schemeClr val="bg1"/>
                </a:gs>
                <a:gs pos="100000">
                  <a:schemeClr val="bg1">
                    <a:lumMod val="85000"/>
                  </a:schemeClr>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40" name="任意多边形 19"/>
          <p:cNvSpPr/>
          <p:nvPr/>
        </p:nvSpPr>
        <p:spPr>
          <a:xfrm rot="14400000" flipH="1">
            <a:off x="4192599" y="1952671"/>
            <a:ext cx="2458888" cy="2126331"/>
          </a:xfrm>
          <a:custGeom>
            <a:avLst/>
            <a:gdLst>
              <a:gd name="connsiteX0" fmla="*/ 1365925 w 2724354"/>
              <a:gd name="connsiteY0" fmla="*/ 0 h 2355042"/>
              <a:gd name="connsiteX1" fmla="*/ 2724354 w 2724354"/>
              <a:gd name="connsiteY1" fmla="*/ 784290 h 2355042"/>
              <a:gd name="connsiteX2" fmla="*/ 2724354 w 2724354"/>
              <a:gd name="connsiteY2" fmla="*/ 2355042 h 2355042"/>
              <a:gd name="connsiteX3" fmla="*/ 0 w 2724354"/>
              <a:gd name="connsiteY3" fmla="*/ 2355042 h 2355042"/>
            </a:gdLst>
            <a:ahLst/>
            <a:cxnLst>
              <a:cxn ang="0">
                <a:pos x="connsiteX0" y="connsiteY0"/>
              </a:cxn>
              <a:cxn ang="0">
                <a:pos x="connsiteX1" y="connsiteY1"/>
              </a:cxn>
              <a:cxn ang="0">
                <a:pos x="connsiteX2" y="connsiteY2"/>
              </a:cxn>
              <a:cxn ang="0">
                <a:pos x="connsiteX3" y="connsiteY3"/>
              </a:cxn>
            </a:cxnLst>
            <a:rect l="l" t="t" r="r" b="b"/>
            <a:pathLst>
              <a:path w="2724354" h="2355042">
                <a:moveTo>
                  <a:pt x="1365925" y="0"/>
                </a:moveTo>
                <a:lnTo>
                  <a:pt x="2724354" y="784290"/>
                </a:lnTo>
                <a:lnTo>
                  <a:pt x="2724354" y="2355042"/>
                </a:lnTo>
                <a:lnTo>
                  <a:pt x="0" y="2355042"/>
                </a:lnTo>
                <a:close/>
              </a:path>
            </a:pathLst>
          </a:custGeom>
          <a:gradFill flip="none" rotWithShape="1">
            <a:gsLst>
              <a:gs pos="100000">
                <a:schemeClr val="bg1">
                  <a:lumMod val="95000"/>
                </a:schemeClr>
              </a:gs>
              <a:gs pos="0">
                <a:schemeClr val="bg1">
                  <a:lumMod val="75000"/>
                </a:schemeClr>
              </a:gs>
            </a:gsLst>
            <a:lin ang="900000" scaled="0"/>
            <a:tileRect/>
          </a:gradFill>
          <a:ln w="25400">
            <a:gradFill flip="none" rotWithShape="1">
              <a:gsLst>
                <a:gs pos="0">
                  <a:schemeClr val="bg1"/>
                </a:gs>
                <a:gs pos="100000">
                  <a:schemeClr val="bg1">
                    <a:lumMod val="85000"/>
                  </a:schemeClr>
                </a:gs>
              </a:gsLst>
              <a:lin ang="9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grpSp>
        <p:nvGrpSpPr>
          <p:cNvPr id="41" name="组合 40"/>
          <p:cNvGrpSpPr/>
          <p:nvPr/>
        </p:nvGrpSpPr>
        <p:grpSpPr>
          <a:xfrm>
            <a:off x="4140192" y="2413782"/>
            <a:ext cx="1671930" cy="1047097"/>
            <a:chOff x="4299023" y="1921478"/>
            <a:chExt cx="1671712" cy="1047339"/>
          </a:xfrm>
          <a:solidFill>
            <a:srgbClr val="0C75EC"/>
          </a:solidFill>
        </p:grpSpPr>
        <p:sp>
          <p:nvSpPr>
            <p:cNvPr id="42" name="任意多边形 9"/>
            <p:cNvSpPr/>
            <p:nvPr/>
          </p:nvSpPr>
          <p:spPr>
            <a:xfrm rot="15321110">
              <a:off x="4611209" y="1609291"/>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grp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43" name="文本框 31"/>
            <p:cNvSpPr txBox="1"/>
            <p:nvPr/>
          </p:nvSpPr>
          <p:spPr>
            <a:xfrm>
              <a:off x="4954817" y="2172688"/>
              <a:ext cx="785133" cy="461772"/>
            </a:xfrm>
            <a:prstGeom prst="rect">
              <a:avLst/>
            </a:prstGeom>
            <a:noFill/>
            <a:extLst>
              <a:ext uri="{909E8E84-426E-40DD-AFC4-6F175D3DCCD1}">
                <a14:hiddenFill xmlns:a14="http://schemas.microsoft.com/office/drawing/2010/main">
                  <a:grpFill/>
                </a14:hiddenFill>
              </a:ext>
            </a:extLst>
          </p:spPr>
          <p:txBody>
            <a:bodyPr wrap="square" rtlCol="0">
              <a:spAutoFit/>
            </a:bodyPr>
            <a:p>
              <a:pPr algn="ctr"/>
              <a:r>
                <a:rPr lang="en-US" altLang="zh-CN" sz="2400" dirty="0">
                  <a:solidFill>
                    <a:schemeClr val="bg1"/>
                  </a:solidFill>
                  <a:latin typeface="Impact" panose="020B0806030902050204" pitchFamily="34" charset="0"/>
                  <a:cs typeface="Iskoola Pota" panose="020B0502040204020203" pitchFamily="34" charset="0"/>
                </a:rPr>
                <a:t>01</a:t>
              </a:r>
              <a:endParaRPr lang="en-US" altLang="zh-CN" sz="2400" dirty="0">
                <a:solidFill>
                  <a:schemeClr val="bg1"/>
                </a:solidFill>
                <a:latin typeface="Impact" panose="020B0806030902050204" pitchFamily="34" charset="0"/>
                <a:cs typeface="Iskoola Pota" panose="020B0502040204020203" pitchFamily="34" charset="0"/>
              </a:endParaRPr>
            </a:p>
          </p:txBody>
        </p:sp>
      </p:grpSp>
      <p:grpSp>
        <p:nvGrpSpPr>
          <p:cNvPr id="44" name="组合 43"/>
          <p:cNvGrpSpPr/>
          <p:nvPr/>
        </p:nvGrpSpPr>
        <p:grpSpPr>
          <a:xfrm>
            <a:off x="4216775" y="4775218"/>
            <a:ext cx="1240195" cy="1671325"/>
            <a:chOff x="4375595" y="4283461"/>
            <a:chExt cx="1240034" cy="1671712"/>
          </a:xfrm>
          <a:solidFill>
            <a:srgbClr val="57A6F7"/>
          </a:solidFill>
        </p:grpSpPr>
        <p:sp>
          <p:nvSpPr>
            <p:cNvPr id="45" name="任意多边形 8"/>
            <p:cNvSpPr/>
            <p:nvPr/>
          </p:nvSpPr>
          <p:spPr>
            <a:xfrm rot="8121110">
              <a:off x="4568290" y="4283461"/>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solidFill>
              <a:srgbClr val="89C1FA"/>
            </a:solid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46" name="文本框 32"/>
            <p:cNvSpPr txBox="1"/>
            <p:nvPr/>
          </p:nvSpPr>
          <p:spPr>
            <a:xfrm>
              <a:off x="4375595" y="4611140"/>
              <a:ext cx="785133" cy="461772"/>
            </a:xfrm>
            <a:prstGeom prst="rect">
              <a:avLst/>
            </a:prstGeom>
            <a:noFill/>
            <a:extLst>
              <a:ext uri="{909E8E84-426E-40DD-AFC4-6F175D3DCCD1}">
                <a14:hiddenFill xmlns:a14="http://schemas.microsoft.com/office/drawing/2010/main">
                  <a:solidFill>
                    <a:srgbClr val="89C1FA"/>
                  </a:solidFill>
                </a14:hiddenFill>
              </a:ext>
            </a:extLst>
          </p:spPr>
          <p:txBody>
            <a:bodyPr wrap="square" rtlCol="0">
              <a:spAutoFit/>
            </a:bodyPr>
            <a:p>
              <a:pPr algn="ctr"/>
              <a:r>
                <a:rPr lang="en-US" altLang="zh-CN" sz="2400" dirty="0">
                  <a:solidFill>
                    <a:schemeClr val="bg1"/>
                  </a:solidFill>
                  <a:latin typeface="Impact" panose="020B0806030902050204" pitchFamily="34" charset="0"/>
                  <a:cs typeface="Iskoola Pota" panose="020B0502040204020203" pitchFamily="34" charset="0"/>
                </a:rPr>
                <a:t>03</a:t>
              </a:r>
              <a:endParaRPr lang="en-US" altLang="zh-CN" sz="2400" dirty="0">
                <a:solidFill>
                  <a:schemeClr val="bg1"/>
                </a:solidFill>
                <a:latin typeface="Impact" panose="020B0806030902050204" pitchFamily="34" charset="0"/>
                <a:cs typeface="Iskoola Pota" panose="020B0502040204020203" pitchFamily="34" charset="0"/>
              </a:endParaRPr>
            </a:p>
          </p:txBody>
        </p:sp>
      </p:grpSp>
      <p:grpSp>
        <p:nvGrpSpPr>
          <p:cNvPr id="47" name="组合 46"/>
          <p:cNvGrpSpPr/>
          <p:nvPr/>
        </p:nvGrpSpPr>
        <p:grpSpPr>
          <a:xfrm>
            <a:off x="6698944" y="3368747"/>
            <a:ext cx="1047475" cy="1671325"/>
            <a:chOff x="6857441" y="2876664"/>
            <a:chExt cx="1047339" cy="1671712"/>
          </a:xfrm>
          <a:solidFill>
            <a:srgbClr val="57A6F7"/>
          </a:solidFill>
        </p:grpSpPr>
        <p:sp>
          <p:nvSpPr>
            <p:cNvPr id="48" name="任意多边形 10"/>
            <p:cNvSpPr/>
            <p:nvPr/>
          </p:nvSpPr>
          <p:spPr>
            <a:xfrm rot="921110">
              <a:off x="6857441" y="2876664"/>
              <a:ext cx="1047339" cy="1671712"/>
            </a:xfrm>
            <a:custGeom>
              <a:avLst/>
              <a:gdLst>
                <a:gd name="connsiteX0" fmla="*/ 0 w 1543050"/>
                <a:gd name="connsiteY0" fmla="*/ 1730751 h 2462944"/>
                <a:gd name="connsiteX1" fmla="*/ 309567 w 1543050"/>
                <a:gd name="connsiteY1" fmla="*/ 1730751 h 2462944"/>
                <a:gd name="connsiteX2" fmla="*/ 309567 w 1543050"/>
                <a:gd name="connsiteY2" fmla="*/ 0 h 2462944"/>
                <a:gd name="connsiteX3" fmla="*/ 1233483 w 1543050"/>
                <a:gd name="connsiteY3" fmla="*/ 912638 h 2462944"/>
                <a:gd name="connsiteX4" fmla="*/ 1233483 w 1543050"/>
                <a:gd name="connsiteY4" fmla="*/ 1730751 h 2462944"/>
                <a:gd name="connsiteX5" fmla="*/ 1543050 w 1543050"/>
                <a:gd name="connsiteY5" fmla="*/ 1730751 h 2462944"/>
                <a:gd name="connsiteX6" fmla="*/ 771525 w 1543050"/>
                <a:gd name="connsiteY6" fmla="*/ 2462944 h 246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3050" h="2462944">
                  <a:moveTo>
                    <a:pt x="0" y="1730751"/>
                  </a:moveTo>
                  <a:lnTo>
                    <a:pt x="309567" y="1730751"/>
                  </a:lnTo>
                  <a:lnTo>
                    <a:pt x="309567" y="0"/>
                  </a:lnTo>
                  <a:lnTo>
                    <a:pt x="1233483" y="912638"/>
                  </a:lnTo>
                  <a:lnTo>
                    <a:pt x="1233483" y="1730751"/>
                  </a:lnTo>
                  <a:lnTo>
                    <a:pt x="1543050" y="1730751"/>
                  </a:lnTo>
                  <a:lnTo>
                    <a:pt x="771525" y="2462944"/>
                  </a:lnTo>
                  <a:close/>
                </a:path>
              </a:pathLst>
            </a:custGeom>
            <a:grpFill/>
            <a:ln>
              <a:noFill/>
            </a:ln>
            <a:effectLst>
              <a:outerShdw blurRad="152400" dist="177800" dir="2700000" sx="95000" sy="95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49" name="文本框 33"/>
            <p:cNvSpPr txBox="1"/>
            <p:nvPr/>
          </p:nvSpPr>
          <p:spPr>
            <a:xfrm>
              <a:off x="6964271" y="3614308"/>
              <a:ext cx="785133" cy="461772"/>
            </a:xfrm>
            <a:prstGeom prst="rect">
              <a:avLst/>
            </a:prstGeom>
            <a:noFill/>
            <a:extLst>
              <a:ext uri="{909E8E84-426E-40DD-AFC4-6F175D3DCCD1}">
                <a14:hiddenFill xmlns:a14="http://schemas.microsoft.com/office/drawing/2010/main">
                  <a:grpFill/>
                </a14:hiddenFill>
              </a:ext>
            </a:extLst>
          </p:spPr>
          <p:txBody>
            <a:bodyPr wrap="square" rtlCol="0">
              <a:spAutoFit/>
            </a:bodyPr>
            <a:p>
              <a:pPr algn="ctr"/>
              <a:r>
                <a:rPr lang="en-US" altLang="zh-CN" sz="2400" dirty="0">
                  <a:solidFill>
                    <a:schemeClr val="bg1"/>
                  </a:solidFill>
                  <a:latin typeface="Impact" panose="020B0806030902050204" pitchFamily="34" charset="0"/>
                  <a:cs typeface="Iskoola Pota" panose="020B0502040204020203" pitchFamily="34" charset="0"/>
                </a:rPr>
                <a:t>02</a:t>
              </a:r>
              <a:endParaRPr lang="en-US" altLang="zh-CN" sz="2400" dirty="0">
                <a:solidFill>
                  <a:schemeClr val="bg1"/>
                </a:solidFill>
                <a:latin typeface="Impact" panose="020B0806030902050204" pitchFamily="34" charset="0"/>
                <a:cs typeface="Iskoola Pota" panose="020B0502040204020203" pitchFamily="34" charset="0"/>
              </a:endParaRPr>
            </a:p>
          </p:txBody>
        </p:sp>
      </p:grpSp>
      <p:sp>
        <p:nvSpPr>
          <p:cNvPr id="50" name="文本框 51"/>
          <p:cNvSpPr txBox="1"/>
          <p:nvPr/>
        </p:nvSpPr>
        <p:spPr>
          <a:xfrm>
            <a:off x="5382586" y="3320344"/>
            <a:ext cx="719001" cy="706755"/>
          </a:xfrm>
          <a:prstGeom prst="rect">
            <a:avLst/>
          </a:prstGeom>
          <a:noFill/>
        </p:spPr>
        <p:txBody>
          <a:bodyPr wrap="square" rtlCol="0">
            <a:spAutoFit/>
          </a:bodyPr>
          <a:p>
            <a:r>
              <a:rPr lang="zh-CN" altLang="en-US" sz="2000" b="1" dirty="0">
                <a:solidFill>
                  <a:srgbClr val="0070C0"/>
                </a:solidFill>
                <a:latin typeface="微软雅黑" panose="020B0503020204020204" pitchFamily="34" charset="-122"/>
                <a:ea typeface="微软雅黑" panose="020B0503020204020204" pitchFamily="34" charset="-122"/>
              </a:rPr>
              <a:t>资产可视</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51" name="文本框 52"/>
          <p:cNvSpPr txBox="1"/>
          <p:nvPr/>
        </p:nvSpPr>
        <p:spPr>
          <a:xfrm>
            <a:off x="4889523" y="4305726"/>
            <a:ext cx="810410" cy="706755"/>
          </a:xfrm>
          <a:prstGeom prst="rect">
            <a:avLst/>
          </a:prstGeom>
          <a:noFill/>
        </p:spPr>
        <p:txBody>
          <a:bodyPr wrap="square" rtlCol="0">
            <a:spAutoFit/>
          </a:bodyPr>
          <a:p>
            <a:r>
              <a:rPr lang="zh-CN" altLang="en-US" sz="2000" b="1" dirty="0">
                <a:solidFill>
                  <a:srgbClr val="0070C0"/>
                </a:solidFill>
                <a:latin typeface="微软雅黑" panose="020B0503020204020204" pitchFamily="34" charset="-122"/>
                <a:ea typeface="微软雅黑" panose="020B0503020204020204" pitchFamily="34" charset="-122"/>
              </a:rPr>
              <a:t>辅助运维</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52" name="文本框 53"/>
          <p:cNvSpPr txBox="1"/>
          <p:nvPr/>
        </p:nvSpPr>
        <p:spPr>
          <a:xfrm>
            <a:off x="5754188" y="4305896"/>
            <a:ext cx="810410" cy="706755"/>
          </a:xfrm>
          <a:prstGeom prst="rect">
            <a:avLst/>
          </a:prstGeom>
          <a:noFill/>
        </p:spPr>
        <p:txBody>
          <a:bodyPr wrap="square" rtlCol="0">
            <a:spAutoFit/>
          </a:bodyPr>
          <a:p>
            <a:pPr algn="r"/>
            <a:r>
              <a:rPr lang="zh-CN" altLang="en-US" sz="2000" b="1" dirty="0">
                <a:solidFill>
                  <a:srgbClr val="0070C0"/>
                </a:solidFill>
                <a:latin typeface="微软雅黑" panose="020B0503020204020204" pitchFamily="34" charset="-122"/>
                <a:ea typeface="微软雅黑" panose="020B0503020204020204" pitchFamily="34" charset="-122"/>
              </a:rPr>
              <a:t>安全可控</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1889125" y="4585335"/>
            <a:ext cx="2391410" cy="517525"/>
            <a:chOff x="1359309" y="4093612"/>
            <a:chExt cx="3079786" cy="517854"/>
          </a:xfrm>
        </p:grpSpPr>
        <p:sp>
          <p:nvSpPr>
            <p:cNvPr id="54" name="任意多边形 21"/>
            <p:cNvSpPr/>
            <p:nvPr/>
          </p:nvSpPr>
          <p:spPr>
            <a:xfrm rot="5400000" flipH="1">
              <a:off x="2098276" y="3465143"/>
              <a:ext cx="425549" cy="1808245"/>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1" fmla="*/ 1616857 w 1616857"/>
                <a:gd name="connsiteY0-2" fmla="*/ 2249715 h 2249715"/>
                <a:gd name="connsiteX1-3" fmla="*/ 1616857 w 1616857"/>
                <a:gd name="connsiteY1-4" fmla="*/ 1 h 2249715"/>
                <a:gd name="connsiteX2-5" fmla="*/ 1 w 1616857"/>
                <a:gd name="connsiteY2-6" fmla="*/ 0 h 2249715"/>
              </a:gdLst>
              <a:ahLst/>
              <a:cxnLst>
                <a:cxn ang="0">
                  <a:pos x="connsiteX0-1" y="connsiteY0-2"/>
                </a:cxn>
                <a:cxn ang="0">
                  <a:pos x="connsiteX1-3" y="connsiteY1-4"/>
                </a:cxn>
                <a:cxn ang="0">
                  <a:pos x="connsiteX2-5" y="connsiteY2-6"/>
                </a:cxn>
              </a:cxnLst>
              <a:rect l="l" t="t" r="r" b="b"/>
              <a:pathLst>
                <a:path w="1616857" h="2249715">
                  <a:moveTo>
                    <a:pt x="1616857" y="2249715"/>
                  </a:moveTo>
                  <a:lnTo>
                    <a:pt x="1616857" y="1"/>
                  </a:lnTo>
                  <a:lnTo>
                    <a:pt x="1" y="0"/>
                  </a:lnTo>
                </a:path>
              </a:pathLst>
            </a:custGeom>
            <a:noFill/>
            <a:ln w="2222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55" name="椭圆 54"/>
            <p:cNvSpPr/>
            <p:nvPr/>
          </p:nvSpPr>
          <p:spPr>
            <a:xfrm rot="5400000" flipH="1">
              <a:off x="4377801" y="4550172"/>
              <a:ext cx="59088" cy="63500"/>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56" name="椭圆 55"/>
            <p:cNvSpPr/>
            <p:nvPr/>
          </p:nvSpPr>
          <p:spPr>
            <a:xfrm rot="5400000" flipH="1">
              <a:off x="1357247" y="4095673"/>
              <a:ext cx="67623" cy="63500"/>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cxnSp>
          <p:nvCxnSpPr>
            <p:cNvPr id="57" name="直接连接符 56"/>
            <p:cNvCxnSpPr>
              <a:stCxn id="54" idx="2"/>
            </p:cNvCxnSpPr>
            <p:nvPr/>
          </p:nvCxnSpPr>
          <p:spPr>
            <a:xfrm>
              <a:off x="3215521" y="4581921"/>
              <a:ext cx="1152128" cy="1"/>
            </a:xfrm>
            <a:prstGeom prst="line">
              <a:avLst/>
            </a:prstGeom>
            <a:noFill/>
            <a:ln w="2222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58" name="组合 57"/>
          <p:cNvGrpSpPr/>
          <p:nvPr/>
        </p:nvGrpSpPr>
        <p:grpSpPr>
          <a:xfrm>
            <a:off x="5808345" y="2522855"/>
            <a:ext cx="2531745" cy="237490"/>
            <a:chOff x="5967100" y="1528041"/>
            <a:chExt cx="4296062" cy="739934"/>
          </a:xfrm>
        </p:grpSpPr>
        <p:sp>
          <p:nvSpPr>
            <p:cNvPr id="59" name="任意多边形 28"/>
            <p:cNvSpPr/>
            <p:nvPr/>
          </p:nvSpPr>
          <p:spPr>
            <a:xfrm rot="5400000">
              <a:off x="6625879" y="986999"/>
              <a:ext cx="666846" cy="1808019"/>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1" fmla="*/ 1616857 w 1616857"/>
                <a:gd name="connsiteY0-2" fmla="*/ 2249715 h 2249715"/>
                <a:gd name="connsiteX1-3" fmla="*/ 1616857 w 1616857"/>
                <a:gd name="connsiteY1-4" fmla="*/ 1 h 2249715"/>
                <a:gd name="connsiteX2-5" fmla="*/ 1 w 1616857"/>
                <a:gd name="connsiteY2-6" fmla="*/ 0 h 2249715"/>
              </a:gdLst>
              <a:ahLst/>
              <a:cxnLst>
                <a:cxn ang="0">
                  <a:pos x="connsiteX0-1" y="connsiteY0-2"/>
                </a:cxn>
                <a:cxn ang="0">
                  <a:pos x="connsiteX1-3" y="connsiteY1-4"/>
                </a:cxn>
                <a:cxn ang="0">
                  <a:pos x="connsiteX2-5" y="connsiteY2-6"/>
                </a:cxn>
              </a:cxnLst>
              <a:rect l="l" t="t" r="r" b="b"/>
              <a:pathLst>
                <a:path w="1616857" h="2249715">
                  <a:moveTo>
                    <a:pt x="1616857" y="2249715"/>
                  </a:moveTo>
                  <a:lnTo>
                    <a:pt x="1616857" y="1"/>
                  </a:lnTo>
                  <a:lnTo>
                    <a:pt x="1" y="0"/>
                  </a:lnTo>
                </a:path>
              </a:pathLst>
            </a:custGeom>
            <a:noFill/>
            <a:ln w="2222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60" name="椭圆 59"/>
            <p:cNvSpPr/>
            <p:nvPr/>
          </p:nvSpPr>
          <p:spPr>
            <a:xfrm rot="5400000" flipH="1">
              <a:off x="10201868" y="1525835"/>
              <a:ext cx="59088" cy="63500"/>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61" name="椭圆 60"/>
            <p:cNvSpPr/>
            <p:nvPr/>
          </p:nvSpPr>
          <p:spPr>
            <a:xfrm rot="5400000" flipH="1">
              <a:off x="5965038" y="2202414"/>
              <a:ext cx="67623" cy="63500"/>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cxnSp>
          <p:nvCxnSpPr>
            <p:cNvPr id="62" name="直接连接符 61"/>
            <p:cNvCxnSpPr/>
            <p:nvPr/>
          </p:nvCxnSpPr>
          <p:spPr>
            <a:xfrm>
              <a:off x="7863312" y="1557585"/>
              <a:ext cx="2336350" cy="0"/>
            </a:xfrm>
            <a:prstGeom prst="line">
              <a:avLst/>
            </a:prstGeom>
            <a:noFill/>
            <a:ln w="2222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63" name="组合 62"/>
          <p:cNvGrpSpPr/>
          <p:nvPr/>
        </p:nvGrpSpPr>
        <p:grpSpPr>
          <a:xfrm flipV="1">
            <a:off x="6946900" y="5038090"/>
            <a:ext cx="2780030" cy="909320"/>
            <a:chOff x="7103319" y="3847966"/>
            <a:chExt cx="2952327" cy="739934"/>
          </a:xfrm>
        </p:grpSpPr>
        <p:sp>
          <p:nvSpPr>
            <p:cNvPr id="64" name="任意多边形 37"/>
            <p:cNvSpPr/>
            <p:nvPr/>
          </p:nvSpPr>
          <p:spPr>
            <a:xfrm rot="5400000">
              <a:off x="7498068" y="3570955"/>
              <a:ext cx="666846" cy="1279958"/>
            </a:xfrm>
            <a:custGeom>
              <a:avLst/>
              <a:gdLst>
                <a:gd name="connsiteX0" fmla="*/ 2554514 w 2554514"/>
                <a:gd name="connsiteY0" fmla="*/ 2249714 h 2249714"/>
                <a:gd name="connsiteX1" fmla="*/ 2554514 w 2554514"/>
                <a:gd name="connsiteY1" fmla="*/ 0 h 2249714"/>
                <a:gd name="connsiteX2" fmla="*/ 0 w 2554514"/>
                <a:gd name="connsiteY2" fmla="*/ 0 h 2249714"/>
                <a:gd name="connsiteX0-1" fmla="*/ 1616857 w 1616857"/>
                <a:gd name="connsiteY0-2" fmla="*/ 2249715 h 2249715"/>
                <a:gd name="connsiteX1-3" fmla="*/ 1616857 w 1616857"/>
                <a:gd name="connsiteY1-4" fmla="*/ 1 h 2249715"/>
                <a:gd name="connsiteX2-5" fmla="*/ 1 w 1616857"/>
                <a:gd name="connsiteY2-6" fmla="*/ 0 h 2249715"/>
              </a:gdLst>
              <a:ahLst/>
              <a:cxnLst>
                <a:cxn ang="0">
                  <a:pos x="connsiteX0-1" y="connsiteY0-2"/>
                </a:cxn>
                <a:cxn ang="0">
                  <a:pos x="connsiteX1-3" y="connsiteY1-4"/>
                </a:cxn>
                <a:cxn ang="0">
                  <a:pos x="connsiteX2-5" y="connsiteY2-6"/>
                </a:cxn>
              </a:cxnLst>
              <a:rect l="l" t="t" r="r" b="b"/>
              <a:pathLst>
                <a:path w="1616857" h="2249715">
                  <a:moveTo>
                    <a:pt x="1616857" y="2249715"/>
                  </a:moveTo>
                  <a:lnTo>
                    <a:pt x="1616857" y="1"/>
                  </a:lnTo>
                  <a:lnTo>
                    <a:pt x="1" y="0"/>
                  </a:lnTo>
                </a:path>
              </a:pathLst>
            </a:custGeom>
            <a:noFill/>
            <a:ln w="2222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65" name="椭圆 64"/>
            <p:cNvSpPr/>
            <p:nvPr/>
          </p:nvSpPr>
          <p:spPr>
            <a:xfrm rot="5400000" flipH="1">
              <a:off x="9994352" y="3845760"/>
              <a:ext cx="59088" cy="63500"/>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sp>
          <p:nvSpPr>
            <p:cNvPr id="66" name="椭圆 65"/>
            <p:cNvSpPr/>
            <p:nvPr/>
          </p:nvSpPr>
          <p:spPr>
            <a:xfrm rot="5400000" flipH="1">
              <a:off x="7101257" y="4522339"/>
              <a:ext cx="67623" cy="63500"/>
            </a:xfrm>
            <a:prstGeom prst="ellipse">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endParaRPr>
            </a:p>
          </p:txBody>
        </p:sp>
        <p:cxnSp>
          <p:nvCxnSpPr>
            <p:cNvPr id="67" name="直接连接符 66"/>
            <p:cNvCxnSpPr/>
            <p:nvPr/>
          </p:nvCxnSpPr>
          <p:spPr>
            <a:xfrm>
              <a:off x="8471470" y="3877510"/>
              <a:ext cx="1492211" cy="0"/>
            </a:xfrm>
            <a:prstGeom prst="line">
              <a:avLst/>
            </a:prstGeom>
            <a:noFill/>
            <a:ln w="22225">
              <a:solidFill>
                <a:schemeClr val="tx1">
                  <a:lumMod val="50000"/>
                  <a:lumOff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68" name="组合 67"/>
          <p:cNvGrpSpPr/>
          <p:nvPr/>
        </p:nvGrpSpPr>
        <p:grpSpPr>
          <a:xfrm>
            <a:off x="6806134" y="725369"/>
            <a:ext cx="2920365" cy="1824990"/>
            <a:chOff x="7895406" y="653139"/>
            <a:chExt cx="2919984" cy="1825411"/>
          </a:xfrm>
        </p:grpSpPr>
        <p:sp>
          <p:nvSpPr>
            <p:cNvPr id="69" name="文本框 91"/>
            <p:cNvSpPr txBox="1"/>
            <p:nvPr/>
          </p:nvSpPr>
          <p:spPr>
            <a:xfrm>
              <a:off x="7895406" y="653139"/>
              <a:ext cx="2455260" cy="337263"/>
            </a:xfrm>
            <a:prstGeom prst="rect">
              <a:avLst/>
            </a:prstGeom>
            <a:noFill/>
          </p:spPr>
          <p:txBody>
            <a:bodyPr wrap="square" rtlCol="0">
              <a:spAutoFit/>
            </a:bodyPr>
            <a:p>
              <a:r>
                <a:rPr lang="zh-CN" altLang="en-US" sz="1600" b="1" dirty="0">
                  <a:solidFill>
                    <a:schemeClr val="bg1"/>
                  </a:solidFill>
                  <a:latin typeface="微软雅黑" panose="020B0503020204020204" pitchFamily="34" charset="-122"/>
                  <a:ea typeface="微软雅黑" panose="020B0503020204020204" pitchFamily="34" charset="-122"/>
                </a:rPr>
                <a:t>实时自动化资产梳理</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0" name="矩形 47"/>
            <p:cNvSpPr>
              <a:spLocks noChangeArrowheads="1"/>
            </p:cNvSpPr>
            <p:nvPr/>
          </p:nvSpPr>
          <p:spPr bwMode="auto">
            <a:xfrm>
              <a:off x="7941755" y="1013267"/>
              <a:ext cx="2873635" cy="1465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内网资产快速识别，全方位识别资产属性，提供对</a:t>
              </a: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和非</a:t>
              </a: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资产统一管理</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资产离线、上线、异常及时感知，第一获取资产情况</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1" name="组合 70"/>
          <p:cNvGrpSpPr/>
          <p:nvPr/>
        </p:nvGrpSpPr>
        <p:grpSpPr>
          <a:xfrm>
            <a:off x="8343622" y="4304621"/>
            <a:ext cx="2880995" cy="1518920"/>
            <a:chOff x="8366032" y="3537096"/>
            <a:chExt cx="2880621" cy="1519270"/>
          </a:xfrm>
        </p:grpSpPr>
        <p:sp>
          <p:nvSpPr>
            <p:cNvPr id="72" name="文本框 112"/>
            <p:cNvSpPr txBox="1"/>
            <p:nvPr/>
          </p:nvSpPr>
          <p:spPr>
            <a:xfrm>
              <a:off x="8366032" y="3537096"/>
              <a:ext cx="2800508" cy="337263"/>
            </a:xfrm>
            <a:prstGeom prst="rect">
              <a:avLst/>
            </a:prstGeom>
            <a:noFill/>
          </p:spPr>
          <p:txBody>
            <a:bodyPr wrap="square" rtlCol="0">
              <a:spAutoFit/>
            </a:bodyPr>
            <a:p>
              <a:r>
                <a:rPr lang="zh-CN" altLang="en-US" sz="1600" b="1" dirty="0">
                  <a:solidFill>
                    <a:schemeClr val="bg1"/>
                  </a:solidFill>
                  <a:latin typeface="微软雅黑" panose="020B0503020204020204" pitchFamily="34" charset="-122"/>
                  <a:ea typeface="微软雅黑" panose="020B0503020204020204" pitchFamily="34" charset="-122"/>
                </a:rPr>
                <a:t>实时自动化威胁监测阻断</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3" name="矩形 47"/>
            <p:cNvSpPr>
              <a:spLocks noChangeArrowheads="1"/>
            </p:cNvSpPr>
            <p:nvPr/>
          </p:nvSpPr>
          <p:spPr bwMode="auto">
            <a:xfrm>
              <a:off x="8550158" y="3870548"/>
              <a:ext cx="2696495" cy="11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私接、仿冒及时感知阻断</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漏洞、弱口令实时监测</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视频漏录、外发及时告警</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第一时间感知并阻断入侵行为；</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74" name="组合 73"/>
          <p:cNvGrpSpPr/>
          <p:nvPr/>
        </p:nvGrpSpPr>
        <p:grpSpPr>
          <a:xfrm>
            <a:off x="1468700" y="3073718"/>
            <a:ext cx="2027555" cy="1528057"/>
            <a:chOff x="1342165" y="2894691"/>
            <a:chExt cx="2027291" cy="1528409"/>
          </a:xfrm>
        </p:grpSpPr>
        <p:sp>
          <p:nvSpPr>
            <p:cNvPr id="75" name="文本框 120"/>
            <p:cNvSpPr txBox="1"/>
            <p:nvPr/>
          </p:nvSpPr>
          <p:spPr>
            <a:xfrm>
              <a:off x="1342165" y="2894691"/>
              <a:ext cx="2027291" cy="368385"/>
            </a:xfrm>
            <a:prstGeom prst="rect">
              <a:avLst/>
            </a:prstGeom>
            <a:noFill/>
          </p:spPr>
          <p:txBody>
            <a:bodyPr wrap="square" rtlCol="0">
              <a:spAutoFit/>
            </a:bodyPr>
            <a:p>
              <a:r>
                <a:rPr lang="zh-CN" altLang="en-US" b="1" dirty="0">
                  <a:solidFill>
                    <a:schemeClr val="bg1"/>
                  </a:solidFill>
                  <a:latin typeface="微软雅黑" panose="020B0503020204020204" pitchFamily="34" charset="-122"/>
                  <a:ea typeface="微软雅黑" panose="020B0503020204020204" pitchFamily="34" charset="-122"/>
                </a:rPr>
                <a:t>运维管理降本提速</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6" name="矩形 75"/>
            <p:cNvSpPr>
              <a:spLocks noChangeArrowheads="1"/>
            </p:cNvSpPr>
            <p:nvPr/>
          </p:nvSpPr>
          <p:spPr bwMode="auto">
            <a:xfrm>
              <a:off x="1358673" y="3237282"/>
              <a:ext cx="1784205" cy="1185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加强</a:t>
              </a: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地址管理</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加快终端溯源定位</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降低运维成本</a:t>
              </a:r>
              <a:endPar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171450" indent="-171450">
                <a:lnSpc>
                  <a:spcPct val="130000"/>
                </a:lnSpc>
                <a:spcBef>
                  <a:spcPct val="0"/>
                </a:spcBef>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提升故障处置效率</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直接连接符 32"/>
          <p:cNvCxnSpPr/>
          <p:nvPr/>
        </p:nvCxnSpPr>
        <p:spPr>
          <a:xfrm>
            <a:off x="825910" y="820295"/>
            <a:ext cx="104475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p:nvGrpSpPr>
        <p:grpSpPr>
          <a:xfrm>
            <a:off x="722171" y="404608"/>
            <a:ext cx="4951099" cy="398780"/>
            <a:chOff x="-57077" y="276663"/>
            <a:chExt cx="4951099" cy="398780"/>
          </a:xfrm>
        </p:grpSpPr>
        <p:sp>
          <p:nvSpPr>
            <p:cNvPr id="35" name="文本框 34"/>
            <p:cNvSpPr txBox="1"/>
            <p:nvPr/>
          </p:nvSpPr>
          <p:spPr>
            <a:xfrm>
              <a:off x="-57077" y="276663"/>
              <a:ext cx="4951099" cy="398780"/>
            </a:xfrm>
            <a:prstGeom prst="rect">
              <a:avLst/>
            </a:prstGeom>
            <a:noFill/>
            <a:ln>
              <a:noFill/>
            </a:ln>
          </p:spPr>
          <p:txBody>
            <a:bodyPr wrap="square" rtlCol="0">
              <a:spAutoFit/>
            </a:bodyPr>
            <a:lstStyle/>
            <a:p>
              <a:r>
                <a:rPr lang="zh-CN" altLang="en-US" sz="2000" b="1" smtClean="0">
                  <a:solidFill>
                    <a:schemeClr val="bg1"/>
                  </a:solidFill>
                  <a:latin typeface="黑体" panose="02010609060101010101" pitchFamily="49" charset="-122"/>
                  <a:ea typeface="黑体" panose="02010609060101010101" pitchFamily="49" charset="-122"/>
                </a:rPr>
                <a:t>降本提速、助力数字化转型</a:t>
              </a:r>
              <a:endParaRPr lang="zh-CN" altLang="en-US" sz="2000" b="1" smtClean="0">
                <a:solidFill>
                  <a:schemeClr val="bg1"/>
                </a:solidFill>
                <a:latin typeface="黑体" panose="02010609060101010101" pitchFamily="49" charset="-122"/>
                <a:ea typeface="黑体" panose="02010609060101010101" pitchFamily="49" charset="-122"/>
              </a:endParaRPr>
            </a:p>
          </p:txBody>
        </p:sp>
        <p:cxnSp>
          <p:nvCxnSpPr>
            <p:cNvPr id="36" name="直接连接符 35"/>
            <p:cNvCxnSpPr/>
            <p:nvPr/>
          </p:nvCxnSpPr>
          <p:spPr>
            <a:xfrm>
              <a:off x="786281" y="663763"/>
              <a:ext cx="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Rounded Rectangle 14"/>
          <p:cNvSpPr/>
          <p:nvPr/>
        </p:nvSpPr>
        <p:spPr>
          <a:xfrm>
            <a:off x="6182995" y="2646680"/>
            <a:ext cx="3272155" cy="1068705"/>
          </a:xfrm>
          <a:prstGeom prst="roundRect">
            <a:avLst>
              <a:gd name="adj" fmla="val 1231"/>
            </a:avLst>
          </a:prstGeom>
          <a:solidFill>
            <a:schemeClr val="bg1"/>
          </a:solidFill>
          <a:ln>
            <a:noFill/>
          </a:ln>
          <a:effectLst>
            <a:outerShdw blurRad="1905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en-US" dirty="0">
              <a:solidFill>
                <a:srgbClr val="0070C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5" name="Rounded Rectangle 14"/>
          <p:cNvSpPr/>
          <p:nvPr/>
        </p:nvSpPr>
        <p:spPr>
          <a:xfrm>
            <a:off x="2403475" y="2654300"/>
            <a:ext cx="3272155" cy="1068705"/>
          </a:xfrm>
          <a:prstGeom prst="roundRect">
            <a:avLst>
              <a:gd name="adj" fmla="val 1231"/>
            </a:avLst>
          </a:prstGeom>
          <a:solidFill>
            <a:schemeClr val="bg1"/>
          </a:solidFill>
          <a:ln>
            <a:noFill/>
          </a:ln>
          <a:effectLst>
            <a:outerShdw blurRad="1905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en-US" dirty="0">
              <a:solidFill>
                <a:srgbClr val="0070C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32" name="Rounded Rectangle 14"/>
          <p:cNvSpPr/>
          <p:nvPr/>
        </p:nvSpPr>
        <p:spPr>
          <a:xfrm>
            <a:off x="8402955" y="1275715"/>
            <a:ext cx="3272155" cy="1068705"/>
          </a:xfrm>
          <a:prstGeom prst="roundRect">
            <a:avLst>
              <a:gd name="adj" fmla="val 1231"/>
            </a:avLst>
          </a:prstGeom>
          <a:solidFill>
            <a:schemeClr val="bg1"/>
          </a:solidFill>
          <a:ln>
            <a:noFill/>
          </a:ln>
          <a:effectLst>
            <a:outerShdw blurRad="1905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en-US" dirty="0">
              <a:solidFill>
                <a:srgbClr val="0070C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7" name="Rounded Rectangle 14"/>
          <p:cNvSpPr/>
          <p:nvPr/>
        </p:nvSpPr>
        <p:spPr>
          <a:xfrm>
            <a:off x="4459605" y="1297940"/>
            <a:ext cx="3272155" cy="1068705"/>
          </a:xfrm>
          <a:prstGeom prst="roundRect">
            <a:avLst>
              <a:gd name="adj" fmla="val 1231"/>
            </a:avLst>
          </a:prstGeom>
          <a:solidFill>
            <a:schemeClr val="bg1"/>
          </a:solidFill>
          <a:ln>
            <a:noFill/>
          </a:ln>
          <a:effectLst>
            <a:outerShdw blurRad="1905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en-US" dirty="0">
              <a:solidFill>
                <a:srgbClr val="0070C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6" name="Rounded Rectangle 14"/>
          <p:cNvSpPr/>
          <p:nvPr/>
        </p:nvSpPr>
        <p:spPr>
          <a:xfrm>
            <a:off x="453390" y="1301115"/>
            <a:ext cx="3272155" cy="1068705"/>
          </a:xfrm>
          <a:prstGeom prst="roundRect">
            <a:avLst>
              <a:gd name="adj" fmla="val 1231"/>
            </a:avLst>
          </a:prstGeom>
          <a:solidFill>
            <a:schemeClr val="bg1"/>
          </a:solidFill>
          <a:ln>
            <a:noFill/>
          </a:ln>
          <a:effectLst>
            <a:outerShdw blurRad="1905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en-US" dirty="0">
              <a:solidFill>
                <a:srgbClr val="0070C0"/>
              </a:solidFill>
              <a:latin typeface="思源黑体 CN Normal" panose="020B0400000000000000" pitchFamily="34" charset="-122"/>
              <a:ea typeface="思源黑体 CN Normal" panose="020B0400000000000000" pitchFamily="34" charset="-122"/>
              <a:cs typeface="+mn-ea"/>
              <a:sym typeface="思源黑体 CN Normal" panose="020B0400000000000000" pitchFamily="34" charset="-122"/>
            </a:endParaRPr>
          </a:p>
        </p:txBody>
      </p:sp>
      <p:sp>
        <p:nvSpPr>
          <p:cNvPr id="19" name="Freeform 905"/>
          <p:cNvSpPr/>
          <p:nvPr/>
        </p:nvSpPr>
        <p:spPr bwMode="auto">
          <a:xfrm>
            <a:off x="7065944" y="3180442"/>
            <a:ext cx="211111" cy="408420"/>
          </a:xfrm>
          <a:custGeom>
            <a:avLst/>
            <a:gdLst>
              <a:gd name="T0" fmla="*/ 31 w 72"/>
              <a:gd name="T1" fmla="*/ 118 h 118"/>
              <a:gd name="T2" fmla="*/ 39 w 72"/>
              <a:gd name="T3" fmla="*/ 118 h 118"/>
              <a:gd name="T4" fmla="*/ 41 w 72"/>
              <a:gd name="T5" fmla="*/ 115 h 118"/>
              <a:gd name="T6" fmla="*/ 41 w 72"/>
              <a:gd name="T7" fmla="*/ 107 h 118"/>
              <a:gd name="T8" fmla="*/ 62 w 72"/>
              <a:gd name="T9" fmla="*/ 100 h 118"/>
              <a:gd name="T10" fmla="*/ 69 w 72"/>
              <a:gd name="T11" fmla="*/ 73 h 118"/>
              <a:gd name="T12" fmla="*/ 41 w 72"/>
              <a:gd name="T13" fmla="*/ 53 h 118"/>
              <a:gd name="T14" fmla="*/ 40 w 72"/>
              <a:gd name="T15" fmla="*/ 52 h 118"/>
              <a:gd name="T16" fmla="*/ 30 w 72"/>
              <a:gd name="T17" fmla="*/ 48 h 118"/>
              <a:gd name="T18" fmla="*/ 29 w 72"/>
              <a:gd name="T19" fmla="*/ 47 h 118"/>
              <a:gd name="T20" fmla="*/ 22 w 72"/>
              <a:gd name="T21" fmla="*/ 42 h 118"/>
              <a:gd name="T22" fmla="*/ 23 w 72"/>
              <a:gd name="T23" fmla="*/ 31 h 118"/>
              <a:gd name="T24" fmla="*/ 35 w 72"/>
              <a:gd name="T25" fmla="*/ 26 h 118"/>
              <a:gd name="T26" fmla="*/ 43 w 72"/>
              <a:gd name="T27" fmla="*/ 28 h 118"/>
              <a:gd name="T28" fmla="*/ 52 w 72"/>
              <a:gd name="T29" fmla="*/ 33 h 118"/>
              <a:gd name="T30" fmla="*/ 53 w 72"/>
              <a:gd name="T31" fmla="*/ 34 h 118"/>
              <a:gd name="T32" fmla="*/ 53 w 72"/>
              <a:gd name="T33" fmla="*/ 34 h 118"/>
              <a:gd name="T34" fmla="*/ 53 w 72"/>
              <a:gd name="T35" fmla="*/ 35 h 118"/>
              <a:gd name="T36" fmla="*/ 58 w 72"/>
              <a:gd name="T37" fmla="*/ 38 h 118"/>
              <a:gd name="T38" fmla="*/ 67 w 72"/>
              <a:gd name="T39" fmla="*/ 32 h 118"/>
              <a:gd name="T40" fmla="*/ 67 w 72"/>
              <a:gd name="T41" fmla="*/ 25 h 118"/>
              <a:gd name="T42" fmla="*/ 48 w 72"/>
              <a:gd name="T43" fmla="*/ 12 h 118"/>
              <a:gd name="T44" fmla="*/ 41 w 72"/>
              <a:gd name="T45" fmla="*/ 11 h 118"/>
              <a:gd name="T46" fmla="*/ 41 w 72"/>
              <a:gd name="T47" fmla="*/ 2 h 118"/>
              <a:gd name="T48" fmla="*/ 39 w 72"/>
              <a:gd name="T49" fmla="*/ 0 h 118"/>
              <a:gd name="T50" fmla="*/ 31 w 72"/>
              <a:gd name="T51" fmla="*/ 0 h 118"/>
              <a:gd name="T52" fmla="*/ 28 w 72"/>
              <a:gd name="T53" fmla="*/ 2 h 118"/>
              <a:gd name="T54" fmla="*/ 28 w 72"/>
              <a:gd name="T55" fmla="*/ 11 h 118"/>
              <a:gd name="T56" fmla="*/ 10 w 72"/>
              <a:gd name="T57" fmla="*/ 20 h 118"/>
              <a:gd name="T58" fmla="*/ 5 w 72"/>
              <a:gd name="T59" fmla="*/ 48 h 118"/>
              <a:gd name="T60" fmla="*/ 14 w 72"/>
              <a:gd name="T61" fmla="*/ 58 h 118"/>
              <a:gd name="T62" fmla="*/ 40 w 72"/>
              <a:gd name="T63" fmla="*/ 71 h 118"/>
              <a:gd name="T64" fmla="*/ 44 w 72"/>
              <a:gd name="T65" fmla="*/ 72 h 118"/>
              <a:gd name="T66" fmla="*/ 50 w 72"/>
              <a:gd name="T67" fmla="*/ 78 h 118"/>
              <a:gd name="T68" fmla="*/ 48 w 72"/>
              <a:gd name="T69" fmla="*/ 89 h 118"/>
              <a:gd name="T70" fmla="*/ 38 w 72"/>
              <a:gd name="T71" fmla="*/ 92 h 118"/>
              <a:gd name="T72" fmla="*/ 26 w 72"/>
              <a:gd name="T73" fmla="*/ 90 h 118"/>
              <a:gd name="T74" fmla="*/ 17 w 72"/>
              <a:gd name="T75" fmla="*/ 85 h 118"/>
              <a:gd name="T76" fmla="*/ 16 w 72"/>
              <a:gd name="T77" fmla="*/ 84 h 118"/>
              <a:gd name="T78" fmla="*/ 16 w 72"/>
              <a:gd name="T79" fmla="*/ 84 h 118"/>
              <a:gd name="T80" fmla="*/ 16 w 72"/>
              <a:gd name="T81" fmla="*/ 84 h 118"/>
              <a:gd name="T82" fmla="*/ 16 w 72"/>
              <a:gd name="T83" fmla="*/ 83 h 118"/>
              <a:gd name="T84" fmla="*/ 11 w 72"/>
              <a:gd name="T85" fmla="*/ 80 h 118"/>
              <a:gd name="T86" fmla="*/ 2 w 72"/>
              <a:gd name="T87" fmla="*/ 86 h 118"/>
              <a:gd name="T88" fmla="*/ 2 w 72"/>
              <a:gd name="T89" fmla="*/ 93 h 118"/>
              <a:gd name="T90" fmla="*/ 28 w 72"/>
              <a:gd name="T91" fmla="*/ 107 h 118"/>
              <a:gd name="T92" fmla="*/ 28 w 72"/>
              <a:gd name="T93" fmla="*/ 115 h 118"/>
              <a:gd name="T94" fmla="*/ 31 w 72"/>
              <a:gd name="T95"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 h="118">
                <a:moveTo>
                  <a:pt x="31" y="118"/>
                </a:moveTo>
                <a:cubicBezTo>
                  <a:pt x="39" y="118"/>
                  <a:pt x="39" y="118"/>
                  <a:pt x="39" y="118"/>
                </a:cubicBezTo>
                <a:cubicBezTo>
                  <a:pt x="40" y="118"/>
                  <a:pt x="41" y="117"/>
                  <a:pt x="41" y="115"/>
                </a:cubicBezTo>
                <a:cubicBezTo>
                  <a:pt x="41" y="107"/>
                  <a:pt x="41" y="107"/>
                  <a:pt x="41" y="107"/>
                </a:cubicBezTo>
                <a:cubicBezTo>
                  <a:pt x="50" y="107"/>
                  <a:pt x="57" y="104"/>
                  <a:pt x="62" y="100"/>
                </a:cubicBezTo>
                <a:cubicBezTo>
                  <a:pt x="69" y="93"/>
                  <a:pt x="72" y="83"/>
                  <a:pt x="69" y="73"/>
                </a:cubicBezTo>
                <a:cubicBezTo>
                  <a:pt x="66" y="63"/>
                  <a:pt x="52" y="57"/>
                  <a:pt x="41" y="53"/>
                </a:cubicBezTo>
                <a:cubicBezTo>
                  <a:pt x="40" y="52"/>
                  <a:pt x="40" y="52"/>
                  <a:pt x="40" y="52"/>
                </a:cubicBezTo>
                <a:cubicBezTo>
                  <a:pt x="36" y="50"/>
                  <a:pt x="31" y="48"/>
                  <a:pt x="30" y="48"/>
                </a:cubicBezTo>
                <a:cubicBezTo>
                  <a:pt x="29" y="47"/>
                  <a:pt x="29" y="47"/>
                  <a:pt x="29" y="47"/>
                </a:cubicBezTo>
                <a:cubicBezTo>
                  <a:pt x="26" y="46"/>
                  <a:pt x="23" y="45"/>
                  <a:pt x="22" y="42"/>
                </a:cubicBezTo>
                <a:cubicBezTo>
                  <a:pt x="19" y="38"/>
                  <a:pt x="20" y="33"/>
                  <a:pt x="23" y="31"/>
                </a:cubicBezTo>
                <a:cubicBezTo>
                  <a:pt x="27" y="27"/>
                  <a:pt x="32" y="26"/>
                  <a:pt x="35" y="26"/>
                </a:cubicBezTo>
                <a:cubicBezTo>
                  <a:pt x="38" y="26"/>
                  <a:pt x="41" y="27"/>
                  <a:pt x="43" y="28"/>
                </a:cubicBezTo>
                <a:cubicBezTo>
                  <a:pt x="46" y="28"/>
                  <a:pt x="49" y="31"/>
                  <a:pt x="52" y="33"/>
                </a:cubicBezTo>
                <a:cubicBezTo>
                  <a:pt x="53" y="34"/>
                  <a:pt x="53" y="34"/>
                  <a:pt x="53" y="34"/>
                </a:cubicBezTo>
                <a:cubicBezTo>
                  <a:pt x="53" y="34"/>
                  <a:pt x="53" y="34"/>
                  <a:pt x="53" y="34"/>
                </a:cubicBezTo>
                <a:cubicBezTo>
                  <a:pt x="53" y="35"/>
                  <a:pt x="53" y="35"/>
                  <a:pt x="53" y="35"/>
                </a:cubicBezTo>
                <a:cubicBezTo>
                  <a:pt x="54" y="37"/>
                  <a:pt x="56" y="38"/>
                  <a:pt x="58" y="38"/>
                </a:cubicBezTo>
                <a:cubicBezTo>
                  <a:pt x="62" y="38"/>
                  <a:pt x="65" y="35"/>
                  <a:pt x="67" y="32"/>
                </a:cubicBezTo>
                <a:cubicBezTo>
                  <a:pt x="68" y="30"/>
                  <a:pt x="68" y="27"/>
                  <a:pt x="67" y="25"/>
                </a:cubicBezTo>
                <a:cubicBezTo>
                  <a:pt x="63" y="19"/>
                  <a:pt x="55" y="14"/>
                  <a:pt x="48" y="12"/>
                </a:cubicBezTo>
                <a:cubicBezTo>
                  <a:pt x="46" y="12"/>
                  <a:pt x="44" y="11"/>
                  <a:pt x="41" y="11"/>
                </a:cubicBezTo>
                <a:cubicBezTo>
                  <a:pt x="41" y="2"/>
                  <a:pt x="41" y="2"/>
                  <a:pt x="41" y="2"/>
                </a:cubicBezTo>
                <a:cubicBezTo>
                  <a:pt x="41" y="1"/>
                  <a:pt x="40" y="0"/>
                  <a:pt x="39" y="0"/>
                </a:cubicBezTo>
                <a:cubicBezTo>
                  <a:pt x="31" y="0"/>
                  <a:pt x="31" y="0"/>
                  <a:pt x="31" y="0"/>
                </a:cubicBezTo>
                <a:cubicBezTo>
                  <a:pt x="30" y="0"/>
                  <a:pt x="28" y="1"/>
                  <a:pt x="28" y="2"/>
                </a:cubicBezTo>
                <a:cubicBezTo>
                  <a:pt x="28" y="11"/>
                  <a:pt x="28" y="11"/>
                  <a:pt x="28" y="11"/>
                </a:cubicBezTo>
                <a:cubicBezTo>
                  <a:pt x="21" y="13"/>
                  <a:pt x="15" y="16"/>
                  <a:pt x="10" y="20"/>
                </a:cubicBezTo>
                <a:cubicBezTo>
                  <a:pt x="2" y="28"/>
                  <a:pt x="0" y="39"/>
                  <a:pt x="5" y="48"/>
                </a:cubicBezTo>
                <a:cubicBezTo>
                  <a:pt x="7" y="52"/>
                  <a:pt x="10" y="56"/>
                  <a:pt x="14" y="58"/>
                </a:cubicBezTo>
                <a:cubicBezTo>
                  <a:pt x="17" y="60"/>
                  <a:pt x="33" y="67"/>
                  <a:pt x="40" y="71"/>
                </a:cubicBezTo>
                <a:cubicBezTo>
                  <a:pt x="44" y="72"/>
                  <a:pt x="44" y="72"/>
                  <a:pt x="44" y="72"/>
                </a:cubicBezTo>
                <a:cubicBezTo>
                  <a:pt x="47" y="74"/>
                  <a:pt x="49" y="76"/>
                  <a:pt x="50" y="78"/>
                </a:cubicBezTo>
                <a:cubicBezTo>
                  <a:pt x="52" y="82"/>
                  <a:pt x="51" y="87"/>
                  <a:pt x="48" y="89"/>
                </a:cubicBezTo>
                <a:cubicBezTo>
                  <a:pt x="46" y="91"/>
                  <a:pt x="43" y="92"/>
                  <a:pt x="38" y="92"/>
                </a:cubicBezTo>
                <a:cubicBezTo>
                  <a:pt x="34" y="92"/>
                  <a:pt x="30" y="91"/>
                  <a:pt x="26" y="90"/>
                </a:cubicBezTo>
                <a:cubicBezTo>
                  <a:pt x="23" y="89"/>
                  <a:pt x="20" y="87"/>
                  <a:pt x="17" y="85"/>
                </a:cubicBezTo>
                <a:cubicBezTo>
                  <a:pt x="16" y="84"/>
                  <a:pt x="16" y="84"/>
                  <a:pt x="16" y="84"/>
                </a:cubicBezTo>
                <a:cubicBezTo>
                  <a:pt x="16" y="84"/>
                  <a:pt x="16" y="84"/>
                  <a:pt x="16" y="84"/>
                </a:cubicBezTo>
                <a:cubicBezTo>
                  <a:pt x="16" y="84"/>
                  <a:pt x="16" y="84"/>
                  <a:pt x="16" y="84"/>
                </a:cubicBezTo>
                <a:cubicBezTo>
                  <a:pt x="16" y="83"/>
                  <a:pt x="16" y="83"/>
                  <a:pt x="16" y="83"/>
                </a:cubicBezTo>
                <a:cubicBezTo>
                  <a:pt x="15" y="81"/>
                  <a:pt x="13" y="80"/>
                  <a:pt x="11" y="80"/>
                </a:cubicBezTo>
                <a:cubicBezTo>
                  <a:pt x="7" y="80"/>
                  <a:pt x="4" y="83"/>
                  <a:pt x="2" y="86"/>
                </a:cubicBezTo>
                <a:cubicBezTo>
                  <a:pt x="1" y="88"/>
                  <a:pt x="1" y="91"/>
                  <a:pt x="2" y="93"/>
                </a:cubicBezTo>
                <a:cubicBezTo>
                  <a:pt x="7" y="101"/>
                  <a:pt x="18" y="105"/>
                  <a:pt x="28" y="107"/>
                </a:cubicBezTo>
                <a:cubicBezTo>
                  <a:pt x="28" y="115"/>
                  <a:pt x="28" y="115"/>
                  <a:pt x="28" y="115"/>
                </a:cubicBezTo>
                <a:cubicBezTo>
                  <a:pt x="28" y="117"/>
                  <a:pt x="30" y="118"/>
                  <a:pt x="31" y="118"/>
                </a:cubicBezTo>
                <a:close/>
              </a:path>
            </a:pathLst>
          </a:custGeom>
          <a:solidFill>
            <a:schemeClr val="bg1"/>
          </a:solidFill>
          <a:ln>
            <a:noFill/>
          </a:ln>
          <a:effectLst>
            <a:reflection blurRad="6350" stA="50000" endA="300" endPos="40000" dir="5400000" sy="-100000" algn="bl" rotWithShape="0"/>
          </a:effectLst>
        </p:spPr>
        <p:txBody>
          <a:bodyPr vert="horz" wrap="square" lIns="91440" tIns="45720" rIns="91440" bIns="45720" numCol="1" anchor="t" anchorCtr="0" compatLnSpc="1"/>
          <a:p>
            <a:endParaRPr lang="zh-CN" altLang="en-US">
              <a:solidFill>
                <a:srgbClr val="0070C0"/>
              </a:solidFill>
            </a:endParaRPr>
          </a:p>
        </p:txBody>
      </p:sp>
      <p:grpSp>
        <p:nvGrpSpPr>
          <p:cNvPr id="25" name="组合 24"/>
          <p:cNvGrpSpPr/>
          <p:nvPr/>
        </p:nvGrpSpPr>
        <p:grpSpPr>
          <a:xfrm>
            <a:off x="379001" y="1464586"/>
            <a:ext cx="3285033" cy="708238"/>
            <a:chOff x="3640463" y="5209973"/>
            <a:chExt cx="3285033" cy="708238"/>
          </a:xfrm>
        </p:grpSpPr>
        <p:sp>
          <p:nvSpPr>
            <p:cNvPr id="26" name="文本框 25"/>
            <p:cNvSpPr txBox="1"/>
            <p:nvPr/>
          </p:nvSpPr>
          <p:spPr>
            <a:xfrm>
              <a:off x="3640463" y="5209973"/>
              <a:ext cx="1000117" cy="645160"/>
            </a:xfrm>
            <a:prstGeom prst="rect">
              <a:avLst/>
            </a:prstGeom>
            <a:noFill/>
            <a:ln>
              <a:noFill/>
            </a:ln>
          </p:spPr>
          <p:txBody>
            <a:bodyPr wrap="square" rtlCol="0">
              <a:spAutoFit/>
            </a:bodyPr>
            <a:p>
              <a:pPr algn="ctr"/>
              <a:r>
                <a:rPr lang="en-US" altLang="zh-CN" sz="3600" b="1" dirty="0">
                  <a:solidFill>
                    <a:srgbClr val="0070C0"/>
                  </a:solidFill>
                  <a:latin typeface="微软雅黑" panose="020B0503020204020204" pitchFamily="34" charset="-122"/>
                  <a:ea typeface="微软雅黑" panose="020B0503020204020204" pitchFamily="34" charset="-122"/>
                </a:rPr>
                <a:t>01</a:t>
              </a:r>
              <a:endParaRPr lang="en-US" altLang="zh-CN" sz="3600" b="1" dirty="0">
                <a:solidFill>
                  <a:srgbClr val="0070C0"/>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558945" y="5230036"/>
              <a:ext cx="2366551" cy="688175"/>
              <a:chOff x="4662010" y="5170149"/>
              <a:chExt cx="2366551" cy="688175"/>
            </a:xfrm>
          </p:grpSpPr>
          <p:sp>
            <p:nvSpPr>
              <p:cNvPr id="28" name="文本框 27"/>
              <p:cNvSpPr txBox="1"/>
              <p:nvPr/>
            </p:nvSpPr>
            <p:spPr>
              <a:xfrm>
                <a:off x="4673000" y="5170149"/>
                <a:ext cx="2161941" cy="306705"/>
              </a:xfrm>
              <a:prstGeom prst="rect">
                <a:avLst/>
              </a:prstGeom>
              <a:noFill/>
            </p:spPr>
            <p:txBody>
              <a:bodyPr wrap="square" rtlCol="0">
                <a:spAutoFit/>
              </a:bodyPr>
              <a:p>
                <a:r>
                  <a:rPr lang="zh-CN" altLang="en-US" sz="1400" b="1" dirty="0">
                    <a:solidFill>
                      <a:srgbClr val="0070C0"/>
                    </a:solidFill>
                    <a:latin typeface="+mn-ea"/>
                  </a:rPr>
                  <a:t>强化安全防护建设成果</a:t>
                </a:r>
                <a:endParaRPr lang="zh-CN" altLang="en-US" sz="1400" b="1" dirty="0">
                  <a:solidFill>
                    <a:srgbClr val="0070C0"/>
                  </a:solidFill>
                  <a:latin typeface="+mn-ea"/>
                </a:endParaRPr>
              </a:p>
            </p:txBody>
          </p:sp>
          <p:sp>
            <p:nvSpPr>
              <p:cNvPr id="29" name="文本框 28"/>
              <p:cNvSpPr txBox="1"/>
              <p:nvPr/>
            </p:nvSpPr>
            <p:spPr>
              <a:xfrm>
                <a:off x="4662010" y="5408109"/>
                <a:ext cx="2366551" cy="450215"/>
              </a:xfrm>
              <a:prstGeom prst="rect">
                <a:avLst/>
              </a:prstGeom>
              <a:noFill/>
            </p:spPr>
            <p:txBody>
              <a:bodyPr wrap="square" rtlCol="0">
                <a:spAutoFit/>
              </a:bodyPr>
              <a:p>
                <a:pPr algn="just">
                  <a:lnSpc>
                    <a:spcPct val="130000"/>
                  </a:lnSpc>
                </a:pPr>
                <a:r>
                  <a:rPr lang="zh-CN" altLang="en-US" sz="900" dirty="0">
                    <a:solidFill>
                      <a:srgbClr val="0070C0"/>
                    </a:solidFill>
                    <a:latin typeface="+mn-ea"/>
                  </a:rPr>
                  <a:t>实现资产实时监测与安全分析</a:t>
                </a:r>
                <a:endParaRPr lang="zh-CN" altLang="en-US" sz="900" dirty="0">
                  <a:solidFill>
                    <a:srgbClr val="0070C0"/>
                  </a:solidFill>
                  <a:latin typeface="+mn-ea"/>
                </a:endParaRPr>
              </a:p>
              <a:p>
                <a:pPr algn="just">
                  <a:lnSpc>
                    <a:spcPct val="130000"/>
                  </a:lnSpc>
                </a:pPr>
                <a:r>
                  <a:rPr lang="zh-CN" altLang="en-US" sz="900" dirty="0">
                    <a:solidFill>
                      <a:srgbClr val="0070C0"/>
                    </a:solidFill>
                    <a:latin typeface="+mn-ea"/>
                  </a:rPr>
                  <a:t>确保资产状态正常，无漏洞可以被利用</a:t>
                </a:r>
                <a:endParaRPr lang="zh-CN" altLang="en-US" sz="900" dirty="0">
                  <a:solidFill>
                    <a:srgbClr val="0070C0"/>
                  </a:solidFill>
                  <a:latin typeface="+mn-ea"/>
                </a:endParaRPr>
              </a:p>
            </p:txBody>
          </p:sp>
        </p:grpSp>
      </p:grpSp>
      <p:grpSp>
        <p:nvGrpSpPr>
          <p:cNvPr id="30" name="组合 29"/>
          <p:cNvGrpSpPr/>
          <p:nvPr/>
        </p:nvGrpSpPr>
        <p:grpSpPr>
          <a:xfrm>
            <a:off x="4390946" y="1484787"/>
            <a:ext cx="3298652" cy="670026"/>
            <a:chOff x="3663323" y="5209973"/>
            <a:chExt cx="3298652" cy="670026"/>
          </a:xfrm>
        </p:grpSpPr>
        <p:sp>
          <p:nvSpPr>
            <p:cNvPr id="31" name="文本框 30"/>
            <p:cNvSpPr txBox="1"/>
            <p:nvPr/>
          </p:nvSpPr>
          <p:spPr>
            <a:xfrm>
              <a:off x="3663323" y="5209973"/>
              <a:ext cx="1000117" cy="645160"/>
            </a:xfrm>
            <a:prstGeom prst="rect">
              <a:avLst/>
            </a:prstGeom>
            <a:noFill/>
          </p:spPr>
          <p:txBody>
            <a:bodyPr wrap="square" rtlCol="0">
              <a:spAutoFit/>
            </a:bodyPr>
            <a:p>
              <a:pPr algn="ctr"/>
              <a:r>
                <a:rPr lang="en-US" altLang="zh-CN" sz="3600" b="1" dirty="0">
                  <a:solidFill>
                    <a:srgbClr val="0070C0"/>
                  </a:solidFill>
                  <a:latin typeface="微软雅黑" panose="020B0503020204020204" pitchFamily="34" charset="-122"/>
                  <a:ea typeface="微软雅黑" panose="020B0503020204020204" pitchFamily="34" charset="-122"/>
                </a:rPr>
                <a:t>02</a:t>
              </a:r>
              <a:endParaRPr lang="en-US" altLang="zh-CN" sz="3600" b="1" dirty="0">
                <a:solidFill>
                  <a:srgbClr val="0070C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4592796" y="5230036"/>
              <a:ext cx="2369179" cy="649963"/>
              <a:chOff x="4695861" y="5170149"/>
              <a:chExt cx="2369179" cy="649963"/>
            </a:xfrm>
          </p:grpSpPr>
          <p:sp>
            <p:nvSpPr>
              <p:cNvPr id="9" name="文本框 8"/>
              <p:cNvSpPr txBox="1"/>
              <p:nvPr/>
            </p:nvSpPr>
            <p:spPr>
              <a:xfrm>
                <a:off x="4695861" y="5170149"/>
                <a:ext cx="1880152" cy="307777"/>
              </a:xfrm>
              <a:prstGeom prst="rect">
                <a:avLst/>
              </a:prstGeom>
              <a:noFill/>
            </p:spPr>
            <p:txBody>
              <a:bodyPr wrap="square" rtlCol="0">
                <a:spAutoFit/>
              </a:bodyPr>
              <a:p>
                <a:r>
                  <a:rPr lang="zh-CN" altLang="en-US" sz="1400" b="1" dirty="0">
                    <a:solidFill>
                      <a:srgbClr val="0070C0"/>
                    </a:solidFill>
                    <a:latin typeface="+mn-ea"/>
                  </a:rPr>
                  <a:t>强化应急处置能力</a:t>
                </a:r>
                <a:endParaRPr lang="zh-CN" altLang="en-US" sz="1400" b="1" dirty="0">
                  <a:solidFill>
                    <a:srgbClr val="0070C0"/>
                  </a:solidFill>
                  <a:latin typeface="+mn-ea"/>
                </a:endParaRPr>
              </a:p>
            </p:txBody>
          </p:sp>
          <p:sp>
            <p:nvSpPr>
              <p:cNvPr id="10" name="文本框 9"/>
              <p:cNvSpPr txBox="1"/>
              <p:nvPr/>
            </p:nvSpPr>
            <p:spPr>
              <a:xfrm>
                <a:off x="4698488" y="5385249"/>
                <a:ext cx="2366552" cy="434863"/>
              </a:xfrm>
              <a:prstGeom prst="rect">
                <a:avLst/>
              </a:prstGeom>
              <a:noFill/>
            </p:spPr>
            <p:txBody>
              <a:bodyPr wrap="square" rtlCol="0">
                <a:spAutoFit/>
              </a:bodyPr>
              <a:p>
                <a:pPr algn="just">
                  <a:lnSpc>
                    <a:spcPct val="130000"/>
                  </a:lnSpc>
                </a:pPr>
                <a:r>
                  <a:rPr lang="zh-CN" altLang="en-US" sz="900" dirty="0">
                    <a:solidFill>
                      <a:srgbClr val="0070C0"/>
                    </a:solidFill>
                    <a:latin typeface="+mn-ea"/>
                  </a:rPr>
                  <a:t>攻击威胁实时感知、报警、阻断，威胁事件及时处置、攻击危害降到最低</a:t>
                </a:r>
                <a:endParaRPr lang="zh-CN" altLang="en-US" sz="900" dirty="0">
                  <a:solidFill>
                    <a:srgbClr val="0070C0"/>
                  </a:solidFill>
                  <a:latin typeface="+mn-ea"/>
                </a:endParaRPr>
              </a:p>
            </p:txBody>
          </p:sp>
        </p:grpSp>
      </p:grpSp>
      <p:grpSp>
        <p:nvGrpSpPr>
          <p:cNvPr id="11" name="组合 10"/>
          <p:cNvGrpSpPr/>
          <p:nvPr/>
        </p:nvGrpSpPr>
        <p:grpSpPr>
          <a:xfrm>
            <a:off x="8325618" y="1494231"/>
            <a:ext cx="3265947" cy="685378"/>
            <a:chOff x="3724283" y="5209973"/>
            <a:chExt cx="3265947" cy="685378"/>
          </a:xfrm>
        </p:grpSpPr>
        <p:sp>
          <p:nvSpPr>
            <p:cNvPr id="12" name="文本框 11"/>
            <p:cNvSpPr txBox="1"/>
            <p:nvPr/>
          </p:nvSpPr>
          <p:spPr>
            <a:xfrm>
              <a:off x="3724283" y="5209973"/>
              <a:ext cx="1000117" cy="645160"/>
            </a:xfrm>
            <a:prstGeom prst="rect">
              <a:avLst/>
            </a:prstGeom>
            <a:noFill/>
          </p:spPr>
          <p:txBody>
            <a:bodyPr wrap="square" rtlCol="0">
              <a:spAutoFit/>
            </a:bodyPr>
            <a:p>
              <a:pPr algn="ctr"/>
              <a:r>
                <a:rPr lang="en-US" altLang="zh-CN" sz="3600" b="1" dirty="0">
                  <a:solidFill>
                    <a:srgbClr val="0070C0"/>
                  </a:solidFill>
                  <a:latin typeface="微软雅黑" panose="020B0503020204020204" pitchFamily="34" charset="-122"/>
                  <a:ea typeface="微软雅黑" panose="020B0503020204020204" pitchFamily="34" charset="-122"/>
                </a:rPr>
                <a:t>03</a:t>
              </a:r>
              <a:endParaRPr lang="en-US" altLang="zh-CN" sz="3600" b="1" dirty="0">
                <a:solidFill>
                  <a:srgbClr val="0070C0"/>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4623276" y="5230036"/>
              <a:ext cx="2366954" cy="665315"/>
              <a:chOff x="4726341" y="5170149"/>
              <a:chExt cx="2366954" cy="665315"/>
            </a:xfrm>
          </p:grpSpPr>
          <p:sp>
            <p:nvSpPr>
              <p:cNvPr id="14" name="文本框 13"/>
              <p:cNvSpPr txBox="1"/>
              <p:nvPr/>
            </p:nvSpPr>
            <p:spPr>
              <a:xfrm>
                <a:off x="4726341" y="5170149"/>
                <a:ext cx="2034816" cy="307777"/>
              </a:xfrm>
              <a:prstGeom prst="rect">
                <a:avLst/>
              </a:prstGeom>
              <a:noFill/>
            </p:spPr>
            <p:txBody>
              <a:bodyPr wrap="square" rtlCol="0">
                <a:spAutoFit/>
              </a:bodyPr>
              <a:p>
                <a:r>
                  <a:rPr lang="zh-CN" altLang="en-US" sz="1400" b="1" dirty="0">
                    <a:solidFill>
                      <a:srgbClr val="0070C0"/>
                    </a:solidFill>
                    <a:latin typeface="+mn-ea"/>
                  </a:rPr>
                  <a:t>降低人力时间成本</a:t>
                </a:r>
                <a:endParaRPr lang="zh-CN" altLang="en-US" sz="1400" b="1" dirty="0">
                  <a:solidFill>
                    <a:srgbClr val="0070C0"/>
                  </a:solidFill>
                  <a:latin typeface="+mn-ea"/>
                </a:endParaRPr>
              </a:p>
            </p:txBody>
          </p:sp>
          <p:sp>
            <p:nvSpPr>
              <p:cNvPr id="15" name="文本框 14"/>
              <p:cNvSpPr txBox="1"/>
              <p:nvPr/>
            </p:nvSpPr>
            <p:spPr>
              <a:xfrm>
                <a:off x="4726745" y="5385249"/>
                <a:ext cx="2366550" cy="450215"/>
              </a:xfrm>
              <a:prstGeom prst="rect">
                <a:avLst/>
              </a:prstGeom>
              <a:noFill/>
            </p:spPr>
            <p:txBody>
              <a:bodyPr wrap="square" rtlCol="0">
                <a:spAutoFit/>
              </a:bodyPr>
              <a:p>
                <a:pPr algn="just">
                  <a:lnSpc>
                    <a:spcPct val="130000"/>
                  </a:lnSpc>
                </a:pPr>
                <a:r>
                  <a:rPr lang="zh-CN" altLang="en-US" sz="900" dirty="0">
                    <a:solidFill>
                      <a:srgbClr val="0070C0"/>
                    </a:solidFill>
                    <a:latin typeface="+mn-ea"/>
                  </a:rPr>
                  <a:t>智能告警、溯源定位，降低人员技术要求</a:t>
                </a:r>
                <a:endParaRPr lang="zh-CN" altLang="en-US" sz="900" dirty="0">
                  <a:solidFill>
                    <a:srgbClr val="0070C0"/>
                  </a:solidFill>
                  <a:latin typeface="+mn-ea"/>
                </a:endParaRPr>
              </a:p>
              <a:p>
                <a:pPr algn="just">
                  <a:lnSpc>
                    <a:spcPct val="130000"/>
                  </a:lnSpc>
                </a:pPr>
                <a:r>
                  <a:rPr lang="zh-CN" altLang="en-US" sz="900" dirty="0">
                    <a:solidFill>
                      <a:srgbClr val="0070C0"/>
                    </a:solidFill>
                    <a:latin typeface="+mn-ea"/>
                  </a:rPr>
                  <a:t>辅助运维，降低人力时间成本</a:t>
                </a:r>
                <a:endParaRPr lang="zh-CN" altLang="en-US" sz="900" dirty="0">
                  <a:solidFill>
                    <a:srgbClr val="0070C0"/>
                  </a:solidFill>
                  <a:latin typeface="+mn-ea"/>
                </a:endParaRPr>
              </a:p>
            </p:txBody>
          </p:sp>
        </p:grpSp>
      </p:grpSp>
      <p:grpSp>
        <p:nvGrpSpPr>
          <p:cNvPr id="77" name="组合 76"/>
          <p:cNvGrpSpPr/>
          <p:nvPr/>
        </p:nvGrpSpPr>
        <p:grpSpPr>
          <a:xfrm>
            <a:off x="2314887" y="2825821"/>
            <a:ext cx="3291981" cy="685378"/>
            <a:chOff x="3724283" y="5209973"/>
            <a:chExt cx="3291981" cy="685378"/>
          </a:xfrm>
        </p:grpSpPr>
        <p:sp>
          <p:nvSpPr>
            <p:cNvPr id="78" name="文本框 77"/>
            <p:cNvSpPr txBox="1"/>
            <p:nvPr/>
          </p:nvSpPr>
          <p:spPr>
            <a:xfrm>
              <a:off x="3724283" y="5209973"/>
              <a:ext cx="1000117" cy="645160"/>
            </a:xfrm>
            <a:prstGeom prst="rect">
              <a:avLst/>
            </a:prstGeom>
            <a:noFill/>
          </p:spPr>
          <p:txBody>
            <a:bodyPr wrap="square" rtlCol="0">
              <a:spAutoFit/>
            </a:bodyPr>
            <a:p>
              <a:pPr algn="ctr"/>
              <a:r>
                <a:rPr lang="en-US" altLang="zh-CN" sz="3600" b="1" dirty="0">
                  <a:solidFill>
                    <a:srgbClr val="0070C0"/>
                  </a:solidFill>
                  <a:latin typeface="微软雅黑" panose="020B0503020204020204" pitchFamily="34" charset="-122"/>
                  <a:ea typeface="微软雅黑" panose="020B0503020204020204" pitchFamily="34" charset="-122"/>
                </a:rPr>
                <a:t>04</a:t>
              </a:r>
              <a:endParaRPr lang="en-US" altLang="zh-CN" sz="3600" b="1" dirty="0">
                <a:solidFill>
                  <a:srgbClr val="0070C0"/>
                </a:solidFill>
                <a:latin typeface="微软雅黑" panose="020B0503020204020204" pitchFamily="34" charset="-122"/>
                <a:ea typeface="微软雅黑" panose="020B0503020204020204" pitchFamily="34" charset="-122"/>
              </a:endParaRPr>
            </a:p>
          </p:txBody>
        </p:sp>
        <p:grpSp>
          <p:nvGrpSpPr>
            <p:cNvPr id="79" name="组合 78"/>
            <p:cNvGrpSpPr/>
            <p:nvPr/>
          </p:nvGrpSpPr>
          <p:grpSpPr>
            <a:xfrm>
              <a:off x="4646136" y="5230036"/>
              <a:ext cx="2370128" cy="665315"/>
              <a:chOff x="4749201" y="5170149"/>
              <a:chExt cx="2370128" cy="665315"/>
            </a:xfrm>
          </p:grpSpPr>
          <p:sp>
            <p:nvSpPr>
              <p:cNvPr id="80" name="文本框 79"/>
              <p:cNvSpPr txBox="1"/>
              <p:nvPr/>
            </p:nvSpPr>
            <p:spPr>
              <a:xfrm>
                <a:off x="4749201" y="5170149"/>
                <a:ext cx="1519166" cy="307777"/>
              </a:xfrm>
              <a:prstGeom prst="rect">
                <a:avLst/>
              </a:prstGeom>
              <a:noFill/>
            </p:spPr>
            <p:txBody>
              <a:bodyPr wrap="square" rtlCol="0">
                <a:spAutoFit/>
              </a:bodyPr>
              <a:p>
                <a:r>
                  <a:rPr lang="zh-CN" altLang="en-US" sz="1400" b="1" dirty="0">
                    <a:solidFill>
                      <a:srgbClr val="0070C0"/>
                    </a:solidFill>
                    <a:latin typeface="+mn-ea"/>
                  </a:rPr>
                  <a:t>辅助运维决策</a:t>
                </a:r>
                <a:endParaRPr lang="zh-CN" altLang="en-US" sz="1400" b="1" dirty="0">
                  <a:solidFill>
                    <a:srgbClr val="0070C0"/>
                  </a:solidFill>
                  <a:latin typeface="+mn-ea"/>
                </a:endParaRPr>
              </a:p>
            </p:txBody>
          </p:sp>
          <p:sp>
            <p:nvSpPr>
              <p:cNvPr id="81" name="文本框 80"/>
              <p:cNvSpPr txBox="1"/>
              <p:nvPr/>
            </p:nvSpPr>
            <p:spPr>
              <a:xfrm>
                <a:off x="4752779" y="5385249"/>
                <a:ext cx="2366550" cy="450215"/>
              </a:xfrm>
              <a:prstGeom prst="rect">
                <a:avLst/>
              </a:prstGeom>
              <a:noFill/>
            </p:spPr>
            <p:txBody>
              <a:bodyPr wrap="square" rtlCol="0">
                <a:spAutoFit/>
              </a:bodyPr>
              <a:p>
                <a:pPr algn="just">
                  <a:lnSpc>
                    <a:spcPct val="130000"/>
                  </a:lnSpc>
                </a:pPr>
                <a:r>
                  <a:rPr lang="zh-CN" altLang="en-US" sz="900" dirty="0">
                    <a:solidFill>
                      <a:srgbClr val="0070C0"/>
                    </a:solidFill>
                    <a:latin typeface="+mn-ea"/>
                  </a:rPr>
                  <a:t>攻击事件详细分析报表，辅助安全策略调整防护系统部署调整，安全设备维护更新</a:t>
                </a:r>
                <a:endParaRPr lang="zh-CN" altLang="en-US" sz="900" dirty="0">
                  <a:solidFill>
                    <a:srgbClr val="0070C0"/>
                  </a:solidFill>
                  <a:latin typeface="+mn-ea"/>
                </a:endParaRPr>
              </a:p>
            </p:txBody>
          </p:sp>
        </p:grpSp>
      </p:grpSp>
      <p:graphicFrame>
        <p:nvGraphicFramePr>
          <p:cNvPr id="82" name="表格 81"/>
          <p:cNvGraphicFramePr>
            <a:graphicFrameLocks noGrp="1"/>
          </p:cNvGraphicFramePr>
          <p:nvPr>
            <p:custDataLst>
              <p:tags r:id="rId1"/>
            </p:custDataLst>
          </p:nvPr>
        </p:nvGraphicFramePr>
        <p:xfrm>
          <a:off x="738103" y="4148450"/>
          <a:ext cx="10510520" cy="1678940"/>
        </p:xfrm>
        <a:graphic>
          <a:graphicData uri="http://schemas.openxmlformats.org/drawingml/2006/table">
            <a:tbl>
              <a:tblPr>
                <a:tableStyleId>{5940675A-B579-460E-94D1-54222C63F5DA}</a:tableStyleId>
              </a:tblPr>
              <a:tblGrid>
                <a:gridCol w="847331"/>
                <a:gridCol w="2635347"/>
                <a:gridCol w="3550820"/>
                <a:gridCol w="1853431"/>
                <a:gridCol w="1623340"/>
              </a:tblGrid>
              <a:tr h="334010">
                <a:tc>
                  <a:txBody>
                    <a:bodyPr/>
                    <a:p>
                      <a:pPr algn="just">
                        <a:lnSpc>
                          <a:spcPts val="1800"/>
                        </a:lnSpc>
                      </a:pPr>
                      <a:r>
                        <a:rPr lang="zh-CN" sz="1400" b="1" kern="100">
                          <a:solidFill>
                            <a:schemeClr val="bg1"/>
                          </a:solidFill>
                          <a:effectLst/>
                          <a:latin typeface="微软雅黑" panose="020B0503020204020204" pitchFamily="34" charset="-122"/>
                          <a:ea typeface="微软雅黑" panose="020B0503020204020204" pitchFamily="34" charset="-122"/>
                        </a:rPr>
                        <a:t>序号</a:t>
                      </a:r>
                      <a:endParaRPr lang="zh-CN" sz="1400" b="1" kern="100">
                        <a:solidFill>
                          <a:schemeClr val="bg1"/>
                        </a:solidFill>
                        <a:effectLst/>
                        <a:latin typeface="微软雅黑" panose="020B0503020204020204" pitchFamily="34" charset="-122"/>
                        <a:ea typeface="微软雅黑" panose="020B0503020204020204" pitchFamily="34" charset="-122"/>
                      </a:endParaRPr>
                    </a:p>
                  </a:txBody>
                  <a:tcPr marT="0" marB="0" anchor="ctr">
                    <a:solidFill>
                      <a:schemeClr val="tx1">
                        <a:lumMod val="65000"/>
                        <a:lumOff val="35000"/>
                      </a:schemeClr>
                    </a:solidFill>
                  </a:tcPr>
                </a:tc>
                <a:tc>
                  <a:txBody>
                    <a:bodyPr/>
                    <a:p>
                      <a:pPr algn="ctr">
                        <a:lnSpc>
                          <a:spcPts val="1800"/>
                        </a:lnSpc>
                      </a:pPr>
                      <a:r>
                        <a:rPr lang="zh-CN" altLang="en-US" sz="1400" b="1" kern="100">
                          <a:solidFill>
                            <a:schemeClr val="bg1"/>
                          </a:solidFill>
                          <a:effectLst/>
                          <a:latin typeface="微软雅黑" panose="020B0503020204020204" pitchFamily="34" charset="-122"/>
                          <a:ea typeface="微软雅黑" panose="020B0503020204020204" pitchFamily="34" charset="-122"/>
                        </a:rPr>
                        <a:t>项目价值</a:t>
                      </a:r>
                      <a:r>
                        <a:rPr lang="zh-CN" sz="1400" b="1" kern="100">
                          <a:solidFill>
                            <a:schemeClr val="bg1"/>
                          </a:solidFill>
                          <a:effectLst/>
                          <a:latin typeface="微软雅黑" panose="020B0503020204020204" pitchFamily="34" charset="-122"/>
                          <a:ea typeface="微软雅黑" panose="020B0503020204020204" pitchFamily="34" charset="-122"/>
                        </a:rPr>
                        <a:t>评价指标</a:t>
                      </a:r>
                      <a:endParaRPr lang="zh-CN" sz="1400" b="1" kern="100">
                        <a:solidFill>
                          <a:schemeClr val="bg1"/>
                        </a:solidFill>
                        <a:effectLst/>
                        <a:latin typeface="微软雅黑" panose="020B0503020204020204" pitchFamily="34" charset="-122"/>
                        <a:ea typeface="微软雅黑" panose="020B0503020204020204" pitchFamily="34" charset="-122"/>
                      </a:endParaRPr>
                    </a:p>
                  </a:txBody>
                  <a:tcPr marT="0" marB="0" anchor="ctr">
                    <a:solidFill>
                      <a:schemeClr val="tx1">
                        <a:lumMod val="65000"/>
                        <a:lumOff val="35000"/>
                      </a:schemeClr>
                    </a:solidFill>
                  </a:tcPr>
                </a:tc>
                <a:tc>
                  <a:txBody>
                    <a:bodyPr/>
                    <a:p>
                      <a:pPr algn="ctr">
                        <a:lnSpc>
                          <a:spcPts val="1800"/>
                        </a:lnSpc>
                      </a:pPr>
                      <a:r>
                        <a:rPr lang="zh-CN" sz="1400" b="1" kern="100">
                          <a:solidFill>
                            <a:schemeClr val="bg1"/>
                          </a:solidFill>
                          <a:effectLst/>
                          <a:latin typeface="微软雅黑" panose="020B0503020204020204" pitchFamily="34" charset="-122"/>
                          <a:ea typeface="微软雅黑" panose="020B0503020204020204" pitchFamily="34" charset="-122"/>
                        </a:rPr>
                        <a:t>指标计算公式</a:t>
                      </a:r>
                      <a:endParaRPr lang="zh-CN" sz="1400" b="1" kern="100">
                        <a:solidFill>
                          <a:schemeClr val="bg1"/>
                        </a:solidFill>
                        <a:effectLst/>
                        <a:latin typeface="微软雅黑" panose="020B0503020204020204" pitchFamily="34" charset="-122"/>
                        <a:ea typeface="微软雅黑" panose="020B0503020204020204" pitchFamily="34" charset="-122"/>
                      </a:endParaRPr>
                    </a:p>
                  </a:txBody>
                  <a:tcPr marT="0" marB="0" anchor="ctr">
                    <a:solidFill>
                      <a:schemeClr val="tx1">
                        <a:lumMod val="65000"/>
                        <a:lumOff val="35000"/>
                      </a:schemeClr>
                    </a:solidFill>
                  </a:tcPr>
                </a:tc>
                <a:tc>
                  <a:txBody>
                    <a:bodyPr/>
                    <a:p>
                      <a:pPr algn="ctr">
                        <a:lnSpc>
                          <a:spcPts val="1800"/>
                        </a:lnSpc>
                      </a:pPr>
                      <a:r>
                        <a:rPr lang="zh-CN" altLang="en-US" sz="1400" b="1" kern="100">
                          <a:solidFill>
                            <a:schemeClr val="bg1"/>
                          </a:solidFill>
                          <a:effectLst/>
                          <a:latin typeface="微软雅黑" panose="020B0503020204020204" pitchFamily="34" charset="-122"/>
                          <a:ea typeface="微软雅黑" panose="020B0503020204020204" pitchFamily="34" charset="-122"/>
                        </a:rPr>
                        <a:t>项目实施前</a:t>
                      </a:r>
                      <a:endParaRPr lang="zh-CN" altLang="en-US" sz="1400" b="1" kern="100">
                        <a:solidFill>
                          <a:schemeClr val="bg1"/>
                        </a:solidFill>
                        <a:effectLst/>
                        <a:latin typeface="微软雅黑" panose="020B0503020204020204" pitchFamily="34" charset="-122"/>
                        <a:ea typeface="微软雅黑" panose="020B0503020204020204" pitchFamily="34" charset="-122"/>
                      </a:endParaRPr>
                    </a:p>
                  </a:txBody>
                  <a:tcPr marT="0" marB="0" anchor="ctr">
                    <a:solidFill>
                      <a:schemeClr val="tx1">
                        <a:lumMod val="65000"/>
                        <a:lumOff val="35000"/>
                      </a:schemeClr>
                    </a:solidFill>
                  </a:tcPr>
                </a:tc>
                <a:tc>
                  <a:txBody>
                    <a:bodyPr/>
                    <a:p>
                      <a:pPr algn="ctr">
                        <a:lnSpc>
                          <a:spcPts val="1800"/>
                        </a:lnSpc>
                      </a:pPr>
                      <a:r>
                        <a:rPr lang="zh-CN" altLang="en-US" sz="1400" b="1" kern="100" dirty="0">
                          <a:solidFill>
                            <a:schemeClr val="bg1"/>
                          </a:solidFill>
                          <a:effectLst/>
                          <a:latin typeface="微软雅黑" panose="020B0503020204020204" pitchFamily="34" charset="-122"/>
                          <a:ea typeface="微软雅黑" panose="020B0503020204020204" pitchFamily="34" charset="-122"/>
                        </a:rPr>
                        <a:t>项目实施后</a:t>
                      </a:r>
                      <a:endParaRPr lang="zh-CN" altLang="en-US" sz="1400" b="1" kern="100" dirty="0">
                        <a:solidFill>
                          <a:schemeClr val="bg1"/>
                        </a:solidFill>
                        <a:effectLst/>
                        <a:latin typeface="微软雅黑" panose="020B0503020204020204" pitchFamily="34" charset="-122"/>
                        <a:ea typeface="微软雅黑" panose="020B0503020204020204" pitchFamily="34" charset="-122"/>
                      </a:endParaRPr>
                    </a:p>
                  </a:txBody>
                  <a:tcPr marT="0" marB="0" anchor="ctr">
                    <a:solidFill>
                      <a:schemeClr val="tx1">
                        <a:lumMod val="65000"/>
                        <a:lumOff val="35000"/>
                      </a:schemeClr>
                    </a:solidFill>
                  </a:tcPr>
                </a:tc>
              </a:tr>
              <a:tr h="228600">
                <a:tc>
                  <a:txBody>
                    <a:bodyPr/>
                    <a:p>
                      <a:pPr algn="ctr">
                        <a:lnSpc>
                          <a:spcPts val="1800"/>
                        </a:lnSpc>
                      </a:pPr>
                      <a:r>
                        <a:rPr lang="en-US" sz="1200" kern="100" dirty="0">
                          <a:solidFill>
                            <a:schemeClr val="bg1"/>
                          </a:solidFill>
                          <a:effectLst/>
                          <a:latin typeface="微软雅黑" panose="020B0503020204020204" pitchFamily="34" charset="-122"/>
                          <a:ea typeface="微软雅黑" panose="020B0503020204020204" pitchFamily="34" charset="-122"/>
                        </a:rPr>
                        <a:t>1</a:t>
                      </a:r>
                      <a:endParaRPr lang="en-US" sz="1200" kern="100" dirty="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a:solidFill>
                            <a:schemeClr val="bg1"/>
                          </a:solidFill>
                          <a:effectLst/>
                          <a:latin typeface="微软雅黑" panose="020B0503020204020204" pitchFamily="34" charset="-122"/>
                          <a:ea typeface="微软雅黑" panose="020B0503020204020204" pitchFamily="34" charset="-122"/>
                        </a:rPr>
                        <a:t>设备盘点效率</a:t>
                      </a:r>
                      <a:endParaRPr lang="zh-CN" sz="1200" kern="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dirty="0">
                          <a:solidFill>
                            <a:schemeClr val="bg1"/>
                          </a:solidFill>
                          <a:effectLst/>
                          <a:latin typeface="微软雅黑" panose="020B0503020204020204" pitchFamily="34" charset="-122"/>
                          <a:ea typeface="微软雅黑" panose="020B0503020204020204" pitchFamily="34" charset="-122"/>
                        </a:rPr>
                        <a:t>每次盘点分行全部设备平均花费时间</a:t>
                      </a:r>
                      <a:endParaRPr lang="zh-CN" sz="1200" kern="0" dirty="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en-US" altLang="zh-CN" sz="1200" kern="0">
                          <a:solidFill>
                            <a:schemeClr val="bg1"/>
                          </a:solidFill>
                          <a:effectLst/>
                          <a:latin typeface="微软雅黑" panose="020B0503020204020204" pitchFamily="34" charset="-122"/>
                          <a:ea typeface="微软雅黑" panose="020B0503020204020204" pitchFamily="34" charset="-122"/>
                        </a:rPr>
                        <a:t>15</a:t>
                      </a:r>
                      <a:r>
                        <a:rPr lang="zh-CN" altLang="en-US" sz="1200" kern="0">
                          <a:solidFill>
                            <a:schemeClr val="bg1"/>
                          </a:solidFill>
                          <a:effectLst/>
                          <a:latin typeface="微软雅黑" panose="020B0503020204020204" pitchFamily="34" charset="-122"/>
                          <a:ea typeface="微软雅黑" panose="020B0503020204020204" pitchFamily="34" charset="-122"/>
                        </a:rPr>
                        <a:t>工作日</a:t>
                      </a:r>
                      <a:endParaRPr lang="zh-CN" altLang="en-US" sz="1200" kern="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en-US" sz="1200" kern="0">
                          <a:solidFill>
                            <a:schemeClr val="bg1"/>
                          </a:solidFill>
                          <a:effectLst/>
                          <a:latin typeface="微软雅黑" panose="020B0503020204020204" pitchFamily="34" charset="-122"/>
                          <a:ea typeface="微软雅黑" panose="020B0503020204020204" pitchFamily="34" charset="-122"/>
                        </a:rPr>
                        <a:t>3</a:t>
                      </a:r>
                      <a:r>
                        <a:rPr lang="zh-CN" altLang="en-US" sz="1200" kern="0">
                          <a:solidFill>
                            <a:schemeClr val="bg1"/>
                          </a:solidFill>
                          <a:effectLst/>
                          <a:latin typeface="微软雅黑" panose="020B0503020204020204" pitchFamily="34" charset="-122"/>
                          <a:ea typeface="微软雅黑" panose="020B0503020204020204" pitchFamily="34" charset="-122"/>
                        </a:rPr>
                        <a:t>工作日</a:t>
                      </a:r>
                      <a:endParaRPr lang="zh-CN" altLang="en-US" sz="1200" kern="0" dirty="0">
                        <a:solidFill>
                          <a:schemeClr val="bg1"/>
                        </a:solidFill>
                        <a:effectLst/>
                        <a:latin typeface="微软雅黑" panose="020B0503020204020204" pitchFamily="34" charset="-122"/>
                        <a:ea typeface="微软雅黑" panose="020B0503020204020204" pitchFamily="34" charset="-122"/>
                      </a:endParaRPr>
                    </a:p>
                  </a:txBody>
                  <a:tcPr marT="0" marB="0"/>
                </a:tc>
              </a:tr>
              <a:tr h="400833">
                <a:tc>
                  <a:txBody>
                    <a:bodyPr/>
                    <a:p>
                      <a:pPr algn="ctr">
                        <a:lnSpc>
                          <a:spcPts val="1800"/>
                        </a:lnSpc>
                      </a:pPr>
                      <a:r>
                        <a:rPr lang="en-US" sz="1200" kern="100">
                          <a:solidFill>
                            <a:schemeClr val="bg1"/>
                          </a:solidFill>
                          <a:effectLst/>
                          <a:latin typeface="微软雅黑" panose="020B0503020204020204" pitchFamily="34" charset="-122"/>
                          <a:ea typeface="微软雅黑" panose="020B0503020204020204" pitchFamily="34" charset="-122"/>
                        </a:rPr>
                        <a:t>2</a:t>
                      </a:r>
                      <a:endParaRPr lang="en-US" sz="1200" kern="10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dirty="0">
                          <a:solidFill>
                            <a:schemeClr val="bg1"/>
                          </a:solidFill>
                          <a:effectLst/>
                          <a:latin typeface="微软雅黑" panose="020B0503020204020204" pitchFamily="34" charset="-122"/>
                          <a:ea typeface="微软雅黑" panose="020B0503020204020204" pitchFamily="34" charset="-122"/>
                        </a:rPr>
                        <a:t>问题设备定位效率</a:t>
                      </a:r>
                      <a:endParaRPr lang="zh-CN" sz="1200" kern="0" dirty="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dirty="0">
                          <a:solidFill>
                            <a:schemeClr val="bg1"/>
                          </a:solidFill>
                          <a:effectLst/>
                          <a:latin typeface="微软雅黑" panose="020B0503020204020204" pitchFamily="34" charset="-122"/>
                          <a:ea typeface="微软雅黑" panose="020B0503020204020204" pitchFamily="34" charset="-122"/>
                        </a:rPr>
                        <a:t>当某一设备出现问题，定位问题设备物理位置和网络位置（所连交换机的具体端口）的平均花费时间</a:t>
                      </a:r>
                      <a:endParaRPr lang="zh-CN" sz="1200" kern="0" dirty="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en-US" altLang="zh-CN" sz="1200" kern="0">
                          <a:solidFill>
                            <a:schemeClr val="bg1"/>
                          </a:solidFill>
                          <a:effectLst/>
                          <a:latin typeface="微软雅黑" panose="020B0503020204020204" pitchFamily="34" charset="-122"/>
                          <a:ea typeface="微软雅黑" panose="020B0503020204020204" pitchFamily="34" charset="-122"/>
                        </a:rPr>
                        <a:t>3</a:t>
                      </a:r>
                      <a:r>
                        <a:rPr lang="en-US" sz="1200" kern="0">
                          <a:solidFill>
                            <a:schemeClr val="bg1"/>
                          </a:solidFill>
                          <a:effectLst/>
                          <a:latin typeface="微软雅黑" panose="020B0503020204020204" pitchFamily="34" charset="-122"/>
                          <a:ea typeface="微软雅黑" panose="020B0503020204020204" pitchFamily="34" charset="-122"/>
                        </a:rPr>
                        <a:t>0</a:t>
                      </a:r>
                      <a:r>
                        <a:rPr lang="zh-CN" sz="1200" kern="0" dirty="0">
                          <a:solidFill>
                            <a:schemeClr val="bg1"/>
                          </a:solidFill>
                          <a:effectLst/>
                          <a:latin typeface="微软雅黑" panose="020B0503020204020204" pitchFamily="34" charset="-122"/>
                          <a:ea typeface="微软雅黑" panose="020B0503020204020204" pitchFamily="34" charset="-122"/>
                        </a:rPr>
                        <a:t>分钟</a:t>
                      </a:r>
                      <a:endParaRPr lang="zh-CN" sz="1200" kern="0" dirty="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en-US" sz="1200" kern="0">
                          <a:solidFill>
                            <a:schemeClr val="bg1"/>
                          </a:solidFill>
                          <a:effectLst/>
                          <a:latin typeface="微软雅黑" panose="020B0503020204020204" pitchFamily="34" charset="-122"/>
                          <a:ea typeface="微软雅黑" panose="020B0503020204020204" pitchFamily="34" charset="-122"/>
                        </a:rPr>
                        <a:t>5</a:t>
                      </a:r>
                      <a:r>
                        <a:rPr lang="zh-CN" sz="1200" kern="0">
                          <a:solidFill>
                            <a:schemeClr val="bg1"/>
                          </a:solidFill>
                          <a:effectLst/>
                          <a:latin typeface="微软雅黑" panose="020B0503020204020204" pitchFamily="34" charset="-122"/>
                          <a:ea typeface="微软雅黑" panose="020B0503020204020204" pitchFamily="34" charset="-122"/>
                        </a:rPr>
                        <a:t>分钟</a:t>
                      </a:r>
                      <a:endParaRPr lang="zh-CN" sz="1200" kern="0">
                        <a:solidFill>
                          <a:schemeClr val="bg1"/>
                        </a:solidFill>
                        <a:effectLst/>
                        <a:latin typeface="微软雅黑" panose="020B0503020204020204" pitchFamily="34" charset="-122"/>
                        <a:ea typeface="微软雅黑" panose="020B0503020204020204" pitchFamily="34" charset="-122"/>
                      </a:endParaRPr>
                    </a:p>
                  </a:txBody>
                  <a:tcPr marT="0" marB="0"/>
                </a:tc>
              </a:tr>
              <a:tr h="194153">
                <a:tc>
                  <a:txBody>
                    <a:bodyPr/>
                    <a:p>
                      <a:pPr algn="ctr">
                        <a:lnSpc>
                          <a:spcPts val="1800"/>
                        </a:lnSpc>
                      </a:pPr>
                      <a:r>
                        <a:rPr lang="en-US" sz="1200" kern="100">
                          <a:solidFill>
                            <a:schemeClr val="bg1"/>
                          </a:solidFill>
                          <a:effectLst/>
                          <a:latin typeface="微软雅黑" panose="020B0503020204020204" pitchFamily="34" charset="-122"/>
                          <a:ea typeface="微软雅黑" panose="020B0503020204020204" pitchFamily="34" charset="-122"/>
                        </a:rPr>
                        <a:t>3</a:t>
                      </a:r>
                      <a:endParaRPr lang="en-US" sz="1200" kern="10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a:solidFill>
                            <a:schemeClr val="bg1"/>
                          </a:solidFill>
                          <a:effectLst/>
                          <a:latin typeface="微软雅黑" panose="020B0503020204020204" pitchFamily="34" charset="-122"/>
                          <a:ea typeface="微软雅黑" panose="020B0503020204020204" pitchFamily="34" charset="-122"/>
                        </a:rPr>
                        <a:t>安全合规检查效率</a:t>
                      </a:r>
                      <a:endParaRPr lang="zh-CN" sz="1200" kern="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dirty="0">
                          <a:solidFill>
                            <a:schemeClr val="bg1"/>
                          </a:solidFill>
                          <a:effectLst/>
                          <a:latin typeface="微软雅黑" panose="020B0503020204020204" pitchFamily="34" charset="-122"/>
                          <a:ea typeface="微软雅黑" panose="020B0503020204020204" pitchFamily="34" charset="-122"/>
                        </a:rPr>
                        <a:t>单项安全检查平均时间</a:t>
                      </a:r>
                      <a:endParaRPr lang="zh-CN" sz="1200" kern="0" dirty="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en-US" sz="1200" kern="0">
                          <a:solidFill>
                            <a:schemeClr val="bg1"/>
                          </a:solidFill>
                          <a:effectLst/>
                          <a:latin typeface="微软雅黑" panose="020B0503020204020204" pitchFamily="34" charset="-122"/>
                          <a:ea typeface="微软雅黑" panose="020B0503020204020204" pitchFamily="34" charset="-122"/>
                        </a:rPr>
                        <a:t>76</a:t>
                      </a:r>
                      <a:r>
                        <a:rPr lang="zh-CN" sz="1200" kern="0">
                          <a:solidFill>
                            <a:schemeClr val="bg1"/>
                          </a:solidFill>
                          <a:effectLst/>
                          <a:latin typeface="微软雅黑" panose="020B0503020204020204" pitchFamily="34" charset="-122"/>
                          <a:ea typeface="微软雅黑" panose="020B0503020204020204" pitchFamily="34" charset="-122"/>
                        </a:rPr>
                        <a:t>小时</a:t>
                      </a:r>
                      <a:endParaRPr lang="zh-CN" sz="1200" kern="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en-US" sz="1200" kern="0">
                          <a:solidFill>
                            <a:schemeClr val="bg1"/>
                          </a:solidFill>
                          <a:effectLst/>
                          <a:latin typeface="微软雅黑" panose="020B0503020204020204" pitchFamily="34" charset="-122"/>
                          <a:ea typeface="微软雅黑" panose="020B0503020204020204" pitchFamily="34" charset="-122"/>
                        </a:rPr>
                        <a:t>5</a:t>
                      </a:r>
                      <a:r>
                        <a:rPr lang="zh-CN" sz="1200" kern="0">
                          <a:solidFill>
                            <a:schemeClr val="bg1"/>
                          </a:solidFill>
                          <a:effectLst/>
                          <a:latin typeface="微软雅黑" panose="020B0503020204020204" pitchFamily="34" charset="-122"/>
                          <a:ea typeface="微软雅黑" panose="020B0503020204020204" pitchFamily="34" charset="-122"/>
                        </a:rPr>
                        <a:t>分钟</a:t>
                      </a:r>
                      <a:endParaRPr lang="zh-CN" sz="1200" kern="0">
                        <a:solidFill>
                          <a:schemeClr val="bg1"/>
                        </a:solidFill>
                        <a:effectLst/>
                        <a:latin typeface="微软雅黑" panose="020B0503020204020204" pitchFamily="34" charset="-122"/>
                        <a:ea typeface="微软雅黑" panose="020B0503020204020204" pitchFamily="34" charset="-122"/>
                      </a:endParaRPr>
                    </a:p>
                  </a:txBody>
                  <a:tcPr marT="0" marB="0"/>
                </a:tc>
              </a:tr>
              <a:tr h="224439">
                <a:tc>
                  <a:txBody>
                    <a:bodyPr/>
                    <a:p>
                      <a:pPr algn="ctr">
                        <a:lnSpc>
                          <a:spcPts val="1800"/>
                        </a:lnSpc>
                      </a:pPr>
                      <a:r>
                        <a:rPr lang="en-US" sz="1200" kern="100">
                          <a:solidFill>
                            <a:schemeClr val="bg1"/>
                          </a:solidFill>
                          <a:effectLst/>
                          <a:latin typeface="微软雅黑" panose="020B0503020204020204" pitchFamily="34" charset="-122"/>
                          <a:ea typeface="微软雅黑" panose="020B0503020204020204" pitchFamily="34" charset="-122"/>
                        </a:rPr>
                        <a:t>4</a:t>
                      </a:r>
                      <a:endParaRPr lang="en-US" sz="1200" kern="10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a:solidFill>
                            <a:schemeClr val="bg1"/>
                          </a:solidFill>
                          <a:effectLst/>
                          <a:latin typeface="微软雅黑" panose="020B0503020204020204" pitchFamily="34" charset="-122"/>
                          <a:ea typeface="微软雅黑" panose="020B0503020204020204" pitchFamily="34" charset="-122"/>
                        </a:rPr>
                        <a:t>非法接入设备检测效率</a:t>
                      </a:r>
                      <a:endParaRPr lang="zh-CN" sz="1200" kern="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dirty="0">
                          <a:solidFill>
                            <a:schemeClr val="bg1"/>
                          </a:solidFill>
                          <a:effectLst/>
                          <a:latin typeface="微软雅黑" panose="020B0503020204020204" pitchFamily="34" charset="-122"/>
                          <a:ea typeface="微软雅黑" panose="020B0503020204020204" pitchFamily="34" charset="-122"/>
                        </a:rPr>
                        <a:t>检测到非法设备接入并响应操作平均花费的时间</a:t>
                      </a:r>
                      <a:endParaRPr lang="zh-CN" sz="1200" kern="0" dirty="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zh-CN" sz="1200" kern="0">
                          <a:solidFill>
                            <a:schemeClr val="bg1"/>
                          </a:solidFill>
                          <a:effectLst/>
                          <a:latin typeface="微软雅黑" panose="020B0503020204020204" pitchFamily="34" charset="-122"/>
                          <a:ea typeface="微软雅黑" panose="020B0503020204020204" pitchFamily="34" charset="-122"/>
                        </a:rPr>
                        <a:t>无此能力</a:t>
                      </a:r>
                      <a:endParaRPr lang="zh-CN" sz="1200" kern="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en-US" sz="1200" kern="0">
                          <a:solidFill>
                            <a:schemeClr val="bg1"/>
                          </a:solidFill>
                          <a:effectLst/>
                          <a:latin typeface="微软雅黑" panose="020B0503020204020204" pitchFamily="34" charset="-122"/>
                          <a:ea typeface="微软雅黑" panose="020B0503020204020204" pitchFamily="34" charset="-122"/>
                        </a:rPr>
                        <a:t>5</a:t>
                      </a:r>
                      <a:r>
                        <a:rPr lang="zh-CN" sz="1200" kern="0">
                          <a:solidFill>
                            <a:schemeClr val="bg1"/>
                          </a:solidFill>
                          <a:effectLst/>
                          <a:latin typeface="微软雅黑" panose="020B0503020204020204" pitchFamily="34" charset="-122"/>
                          <a:ea typeface="微软雅黑" panose="020B0503020204020204" pitchFamily="34" charset="-122"/>
                        </a:rPr>
                        <a:t>秒钟</a:t>
                      </a:r>
                      <a:endParaRPr lang="zh-CN" sz="1200" kern="0">
                        <a:solidFill>
                          <a:schemeClr val="bg1"/>
                        </a:solidFill>
                        <a:effectLst/>
                        <a:latin typeface="微软雅黑" panose="020B0503020204020204" pitchFamily="34" charset="-122"/>
                        <a:ea typeface="微软雅黑" panose="020B0503020204020204" pitchFamily="34" charset="-122"/>
                      </a:endParaRPr>
                    </a:p>
                  </a:txBody>
                  <a:tcPr marT="0" marB="0"/>
                </a:tc>
              </a:tr>
              <a:tr h="258335">
                <a:tc>
                  <a:txBody>
                    <a:bodyPr/>
                    <a:p>
                      <a:pPr algn="ctr">
                        <a:lnSpc>
                          <a:spcPts val="1800"/>
                        </a:lnSpc>
                      </a:pPr>
                      <a:r>
                        <a:rPr lang="en-US" sz="1200" kern="100">
                          <a:solidFill>
                            <a:schemeClr val="bg1"/>
                          </a:solidFill>
                          <a:effectLst/>
                          <a:latin typeface="微软雅黑" panose="020B0503020204020204" pitchFamily="34" charset="-122"/>
                          <a:ea typeface="微软雅黑" panose="020B0503020204020204" pitchFamily="34" charset="-122"/>
                        </a:rPr>
                        <a:t>5</a:t>
                      </a:r>
                      <a:endParaRPr lang="en-US" sz="1200" kern="10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a:solidFill>
                            <a:schemeClr val="bg1"/>
                          </a:solidFill>
                          <a:effectLst/>
                          <a:latin typeface="微软雅黑" panose="020B0503020204020204" pitchFamily="34" charset="-122"/>
                          <a:ea typeface="微软雅黑" panose="020B0503020204020204" pitchFamily="34" charset="-122"/>
                        </a:rPr>
                        <a:t>安全入侵事件响应时间</a:t>
                      </a:r>
                      <a:endParaRPr lang="zh-CN" sz="1200" kern="0">
                        <a:solidFill>
                          <a:schemeClr val="bg1"/>
                        </a:solidFill>
                        <a:effectLst/>
                        <a:latin typeface="微软雅黑" panose="020B0503020204020204" pitchFamily="34" charset="-122"/>
                        <a:ea typeface="微软雅黑" panose="020B0503020204020204" pitchFamily="34" charset="-122"/>
                      </a:endParaRPr>
                    </a:p>
                  </a:txBody>
                  <a:tcPr marT="0" marB="0" anchor="ctr"/>
                </a:tc>
                <a:tc>
                  <a:txBody>
                    <a:bodyPr/>
                    <a:p>
                      <a:pPr algn="ctr"/>
                      <a:r>
                        <a:rPr lang="zh-CN" sz="1200" kern="0" dirty="0">
                          <a:solidFill>
                            <a:schemeClr val="bg1"/>
                          </a:solidFill>
                          <a:effectLst/>
                          <a:latin typeface="微软雅黑" panose="020B0503020204020204" pitchFamily="34" charset="-122"/>
                          <a:ea typeface="微软雅黑" panose="020B0503020204020204" pitchFamily="34" charset="-122"/>
                        </a:rPr>
                        <a:t>发生安全入侵事件平均响应时间</a:t>
                      </a:r>
                      <a:endParaRPr lang="zh-CN" sz="1200" kern="0" dirty="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en-US" sz="1200" kern="0" dirty="0">
                          <a:solidFill>
                            <a:schemeClr val="bg1"/>
                          </a:solidFill>
                          <a:effectLst/>
                          <a:latin typeface="微软雅黑" panose="020B0503020204020204" pitchFamily="34" charset="-122"/>
                          <a:ea typeface="微软雅黑" panose="020B0503020204020204" pitchFamily="34" charset="-122"/>
                        </a:rPr>
                        <a:t>2</a:t>
                      </a:r>
                      <a:r>
                        <a:rPr lang="zh-CN" sz="1200" kern="0" dirty="0">
                          <a:solidFill>
                            <a:schemeClr val="bg1"/>
                          </a:solidFill>
                          <a:effectLst/>
                          <a:latin typeface="微软雅黑" panose="020B0503020204020204" pitchFamily="34" charset="-122"/>
                          <a:ea typeface="微软雅黑" panose="020B0503020204020204" pitchFamily="34" charset="-122"/>
                        </a:rPr>
                        <a:t>小时</a:t>
                      </a:r>
                      <a:endParaRPr lang="zh-CN" sz="1200" kern="0" dirty="0">
                        <a:solidFill>
                          <a:schemeClr val="bg1"/>
                        </a:solidFill>
                        <a:effectLst/>
                        <a:latin typeface="微软雅黑" panose="020B0503020204020204" pitchFamily="34" charset="-122"/>
                        <a:ea typeface="微软雅黑" panose="020B0503020204020204" pitchFamily="34" charset="-122"/>
                      </a:endParaRPr>
                    </a:p>
                  </a:txBody>
                  <a:tcPr marT="0" marB="0"/>
                </a:tc>
                <a:tc>
                  <a:txBody>
                    <a:bodyPr/>
                    <a:p>
                      <a:pPr algn="ctr"/>
                      <a:r>
                        <a:rPr lang="en-US" sz="1200" kern="0" dirty="0">
                          <a:solidFill>
                            <a:schemeClr val="bg1"/>
                          </a:solidFill>
                          <a:effectLst/>
                          <a:latin typeface="微软雅黑" panose="020B0503020204020204" pitchFamily="34" charset="-122"/>
                          <a:ea typeface="微软雅黑" panose="020B0503020204020204" pitchFamily="34" charset="-122"/>
                        </a:rPr>
                        <a:t>10</a:t>
                      </a:r>
                      <a:r>
                        <a:rPr lang="zh-CN" sz="1200" kern="0" dirty="0">
                          <a:solidFill>
                            <a:schemeClr val="bg1"/>
                          </a:solidFill>
                          <a:effectLst/>
                          <a:latin typeface="微软雅黑" panose="020B0503020204020204" pitchFamily="34" charset="-122"/>
                          <a:ea typeface="微软雅黑" panose="020B0503020204020204" pitchFamily="34" charset="-122"/>
                        </a:rPr>
                        <a:t>秒钟</a:t>
                      </a:r>
                      <a:endParaRPr lang="zh-CN" sz="1200" kern="0" dirty="0">
                        <a:solidFill>
                          <a:schemeClr val="bg1"/>
                        </a:solidFill>
                        <a:effectLst/>
                        <a:latin typeface="微软雅黑" panose="020B0503020204020204" pitchFamily="34" charset="-122"/>
                        <a:ea typeface="微软雅黑" panose="020B0503020204020204" pitchFamily="34" charset="-122"/>
                      </a:endParaRPr>
                    </a:p>
                  </a:txBody>
                  <a:tcPr marT="0" marB="0"/>
                </a:tc>
              </a:tr>
            </a:tbl>
          </a:graphicData>
        </a:graphic>
      </p:graphicFrame>
      <p:grpSp>
        <p:nvGrpSpPr>
          <p:cNvPr id="83" name="组合 82"/>
          <p:cNvGrpSpPr/>
          <p:nvPr/>
        </p:nvGrpSpPr>
        <p:grpSpPr>
          <a:xfrm>
            <a:off x="6076643" y="2846698"/>
            <a:ext cx="3232923" cy="684393"/>
            <a:chOff x="3724283" y="5209973"/>
            <a:chExt cx="3232923" cy="684393"/>
          </a:xfrm>
        </p:grpSpPr>
        <p:sp>
          <p:nvSpPr>
            <p:cNvPr id="84" name="文本框 83"/>
            <p:cNvSpPr txBox="1"/>
            <p:nvPr/>
          </p:nvSpPr>
          <p:spPr>
            <a:xfrm>
              <a:off x="3724283" y="5209973"/>
              <a:ext cx="1000117" cy="645160"/>
            </a:xfrm>
            <a:prstGeom prst="rect">
              <a:avLst/>
            </a:prstGeom>
            <a:noFill/>
          </p:spPr>
          <p:txBody>
            <a:bodyPr wrap="square" rtlCol="0">
              <a:spAutoFit/>
            </a:bodyPr>
            <a:p>
              <a:pPr algn="ctr"/>
              <a:r>
                <a:rPr lang="en-US" altLang="zh-CN" sz="3600" b="1" dirty="0">
                  <a:solidFill>
                    <a:srgbClr val="0070C0"/>
                  </a:solidFill>
                  <a:latin typeface="微软雅黑" panose="020B0503020204020204" pitchFamily="34" charset="-122"/>
                  <a:ea typeface="微软雅黑" panose="020B0503020204020204" pitchFamily="34" charset="-122"/>
                </a:rPr>
                <a:t>05</a:t>
              </a:r>
              <a:endParaRPr lang="en-US" altLang="zh-CN" sz="3600" b="1" dirty="0">
                <a:solidFill>
                  <a:srgbClr val="0070C0"/>
                </a:solidFill>
                <a:latin typeface="微软雅黑" panose="020B0503020204020204" pitchFamily="34" charset="-122"/>
                <a:ea typeface="微软雅黑" panose="020B0503020204020204" pitchFamily="34" charset="-122"/>
              </a:endParaRPr>
            </a:p>
          </p:txBody>
        </p:sp>
        <p:grpSp>
          <p:nvGrpSpPr>
            <p:cNvPr id="85" name="组合 84"/>
            <p:cNvGrpSpPr/>
            <p:nvPr/>
          </p:nvGrpSpPr>
          <p:grpSpPr>
            <a:xfrm>
              <a:off x="4590656" y="5230936"/>
              <a:ext cx="2366550" cy="663430"/>
              <a:chOff x="4693721" y="5171049"/>
              <a:chExt cx="2366550" cy="663430"/>
            </a:xfrm>
          </p:grpSpPr>
          <p:sp>
            <p:nvSpPr>
              <p:cNvPr id="86" name="文本框 85"/>
              <p:cNvSpPr txBox="1"/>
              <p:nvPr/>
            </p:nvSpPr>
            <p:spPr>
              <a:xfrm>
                <a:off x="4706931" y="5171049"/>
                <a:ext cx="1519166" cy="307777"/>
              </a:xfrm>
              <a:prstGeom prst="rect">
                <a:avLst/>
              </a:prstGeom>
              <a:noFill/>
            </p:spPr>
            <p:txBody>
              <a:bodyPr wrap="square" rtlCol="0">
                <a:spAutoFit/>
              </a:bodyPr>
              <a:p>
                <a:r>
                  <a:rPr lang="zh-CN" altLang="en-US" sz="1400" b="1" dirty="0">
                    <a:solidFill>
                      <a:srgbClr val="0070C0"/>
                    </a:solidFill>
                    <a:latin typeface="+mn-ea"/>
                  </a:rPr>
                  <a:t>助力合规与建设</a:t>
                </a:r>
                <a:endParaRPr lang="zh-CN" altLang="en-US" sz="1400" b="1" dirty="0">
                  <a:solidFill>
                    <a:srgbClr val="0070C0"/>
                  </a:solidFill>
                  <a:latin typeface="+mn-ea"/>
                </a:endParaRPr>
              </a:p>
            </p:txBody>
          </p:sp>
          <p:sp>
            <p:nvSpPr>
              <p:cNvPr id="87" name="文本框 86"/>
              <p:cNvSpPr txBox="1"/>
              <p:nvPr/>
            </p:nvSpPr>
            <p:spPr>
              <a:xfrm>
                <a:off x="4693721" y="5399616"/>
                <a:ext cx="2366550" cy="434863"/>
              </a:xfrm>
              <a:prstGeom prst="rect">
                <a:avLst/>
              </a:prstGeom>
              <a:noFill/>
            </p:spPr>
            <p:txBody>
              <a:bodyPr wrap="square" rtlCol="0">
                <a:spAutoFit/>
              </a:bodyPr>
              <a:p>
                <a:pPr algn="just">
                  <a:lnSpc>
                    <a:spcPct val="130000"/>
                  </a:lnSpc>
                </a:pPr>
                <a:r>
                  <a:rPr lang="zh-CN" altLang="en-US" sz="900" dirty="0">
                    <a:solidFill>
                      <a:srgbClr val="0070C0"/>
                    </a:solidFill>
                    <a:latin typeface="+mn-ea"/>
                  </a:rPr>
                  <a:t>满足国家与行业安全要求，助力行内系统建设，提供数据支撑</a:t>
                </a:r>
                <a:endParaRPr lang="zh-CN" altLang="en-US" sz="900" dirty="0">
                  <a:solidFill>
                    <a:srgbClr val="0070C0"/>
                  </a:solidFill>
                  <a:latin typeface="+mn-ea"/>
                </a:endParaRPr>
              </a:p>
            </p:txBody>
          </p:sp>
        </p:gr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228725" y="2432050"/>
            <a:ext cx="10515600" cy="1325880"/>
          </a:xfrm>
        </p:spPr>
        <p:txBody>
          <a:bodyPr>
            <a:normAutofit/>
          </a:bodyPr>
          <a:lstStyle/>
          <a:p>
            <a:pPr algn="ctr"/>
            <a:r>
              <a:rPr lang="zh-CN" altLang="en-US" sz="6000" dirty="0">
                <a:solidFill>
                  <a:schemeClr val="bg1"/>
                </a:solidFill>
                <a:latin typeface="微软雅黑" panose="020B0503020204020204" pitchFamily="34" charset="-122"/>
                <a:ea typeface="微软雅黑" panose="020B0503020204020204" pitchFamily="34" charset="-122"/>
              </a:rPr>
              <a:t>我们方案有什么</a:t>
            </a:r>
            <a:r>
              <a:rPr lang="zh-CN" altLang="en-US" sz="6000" dirty="0">
                <a:solidFill>
                  <a:schemeClr val="bg1"/>
                </a:solidFill>
                <a:latin typeface="微软雅黑" panose="020B0503020204020204" pitchFamily="34" charset="-122"/>
                <a:ea typeface="微软雅黑" panose="020B0503020204020204" pitchFamily="34" charset="-122"/>
              </a:rPr>
              <a:t>优势？</a:t>
            </a:r>
            <a:endParaRPr lang="zh-CN" altLang="en-US" sz="60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椭圆 9"/>
          <p:cNvSpPr/>
          <p:nvPr/>
        </p:nvSpPr>
        <p:spPr>
          <a:xfrm>
            <a:off x="6798310" y="2388870"/>
            <a:ext cx="703580" cy="703580"/>
          </a:xfrm>
          <a:prstGeom prst="ellipse">
            <a:avLst/>
          </a:prstGeom>
          <a:solidFill>
            <a:schemeClr val="bg1"/>
          </a:solidFill>
          <a:ln w="38100">
            <a:solidFill>
              <a:schemeClr val="tx1">
                <a:lumMod val="50000"/>
                <a:lumOff val="50000"/>
              </a:schemeClr>
            </a:solidFill>
          </a:ln>
          <a:effectLst>
            <a:outerShdw blurRad="50800" dist="50800" dir="5400000" sx="69000" sy="69000" algn="ctr" rotWithShape="0">
              <a:srgbClr val="000000">
                <a:alpha val="4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b="1"/>
          </a:p>
        </p:txBody>
      </p:sp>
      <p:pic>
        <p:nvPicPr>
          <p:cNvPr id="16" name="http://photo-static-api.fotomore.com/creative/vcg/400/new/VCG41N1308713019.jpg" descr="&amp;pky360_sjzg_VCG41N1308713019&amp;2&amp;src_toppic_inpsrchzd1&amp;"/>
          <p:cNvPicPr>
            <a:picLocks noChangeAspect="1"/>
          </p:cNvPicPr>
          <p:nvPr/>
        </p:nvPicPr>
        <p:blipFill>
          <a:blip r:embed="rId1"/>
          <a:srcRect t="6910" r="51130" b="77"/>
          <a:stretch>
            <a:fillRect/>
          </a:stretch>
        </p:blipFill>
        <p:spPr>
          <a:xfrm>
            <a:off x="0" y="0"/>
            <a:ext cx="6406515" cy="6858635"/>
          </a:xfrm>
          <a:prstGeom prst="rect">
            <a:avLst/>
          </a:prstGeom>
        </p:spPr>
      </p:pic>
      <p:sp>
        <p:nvSpPr>
          <p:cNvPr id="23" name="矩形 22"/>
          <p:cNvSpPr/>
          <p:nvPr>
            <p:custDataLst>
              <p:tags r:id="rId2"/>
            </p:custDataLst>
          </p:nvPr>
        </p:nvSpPr>
        <p:spPr>
          <a:xfrm>
            <a:off x="0" y="-635"/>
            <a:ext cx="6406515" cy="6858635"/>
          </a:xfrm>
          <a:prstGeom prst="rect">
            <a:avLst/>
          </a:prstGeom>
          <a:gradFill>
            <a:gsLst>
              <a:gs pos="47000">
                <a:srgbClr val="2169D3"/>
              </a:gs>
              <a:gs pos="0">
                <a:srgbClr val="2169D3"/>
              </a:gs>
              <a:gs pos="98000">
                <a:srgbClr val="404040">
                  <a:lumMod val="75000"/>
                  <a:lumOff val="25000"/>
                  <a:alpha val="41000"/>
                </a:srgb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文本框 7"/>
          <p:cNvSpPr txBox="1"/>
          <p:nvPr/>
        </p:nvSpPr>
        <p:spPr>
          <a:xfrm>
            <a:off x="249376" y="292988"/>
            <a:ext cx="6439989"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方案优势</a:t>
            </a:r>
            <a:endParaRPr kumimoji="0" lang="zh-CN" altLang="en-US" sz="2400" b="1"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188" name="íṡľíḍé"/>
          <p:cNvSpPr/>
          <p:nvPr/>
        </p:nvSpPr>
        <p:spPr>
          <a:xfrm>
            <a:off x="264795" y="1045845"/>
            <a:ext cx="5915660" cy="805180"/>
          </a:xfrm>
          <a:prstGeom prst="rect">
            <a:avLst/>
          </a:prstGeom>
        </p:spPr>
        <p:txBody>
          <a:bodyPr anchor="b" anchorCtr="0">
            <a:noAutofit/>
          </a:bodyPr>
          <a:lstStyle/>
          <a:p>
            <a:pPr>
              <a:buSzPct val="25000"/>
            </a:pPr>
            <a:r>
              <a:rPr lang="zh-CN" altLang="en-US" sz="2800" b="1" dirty="0">
                <a:solidFill>
                  <a:schemeClr val="bg1"/>
                </a:solidFill>
              </a:rPr>
              <a:t>专业网络空间资产测绘实践方案</a:t>
            </a:r>
            <a:endParaRPr lang="zh-CN" altLang="en-US" sz="2800" b="1" dirty="0">
              <a:solidFill>
                <a:schemeClr val="bg1"/>
              </a:solidFill>
            </a:endParaRPr>
          </a:p>
        </p:txBody>
      </p:sp>
      <p:grpSp>
        <p:nvGrpSpPr>
          <p:cNvPr id="197" name="ï$ḻîḋe"/>
          <p:cNvGrpSpPr/>
          <p:nvPr/>
        </p:nvGrpSpPr>
        <p:grpSpPr>
          <a:xfrm>
            <a:off x="7663184" y="1367790"/>
            <a:ext cx="2942590" cy="1245235"/>
            <a:chOff x="6435266" y="968219"/>
            <a:chExt cx="2942485" cy="1245449"/>
          </a:xfrm>
        </p:grpSpPr>
        <p:sp>
          <p:nvSpPr>
            <p:cNvPr id="198" name="isḻïḓê"/>
            <p:cNvSpPr txBox="1"/>
            <p:nvPr/>
          </p:nvSpPr>
          <p:spPr>
            <a:xfrm>
              <a:off x="6435266" y="968219"/>
              <a:ext cx="1681406" cy="368300"/>
            </a:xfrm>
            <a:prstGeom prst="rect">
              <a:avLst/>
            </a:prstGeom>
            <a:noFill/>
          </p:spPr>
          <p:txBody>
            <a:bodyPr wrap="square">
              <a:spAutoFit/>
            </a:bodyPr>
            <a:lstStyle/>
            <a:p>
              <a:pPr algn="ctr"/>
              <a:r>
                <a:rPr lang="zh-CN" altLang="en-US" b="1" dirty="0">
                  <a:solidFill>
                    <a:srgbClr val="0C75EC"/>
                  </a:solidFill>
                </a:rPr>
                <a:t>资产识别效率</a:t>
              </a:r>
              <a:endParaRPr lang="zh-CN" altLang="en-US" b="1" dirty="0">
                <a:solidFill>
                  <a:srgbClr val="0C75EC"/>
                </a:solidFill>
              </a:endParaRPr>
            </a:p>
          </p:txBody>
        </p:sp>
        <p:sp>
          <p:nvSpPr>
            <p:cNvPr id="199" name="íšḻïdé"/>
            <p:cNvSpPr/>
            <p:nvPr/>
          </p:nvSpPr>
          <p:spPr>
            <a:xfrm>
              <a:off x="6496224" y="1350555"/>
              <a:ext cx="2881527" cy="863113"/>
            </a:xfrm>
            <a:prstGeom prst="rect">
              <a:avLst/>
            </a:prstGeom>
            <a:ln>
              <a:noFill/>
            </a:ln>
          </p:spPr>
          <p:txBody>
            <a:bodyPr wrap="square" lIns="91440" tIns="45720" rIns="91440" bIns="45720" anchor="t">
              <a:noAutofit/>
            </a:bodyPr>
            <a:lstStyle/>
            <a:p>
              <a:pPr algn="l"/>
              <a:r>
                <a:rPr lang="en-US" altLang="zh-CN" sz="1100" dirty="0">
                  <a:solidFill>
                    <a:schemeClr val="tx1"/>
                  </a:solidFill>
                  <a:latin typeface="微软雅黑" panose="020B0503020204020204" pitchFamily="34" charset="-122"/>
                  <a:ea typeface="微软雅黑" panose="020B0503020204020204" pitchFamily="34" charset="-122"/>
                </a:rPr>
                <a:t>分布式测绘引擎</a:t>
              </a:r>
              <a:r>
                <a:rPr lang="zh-CN" altLang="zh-CN" sz="1100" dirty="0">
                  <a:solidFill>
                    <a:schemeClr val="tx1"/>
                  </a:solidFill>
                  <a:latin typeface="微软雅黑" panose="020B0503020204020204" pitchFamily="34" charset="-122"/>
                  <a:ea typeface="微软雅黑" panose="020B0503020204020204" pitchFamily="34" charset="-122"/>
                </a:rPr>
                <a:t>、</a:t>
              </a:r>
              <a:r>
                <a:rPr lang="en-US" altLang="zh-CN" sz="1100" dirty="0">
                  <a:solidFill>
                    <a:schemeClr val="tx1"/>
                  </a:solidFill>
                  <a:latin typeface="微软雅黑" panose="020B0503020204020204" pitchFamily="34" charset="-122"/>
                  <a:ea typeface="微软雅黑" panose="020B0503020204020204" pitchFamily="34" charset="-122"/>
                </a:rPr>
                <a:t>资产秒级发现</a:t>
              </a:r>
              <a:endParaRPr lang="en-US" altLang="zh-CN" sz="1100" dirty="0">
                <a:solidFill>
                  <a:schemeClr val="tx1"/>
                </a:solidFill>
                <a:latin typeface="微软雅黑" panose="020B0503020204020204" pitchFamily="34" charset="-122"/>
                <a:ea typeface="微软雅黑" panose="020B0503020204020204" pitchFamily="34" charset="-122"/>
              </a:endParaRPr>
            </a:p>
          </p:txBody>
        </p:sp>
      </p:grpSp>
      <p:grpSp>
        <p:nvGrpSpPr>
          <p:cNvPr id="200" name="îšḻîďe"/>
          <p:cNvGrpSpPr/>
          <p:nvPr/>
        </p:nvGrpSpPr>
        <p:grpSpPr>
          <a:xfrm>
            <a:off x="7676520" y="2378075"/>
            <a:ext cx="3510279" cy="1245235"/>
            <a:chOff x="5843524" y="4787024"/>
            <a:chExt cx="3510154" cy="1245449"/>
          </a:xfrm>
        </p:grpSpPr>
        <p:sp>
          <p:nvSpPr>
            <p:cNvPr id="201" name="îṩḻiḑé"/>
            <p:cNvSpPr txBox="1"/>
            <p:nvPr/>
          </p:nvSpPr>
          <p:spPr>
            <a:xfrm>
              <a:off x="5843524" y="4787024"/>
              <a:ext cx="1681406" cy="368300"/>
            </a:xfrm>
            <a:prstGeom prst="rect">
              <a:avLst/>
            </a:prstGeom>
            <a:noFill/>
          </p:spPr>
          <p:txBody>
            <a:bodyPr wrap="square">
              <a:spAutoFit/>
            </a:bodyPr>
            <a:lstStyle/>
            <a:p>
              <a:pPr algn="ctr"/>
              <a:r>
                <a:rPr lang="zh-CN" altLang="en-US" b="1" dirty="0">
                  <a:solidFill>
                    <a:srgbClr val="0C75EC"/>
                  </a:solidFill>
                </a:rPr>
                <a:t>丰富的指纹库</a:t>
              </a:r>
              <a:endParaRPr lang="zh-CN" altLang="en-US" b="1" dirty="0">
                <a:solidFill>
                  <a:srgbClr val="0C75EC"/>
                </a:solidFill>
              </a:endParaRPr>
            </a:p>
          </p:txBody>
        </p:sp>
        <p:sp>
          <p:nvSpPr>
            <p:cNvPr id="202" name="íṡľiḑe"/>
            <p:cNvSpPr/>
            <p:nvPr/>
          </p:nvSpPr>
          <p:spPr>
            <a:xfrm>
              <a:off x="5891147" y="5169360"/>
              <a:ext cx="3462531" cy="863113"/>
            </a:xfrm>
            <a:prstGeom prst="rect">
              <a:avLst/>
            </a:prstGeom>
            <a:ln>
              <a:noFill/>
            </a:ln>
          </p:spPr>
          <p:txBody>
            <a:bodyPr wrap="square" lIns="91440" tIns="45720" rIns="91440" bIns="45720" anchor="t">
              <a:noAutofit/>
            </a:bodyPr>
            <a:lstStyle/>
            <a:p>
              <a:pPr algn="l"/>
              <a:r>
                <a:rPr lang="en-US" altLang="zh-CN" sz="1100" dirty="0">
                  <a:solidFill>
                    <a:schemeClr val="tx1"/>
                  </a:solidFill>
                </a:rPr>
                <a:t>30000+物联网指纹库</a:t>
              </a:r>
              <a:r>
                <a:rPr lang="zh-CN" altLang="en-US" sz="1100" dirty="0">
                  <a:solidFill>
                    <a:schemeClr val="tx1"/>
                  </a:solidFill>
                </a:rPr>
                <a:t>，资产识别率超过</a:t>
              </a:r>
              <a:r>
                <a:rPr lang="en-US" altLang="zh-CN" sz="1100" dirty="0">
                  <a:solidFill>
                    <a:schemeClr val="tx1"/>
                  </a:solidFill>
                </a:rPr>
                <a:t>98%</a:t>
              </a:r>
              <a:endParaRPr lang="en-US" altLang="zh-CN" sz="1100" dirty="0">
                <a:solidFill>
                  <a:schemeClr val="tx1"/>
                </a:solidFill>
              </a:endParaRPr>
            </a:p>
          </p:txBody>
        </p:sp>
      </p:grpSp>
      <p:grpSp>
        <p:nvGrpSpPr>
          <p:cNvPr id="203" name="ïSḷiḍè"/>
          <p:cNvGrpSpPr/>
          <p:nvPr/>
        </p:nvGrpSpPr>
        <p:grpSpPr>
          <a:xfrm>
            <a:off x="7644130" y="3502025"/>
            <a:ext cx="4112895" cy="1245870"/>
            <a:chOff x="7394367" y="4311856"/>
            <a:chExt cx="4112895" cy="1245870"/>
          </a:xfrm>
        </p:grpSpPr>
        <p:sp>
          <p:nvSpPr>
            <p:cNvPr id="204" name="ïṩḷîḋè"/>
            <p:cNvSpPr txBox="1"/>
            <p:nvPr/>
          </p:nvSpPr>
          <p:spPr>
            <a:xfrm>
              <a:off x="7394367" y="4311856"/>
              <a:ext cx="2536825" cy="645160"/>
            </a:xfrm>
            <a:prstGeom prst="rect">
              <a:avLst/>
            </a:prstGeom>
            <a:noFill/>
          </p:spPr>
          <p:txBody>
            <a:bodyPr wrap="square">
              <a:spAutoFit/>
            </a:bodyPr>
            <a:lstStyle/>
            <a:p>
              <a:pPr algn="ctr"/>
              <a:r>
                <a:rPr lang="zh-CN" altLang="en-US" b="1" dirty="0">
                  <a:solidFill>
                    <a:srgbClr val="0C75EC"/>
                  </a:solidFill>
                </a:rPr>
                <a:t>基于</a:t>
              </a:r>
              <a:r>
                <a:rPr lang="en-US" altLang="zh-CN" b="1" dirty="0">
                  <a:solidFill>
                    <a:srgbClr val="0C75EC"/>
                  </a:solidFill>
                </a:rPr>
                <a:t>RFID</a:t>
              </a:r>
              <a:r>
                <a:rPr lang="zh-CN" altLang="en-US" b="1" dirty="0">
                  <a:solidFill>
                    <a:srgbClr val="0C75EC"/>
                  </a:solidFill>
                </a:rPr>
                <a:t>的物理定位</a:t>
              </a:r>
              <a:endParaRPr lang="zh-CN" altLang="en-US" b="1" dirty="0">
                <a:solidFill>
                  <a:srgbClr val="0C75EC"/>
                </a:solidFill>
              </a:endParaRPr>
            </a:p>
          </p:txBody>
        </p:sp>
        <p:sp>
          <p:nvSpPr>
            <p:cNvPr id="205" name="ïSḻiḍê"/>
            <p:cNvSpPr/>
            <p:nvPr/>
          </p:nvSpPr>
          <p:spPr>
            <a:xfrm>
              <a:off x="7459137" y="4694126"/>
              <a:ext cx="4048125" cy="863600"/>
            </a:xfrm>
            <a:prstGeom prst="rect">
              <a:avLst/>
            </a:prstGeom>
            <a:ln>
              <a:noFill/>
            </a:ln>
          </p:spPr>
          <p:txBody>
            <a:bodyPr wrap="square" lIns="91440" tIns="45720" rIns="91440" bIns="45720" anchor="t">
              <a:noAutofit/>
            </a:bodyPr>
            <a:lstStyle/>
            <a:p>
              <a:pPr algn="ctr"/>
              <a:r>
                <a:rPr lang="zh-CN" altLang="en-US" sz="1100" dirty="0">
                  <a:solidFill>
                    <a:schemeClr val="tx1"/>
                  </a:solidFill>
                </a:rPr>
                <a:t>融合网络和物理信息，</a:t>
              </a:r>
              <a:r>
                <a:rPr lang="en-US" altLang="zh-CN" sz="1100" dirty="0">
                  <a:solidFill>
                    <a:schemeClr val="tx1"/>
                  </a:solidFill>
                </a:rPr>
                <a:t>打通资产网络空间画像与物理空间画像</a:t>
              </a:r>
              <a:endParaRPr lang="en-US" altLang="zh-CN" sz="1100" dirty="0">
                <a:solidFill>
                  <a:schemeClr val="tx1"/>
                </a:solidFill>
              </a:endParaRPr>
            </a:p>
          </p:txBody>
        </p:sp>
      </p:grpSp>
      <p:grpSp>
        <p:nvGrpSpPr>
          <p:cNvPr id="210" name="ïşļïḋê"/>
          <p:cNvGrpSpPr/>
          <p:nvPr/>
        </p:nvGrpSpPr>
        <p:grpSpPr>
          <a:xfrm>
            <a:off x="7497445" y="4552315"/>
            <a:ext cx="4388485" cy="1245870"/>
            <a:chOff x="9576507" y="3836688"/>
            <a:chExt cx="4388884" cy="1245870"/>
          </a:xfrm>
        </p:grpSpPr>
        <p:sp>
          <p:nvSpPr>
            <p:cNvPr id="211" name="iSļídé"/>
            <p:cNvSpPr txBox="1"/>
            <p:nvPr/>
          </p:nvSpPr>
          <p:spPr>
            <a:xfrm>
              <a:off x="9576507" y="3836688"/>
              <a:ext cx="1681406" cy="368300"/>
            </a:xfrm>
            <a:prstGeom prst="rect">
              <a:avLst/>
            </a:prstGeom>
            <a:noFill/>
          </p:spPr>
          <p:txBody>
            <a:bodyPr wrap="square">
              <a:spAutoFit/>
            </a:bodyPr>
            <a:lstStyle/>
            <a:p>
              <a:pPr algn="ctr"/>
              <a:r>
                <a:rPr lang="zh-CN" altLang="en-US" b="1" dirty="0">
                  <a:solidFill>
                    <a:srgbClr val="0C75EC"/>
                  </a:solidFill>
                </a:rPr>
                <a:t>联防联控</a:t>
              </a:r>
              <a:endParaRPr lang="zh-CN" altLang="en-US" b="1" dirty="0">
                <a:solidFill>
                  <a:srgbClr val="0C75EC"/>
                </a:solidFill>
              </a:endParaRPr>
            </a:p>
          </p:txBody>
        </p:sp>
        <p:sp>
          <p:nvSpPr>
            <p:cNvPr id="212" name="îšḻîdè"/>
            <p:cNvSpPr/>
            <p:nvPr/>
          </p:nvSpPr>
          <p:spPr>
            <a:xfrm>
              <a:off x="9838786" y="4218958"/>
              <a:ext cx="4126605" cy="863600"/>
            </a:xfrm>
            <a:prstGeom prst="rect">
              <a:avLst/>
            </a:prstGeom>
            <a:ln>
              <a:noFill/>
            </a:ln>
          </p:spPr>
          <p:txBody>
            <a:bodyPr wrap="square" lIns="91440" tIns="45720" rIns="91440" bIns="45720" anchor="t">
              <a:noAutofit/>
            </a:bodyPr>
            <a:lstStyle/>
            <a:p>
              <a:pPr algn="l"/>
              <a:r>
                <a:rPr lang="en-US" altLang="zh-CN" sz="1100" dirty="0">
                  <a:solidFill>
                    <a:schemeClr val="tx1"/>
                  </a:solidFill>
                </a:rPr>
                <a:t>支持与台账系统、虚拟机、AD域等多类型系统对接</a:t>
              </a:r>
              <a:endParaRPr lang="en-US" altLang="zh-CN" sz="1100" dirty="0">
                <a:solidFill>
                  <a:schemeClr val="tx1"/>
                </a:solidFill>
              </a:endParaRPr>
            </a:p>
            <a:p>
              <a:pPr algn="l"/>
              <a:r>
                <a:rPr lang="en-US" altLang="zh-CN" sz="1100" dirty="0">
                  <a:solidFill>
                    <a:schemeClr val="tx1"/>
                  </a:solidFill>
                </a:rPr>
                <a:t>实现联防联控。</a:t>
              </a:r>
              <a:endParaRPr lang="en-US" altLang="zh-CN" sz="1100" dirty="0">
                <a:solidFill>
                  <a:schemeClr val="tx1"/>
                </a:solidFill>
              </a:endParaRPr>
            </a:p>
          </p:txBody>
        </p:sp>
      </p:grpSp>
      <p:sp>
        <p:nvSpPr>
          <p:cNvPr id="213" name="ïślidè"/>
          <p:cNvSpPr txBox="1"/>
          <p:nvPr/>
        </p:nvSpPr>
        <p:spPr>
          <a:xfrm>
            <a:off x="783590" y="2788285"/>
            <a:ext cx="5396865" cy="2245360"/>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lnSpc>
                <a:spcPct val="200000"/>
              </a:lnSpc>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丰富的金融行业落地实践案例，华夏银行、平安银行、兴业银行</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ct val="200000"/>
              </a:lnSpc>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金融行业资产识别率超</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97%</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ct val="200000"/>
              </a:lnSpc>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雪亮工程资产识别率超</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95%</a:t>
            </a:r>
            <a:endPar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lnSpc>
                <a:spcPct val="200000"/>
              </a:lnSpc>
              <a:buFont typeface="Wingdings" panose="05000000000000000000" pitchFamily="2" charset="2"/>
              <a:buChar char="n"/>
            </a:pP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华夏银行部署超过</a:t>
            </a:r>
            <a:r>
              <a:rPr lang="en-US" altLang="zh-CN"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28</a:t>
            </a:r>
            <a:r>
              <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省市分行</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810260" y="2279015"/>
            <a:ext cx="2468880" cy="398780"/>
          </a:xfrm>
          <a:prstGeom prst="rect">
            <a:avLst/>
          </a:prstGeom>
          <a:noFill/>
        </p:spPr>
        <p:txBody>
          <a:bodyPr wrap="none" rtlCol="0" anchor="t">
            <a:spAutoFit/>
          </a:bodyPr>
          <a:lstStyle/>
          <a:p>
            <a:pPr>
              <a:buSzPct val="25000"/>
            </a:pPr>
            <a:r>
              <a:rPr lang="zh-CN" altLang="en-US" sz="2000" b="1" dirty="0">
                <a:solidFill>
                  <a:schemeClr val="bg1"/>
                </a:solidFill>
                <a:sym typeface="+mn-ea"/>
              </a:rPr>
              <a:t>丰富的落地实践案例</a:t>
            </a:r>
            <a:endParaRPr lang="zh-CN" altLang="en-US" sz="2000" b="1" dirty="0">
              <a:solidFill>
                <a:schemeClr val="bg1"/>
              </a:solidFill>
              <a:sym typeface="+mn-ea"/>
            </a:endParaRPr>
          </a:p>
        </p:txBody>
      </p:sp>
      <p:sp>
        <p:nvSpPr>
          <p:cNvPr id="3" name="矩形 2"/>
          <p:cNvSpPr/>
          <p:nvPr/>
        </p:nvSpPr>
        <p:spPr>
          <a:xfrm>
            <a:off x="338455" y="822325"/>
            <a:ext cx="742315" cy="76200"/>
          </a:xfrm>
          <a:prstGeom prst="rect">
            <a:avLst/>
          </a:prstGeom>
          <a:solidFill>
            <a:schemeClr val="bg1"/>
          </a:solidFill>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solidFill>
                <a:schemeClr val="bg1"/>
              </a:solidFill>
            </a:endParaRPr>
          </a:p>
        </p:txBody>
      </p:sp>
      <p:pic>
        <p:nvPicPr>
          <p:cNvPr id="4" name="图片 3"/>
          <p:cNvPicPr>
            <a:picLocks noChangeAspect="1"/>
          </p:cNvPicPr>
          <p:nvPr/>
        </p:nvPicPr>
        <p:blipFill>
          <a:blip r:embed="rId3"/>
          <a:stretch>
            <a:fillRect/>
          </a:stretch>
        </p:blipFill>
        <p:spPr>
          <a:xfrm>
            <a:off x="10543920" y="375413"/>
            <a:ext cx="1438043" cy="485434"/>
          </a:xfrm>
          <a:prstGeom prst="rect">
            <a:avLst/>
          </a:prstGeom>
        </p:spPr>
      </p:pic>
      <p:sp>
        <p:nvSpPr>
          <p:cNvPr id="5" name="矩形 4"/>
          <p:cNvSpPr/>
          <p:nvPr/>
        </p:nvSpPr>
        <p:spPr>
          <a:xfrm>
            <a:off x="715645" y="2331720"/>
            <a:ext cx="76200" cy="296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791325" y="1367790"/>
            <a:ext cx="703580" cy="703580"/>
          </a:xfrm>
          <a:prstGeom prst="ellipse">
            <a:avLst/>
          </a:prstGeom>
          <a:solidFill>
            <a:schemeClr val="bg1"/>
          </a:solidFill>
          <a:ln w="38100">
            <a:solidFill>
              <a:schemeClr val="tx1">
                <a:lumMod val="50000"/>
                <a:lumOff val="50000"/>
              </a:schemeClr>
            </a:solidFill>
          </a:ln>
          <a:effectLst>
            <a:outerShdw blurRad="50800" dist="50800" dir="5400000" sx="69000" sy="69000" algn="ctr" rotWithShape="0">
              <a:srgbClr val="000000">
                <a:alpha val="4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b="1"/>
          </a:p>
        </p:txBody>
      </p:sp>
      <p:sp>
        <p:nvSpPr>
          <p:cNvPr id="32" name="î$ḻiḓè"/>
          <p:cNvSpPr/>
          <p:nvPr/>
        </p:nvSpPr>
        <p:spPr>
          <a:xfrm>
            <a:off x="6968490" y="1576070"/>
            <a:ext cx="363220" cy="274955"/>
          </a:xfrm>
          <a:custGeom>
            <a:avLst/>
            <a:gdLst>
              <a:gd name="T0" fmla="*/ 12354 w 12674"/>
              <a:gd name="T1" fmla="*/ 10093 h 10752"/>
              <a:gd name="T2" fmla="*/ 653 w 12674"/>
              <a:gd name="T3" fmla="*/ 10093 h 10752"/>
              <a:gd name="T4" fmla="*/ 653 w 12674"/>
              <a:gd name="T5" fmla="*/ 320 h 10752"/>
              <a:gd name="T6" fmla="*/ 333 w 12674"/>
              <a:gd name="T7" fmla="*/ 0 h 10752"/>
              <a:gd name="T8" fmla="*/ 320 w 12674"/>
              <a:gd name="T9" fmla="*/ 0 h 10752"/>
              <a:gd name="T10" fmla="*/ 0 w 12674"/>
              <a:gd name="T11" fmla="*/ 320 h 10752"/>
              <a:gd name="T12" fmla="*/ 0 w 12674"/>
              <a:gd name="T13" fmla="*/ 10413 h 10752"/>
              <a:gd name="T14" fmla="*/ 0 w 12674"/>
              <a:gd name="T15" fmla="*/ 10426 h 10752"/>
              <a:gd name="T16" fmla="*/ 0 w 12674"/>
              <a:gd name="T17" fmla="*/ 10432 h 10752"/>
              <a:gd name="T18" fmla="*/ 320 w 12674"/>
              <a:gd name="T19" fmla="*/ 10752 h 10752"/>
              <a:gd name="T20" fmla="*/ 333 w 12674"/>
              <a:gd name="T21" fmla="*/ 10752 h 10752"/>
              <a:gd name="T22" fmla="*/ 397 w 12674"/>
              <a:gd name="T23" fmla="*/ 10746 h 10752"/>
              <a:gd name="T24" fmla="*/ 12354 w 12674"/>
              <a:gd name="T25" fmla="*/ 10746 h 10752"/>
              <a:gd name="T26" fmla="*/ 12674 w 12674"/>
              <a:gd name="T27" fmla="*/ 10426 h 10752"/>
              <a:gd name="T28" fmla="*/ 12674 w 12674"/>
              <a:gd name="T29" fmla="*/ 10413 h 10752"/>
              <a:gd name="T30" fmla="*/ 12354 w 12674"/>
              <a:gd name="T31" fmla="*/ 10093 h 10752"/>
              <a:gd name="T32" fmla="*/ 2514 w 12674"/>
              <a:gd name="T33" fmla="*/ 7484 h 10752"/>
              <a:gd name="T34" fmla="*/ 3794 w 12674"/>
              <a:gd name="T35" fmla="*/ 5923 h 10752"/>
              <a:gd name="T36" fmla="*/ 5390 w 12674"/>
              <a:gd name="T37" fmla="*/ 4651 h 10752"/>
              <a:gd name="T38" fmla="*/ 7463 w 12674"/>
              <a:gd name="T39" fmla="*/ 6153 h 10752"/>
              <a:gd name="T40" fmla="*/ 9648 w 12674"/>
              <a:gd name="T41" fmla="*/ 4335 h 10752"/>
              <a:gd name="T42" fmla="*/ 10577 w 12674"/>
              <a:gd name="T43" fmla="*/ 2795 h 10752"/>
              <a:gd name="T44" fmla="*/ 11853 w 12674"/>
              <a:gd name="T45" fmla="*/ 3537 h 10752"/>
              <a:gd name="T46" fmla="*/ 11486 w 12674"/>
              <a:gd name="T47" fmla="*/ 1420 h 10752"/>
              <a:gd name="T48" fmla="*/ 10981 w 12674"/>
              <a:gd name="T49" fmla="*/ 991 h 10752"/>
              <a:gd name="T50" fmla="*/ 10793 w 12674"/>
              <a:gd name="T51" fmla="*/ 1027 h 10752"/>
              <a:gd name="T52" fmla="*/ 8781 w 12674"/>
              <a:gd name="T53" fmla="*/ 1749 h 10752"/>
              <a:gd name="T54" fmla="*/ 10042 w 12674"/>
              <a:gd name="T55" fmla="*/ 2483 h 10752"/>
              <a:gd name="T56" fmla="*/ 9230 w 12674"/>
              <a:gd name="T57" fmla="*/ 3764 h 10752"/>
              <a:gd name="T58" fmla="*/ 7490 w 12674"/>
              <a:gd name="T59" fmla="*/ 5487 h 10752"/>
              <a:gd name="T60" fmla="*/ 5389 w 12674"/>
              <a:gd name="T61" fmla="*/ 3986 h 10752"/>
              <a:gd name="T62" fmla="*/ 3453 w 12674"/>
              <a:gd name="T63" fmla="*/ 5308 h 10752"/>
              <a:gd name="T64" fmla="*/ 2048 w 12674"/>
              <a:gd name="T65" fmla="*/ 7009 h 10752"/>
              <a:gd name="T66" fmla="*/ 2514 w 12674"/>
              <a:gd name="T67" fmla="*/ 7484 h 10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674" h="10752">
                <a:moveTo>
                  <a:pt x="12354" y="10093"/>
                </a:moveTo>
                <a:lnTo>
                  <a:pt x="653" y="10093"/>
                </a:lnTo>
                <a:lnTo>
                  <a:pt x="653" y="320"/>
                </a:lnTo>
                <a:cubicBezTo>
                  <a:pt x="653" y="143"/>
                  <a:pt x="510" y="0"/>
                  <a:pt x="333" y="0"/>
                </a:cubicBezTo>
                <a:lnTo>
                  <a:pt x="320" y="0"/>
                </a:lnTo>
                <a:cubicBezTo>
                  <a:pt x="144" y="0"/>
                  <a:pt x="0" y="143"/>
                  <a:pt x="0" y="320"/>
                </a:cubicBezTo>
                <a:lnTo>
                  <a:pt x="0" y="10413"/>
                </a:lnTo>
                <a:lnTo>
                  <a:pt x="0" y="10426"/>
                </a:lnTo>
                <a:lnTo>
                  <a:pt x="0" y="10432"/>
                </a:lnTo>
                <a:cubicBezTo>
                  <a:pt x="0" y="10609"/>
                  <a:pt x="144" y="10752"/>
                  <a:pt x="320" y="10752"/>
                </a:cubicBezTo>
                <a:lnTo>
                  <a:pt x="333" y="10752"/>
                </a:lnTo>
                <a:cubicBezTo>
                  <a:pt x="355" y="10752"/>
                  <a:pt x="376" y="10750"/>
                  <a:pt x="397" y="10746"/>
                </a:cubicBezTo>
                <a:lnTo>
                  <a:pt x="12354" y="10746"/>
                </a:lnTo>
                <a:cubicBezTo>
                  <a:pt x="12530" y="10746"/>
                  <a:pt x="12674" y="10603"/>
                  <a:pt x="12674" y="10426"/>
                </a:cubicBezTo>
                <a:lnTo>
                  <a:pt x="12674" y="10413"/>
                </a:lnTo>
                <a:cubicBezTo>
                  <a:pt x="12674" y="10237"/>
                  <a:pt x="12530" y="10093"/>
                  <a:pt x="12354" y="10093"/>
                </a:cubicBezTo>
                <a:close/>
                <a:moveTo>
                  <a:pt x="2514" y="7484"/>
                </a:moveTo>
                <a:cubicBezTo>
                  <a:pt x="2621" y="7373"/>
                  <a:pt x="3153" y="6688"/>
                  <a:pt x="3794" y="5923"/>
                </a:cubicBezTo>
                <a:cubicBezTo>
                  <a:pt x="4349" y="5260"/>
                  <a:pt x="5026" y="4656"/>
                  <a:pt x="5390" y="4651"/>
                </a:cubicBezTo>
                <a:cubicBezTo>
                  <a:pt x="6081" y="4643"/>
                  <a:pt x="6576" y="6153"/>
                  <a:pt x="7463" y="6153"/>
                </a:cubicBezTo>
                <a:cubicBezTo>
                  <a:pt x="8291" y="6153"/>
                  <a:pt x="8974" y="5258"/>
                  <a:pt x="9648" y="4335"/>
                </a:cubicBezTo>
                <a:cubicBezTo>
                  <a:pt x="10060" y="3772"/>
                  <a:pt x="10440" y="3068"/>
                  <a:pt x="10577" y="2795"/>
                </a:cubicBezTo>
                <a:lnTo>
                  <a:pt x="11853" y="3537"/>
                </a:lnTo>
                <a:lnTo>
                  <a:pt x="11486" y="1420"/>
                </a:lnTo>
                <a:cubicBezTo>
                  <a:pt x="11446" y="1177"/>
                  <a:pt x="11235" y="991"/>
                  <a:pt x="10981" y="991"/>
                </a:cubicBezTo>
                <a:cubicBezTo>
                  <a:pt x="10914" y="991"/>
                  <a:pt x="10851" y="1004"/>
                  <a:pt x="10793" y="1027"/>
                </a:cubicBezTo>
                <a:lnTo>
                  <a:pt x="8781" y="1749"/>
                </a:lnTo>
                <a:lnTo>
                  <a:pt x="10042" y="2483"/>
                </a:lnTo>
                <a:cubicBezTo>
                  <a:pt x="9876" y="2743"/>
                  <a:pt x="9666" y="3108"/>
                  <a:pt x="9230" y="3764"/>
                </a:cubicBezTo>
                <a:cubicBezTo>
                  <a:pt x="8651" y="4634"/>
                  <a:pt x="7941" y="5487"/>
                  <a:pt x="7490" y="5487"/>
                </a:cubicBezTo>
                <a:cubicBezTo>
                  <a:pt x="6909" y="5487"/>
                  <a:pt x="6474" y="3986"/>
                  <a:pt x="5389" y="3986"/>
                </a:cubicBezTo>
                <a:cubicBezTo>
                  <a:pt x="4813" y="3986"/>
                  <a:pt x="4108" y="4574"/>
                  <a:pt x="3453" y="5308"/>
                </a:cubicBezTo>
                <a:cubicBezTo>
                  <a:pt x="2709" y="6142"/>
                  <a:pt x="2048" y="7009"/>
                  <a:pt x="2048" y="7009"/>
                </a:cubicBezTo>
                <a:cubicBezTo>
                  <a:pt x="1746" y="7399"/>
                  <a:pt x="2262" y="7745"/>
                  <a:pt x="2514" y="7484"/>
                </a:cubicBezTo>
                <a:close/>
              </a:path>
            </a:pathLst>
          </a:custGeom>
          <a:solidFill>
            <a:schemeClr val="tx1">
              <a:lumMod val="50000"/>
              <a:lumOff val="50000"/>
            </a:schemeClr>
          </a:solidFill>
          <a:ln w="9525" cap="flat">
            <a:noFill/>
            <a:prstDash val="solid"/>
            <a:miter/>
          </a:ln>
        </p:spPr>
        <p:txBody>
          <a:bodyPr rtlCol="0" anchor="ctr"/>
          <a:lstStyle/>
          <a:p>
            <a:endParaRPr lang="zh-CN" altLang="en-US" sz="1100"/>
          </a:p>
        </p:txBody>
      </p:sp>
      <p:sp>
        <p:nvSpPr>
          <p:cNvPr id="34" name="ísļiḍe"/>
          <p:cNvSpPr/>
          <p:nvPr/>
        </p:nvSpPr>
        <p:spPr>
          <a:xfrm>
            <a:off x="6957695" y="2570480"/>
            <a:ext cx="371475" cy="340360"/>
          </a:xfrm>
          <a:custGeom>
            <a:avLst/>
            <a:gdLst>
              <a:gd name="connsiteX0" fmla="*/ 220223 w 440846"/>
              <a:gd name="connsiteY0" fmla="*/ 268238 h 495605"/>
              <a:gd name="connsiteX1" fmla="*/ 239268 w 440846"/>
              <a:gd name="connsiteY1" fmla="*/ 287286 h 495605"/>
              <a:gd name="connsiteX2" fmla="*/ 253742 w 440846"/>
              <a:gd name="connsiteY2" fmla="*/ 342907 h 495605"/>
              <a:gd name="connsiteX3" fmla="*/ 296783 w 440846"/>
              <a:gd name="connsiteY3" fmla="*/ 386718 h 495605"/>
              <a:gd name="connsiteX4" fmla="*/ 354299 w 440846"/>
              <a:gd name="connsiteY4" fmla="*/ 401957 h 495605"/>
              <a:gd name="connsiteX5" fmla="*/ 368773 w 440846"/>
              <a:gd name="connsiteY5" fmla="*/ 401195 h 495605"/>
              <a:gd name="connsiteX6" fmla="*/ 389722 w 440846"/>
              <a:gd name="connsiteY6" fmla="*/ 417576 h 495605"/>
              <a:gd name="connsiteX7" fmla="*/ 373344 w 440846"/>
              <a:gd name="connsiteY7" fmla="*/ 438910 h 495605"/>
              <a:gd name="connsiteX8" fmla="*/ 354299 w 440846"/>
              <a:gd name="connsiteY8" fmla="*/ 440053 h 495605"/>
              <a:gd name="connsiteX9" fmla="*/ 277738 w 440846"/>
              <a:gd name="connsiteY9" fmla="*/ 419481 h 495605"/>
              <a:gd name="connsiteX10" fmla="*/ 220223 w 440846"/>
              <a:gd name="connsiteY10" fmla="*/ 361193 h 495605"/>
              <a:gd name="connsiteX11" fmla="*/ 201178 w 440846"/>
              <a:gd name="connsiteY11" fmla="*/ 287286 h 495605"/>
              <a:gd name="connsiteX12" fmla="*/ 220223 w 440846"/>
              <a:gd name="connsiteY12" fmla="*/ 268238 h 495605"/>
              <a:gd name="connsiteX13" fmla="*/ 220596 w 440846"/>
              <a:gd name="connsiteY13" fmla="*/ 133709 h 495605"/>
              <a:gd name="connsiteX14" fmla="*/ 297170 w 440846"/>
              <a:gd name="connsiteY14" fmla="*/ 154279 h 495605"/>
              <a:gd name="connsiteX15" fmla="*/ 354695 w 440846"/>
              <a:gd name="connsiteY15" fmla="*/ 212943 h 495605"/>
              <a:gd name="connsiteX16" fmla="*/ 373743 w 440846"/>
              <a:gd name="connsiteY16" fmla="*/ 286845 h 495605"/>
              <a:gd name="connsiteX17" fmla="*/ 354695 w 440846"/>
              <a:gd name="connsiteY17" fmla="*/ 305892 h 495605"/>
              <a:gd name="connsiteX18" fmla="*/ 335647 w 440846"/>
              <a:gd name="connsiteY18" fmla="*/ 286845 h 495605"/>
              <a:gd name="connsiteX19" fmla="*/ 321170 w 440846"/>
              <a:gd name="connsiteY19" fmla="*/ 231228 h 495605"/>
              <a:gd name="connsiteX20" fmla="*/ 278121 w 440846"/>
              <a:gd name="connsiteY20" fmla="*/ 187421 h 495605"/>
              <a:gd name="connsiteX21" fmla="*/ 220596 w 440846"/>
              <a:gd name="connsiteY21" fmla="*/ 172183 h 495605"/>
              <a:gd name="connsiteX22" fmla="*/ 206119 w 440846"/>
              <a:gd name="connsiteY22" fmla="*/ 172945 h 495605"/>
              <a:gd name="connsiteX23" fmla="*/ 105545 w 440846"/>
              <a:gd name="connsiteY23" fmla="*/ 286845 h 495605"/>
              <a:gd name="connsiteX24" fmla="*/ 140594 w 440846"/>
              <a:gd name="connsiteY24" fmla="*/ 414078 h 495605"/>
              <a:gd name="connsiteX25" fmla="*/ 134118 w 440846"/>
              <a:gd name="connsiteY25" fmla="*/ 440362 h 495605"/>
              <a:gd name="connsiteX26" fmla="*/ 124213 w 440846"/>
              <a:gd name="connsiteY26" fmla="*/ 443029 h 495605"/>
              <a:gd name="connsiteX27" fmla="*/ 107831 w 440846"/>
              <a:gd name="connsiteY27" fmla="*/ 433887 h 495605"/>
              <a:gd name="connsiteX28" fmla="*/ 67449 w 440846"/>
              <a:gd name="connsiteY28" fmla="*/ 286845 h 495605"/>
              <a:gd name="connsiteX29" fmla="*/ 201548 w 440846"/>
              <a:gd name="connsiteY29" fmla="*/ 134851 h 495605"/>
              <a:gd name="connsiteX30" fmla="*/ 220596 w 440846"/>
              <a:gd name="connsiteY30" fmla="*/ 133709 h 495605"/>
              <a:gd name="connsiteX31" fmla="*/ 220232 w 440846"/>
              <a:gd name="connsiteY31" fmla="*/ 66663 h 495605"/>
              <a:gd name="connsiteX32" fmla="*/ 293770 w 440846"/>
              <a:gd name="connsiteY32" fmla="*/ 79234 h 495605"/>
              <a:gd name="connsiteX33" fmla="*/ 385597 w 440846"/>
              <a:gd name="connsiteY33" fmla="*/ 141328 h 495605"/>
              <a:gd name="connsiteX34" fmla="*/ 440846 w 440846"/>
              <a:gd name="connsiteY34" fmla="*/ 287229 h 495605"/>
              <a:gd name="connsiteX35" fmla="*/ 354734 w 440846"/>
              <a:gd name="connsiteY35" fmla="*/ 373322 h 495605"/>
              <a:gd name="connsiteX36" fmla="*/ 333397 w 440846"/>
              <a:gd name="connsiteY36" fmla="*/ 370656 h 495605"/>
              <a:gd name="connsiteX37" fmla="*/ 268623 w 440846"/>
              <a:gd name="connsiteY37" fmla="*/ 287229 h 495605"/>
              <a:gd name="connsiteX38" fmla="*/ 232806 w 440846"/>
              <a:gd name="connsiteY38" fmla="*/ 240754 h 495605"/>
              <a:gd name="connsiteX39" fmla="*/ 220995 w 440846"/>
              <a:gd name="connsiteY39" fmla="*/ 239230 h 495605"/>
              <a:gd name="connsiteX40" fmla="*/ 172985 w 440846"/>
              <a:gd name="connsiteY40" fmla="*/ 287229 h 495605"/>
              <a:gd name="connsiteX41" fmla="*/ 218708 w 440846"/>
              <a:gd name="connsiteY41" fmla="*/ 407607 h 495605"/>
              <a:gd name="connsiteX42" fmla="*/ 294532 w 440846"/>
              <a:gd name="connsiteY42" fmla="*/ 458653 h 495605"/>
              <a:gd name="connsiteX43" fmla="*/ 305963 w 440846"/>
              <a:gd name="connsiteY43" fmla="*/ 483034 h 495605"/>
              <a:gd name="connsiteX44" fmla="*/ 288055 w 440846"/>
              <a:gd name="connsiteY44" fmla="*/ 495605 h 495605"/>
              <a:gd name="connsiteX45" fmla="*/ 281578 w 440846"/>
              <a:gd name="connsiteY45" fmla="*/ 494462 h 495605"/>
              <a:gd name="connsiteX46" fmla="*/ 189750 w 440846"/>
              <a:gd name="connsiteY46" fmla="*/ 432368 h 495605"/>
              <a:gd name="connsiteX47" fmla="*/ 134502 w 440846"/>
              <a:gd name="connsiteY47" fmla="*/ 286848 h 495605"/>
              <a:gd name="connsiteX48" fmla="*/ 220614 w 440846"/>
              <a:gd name="connsiteY48" fmla="*/ 200755 h 495605"/>
              <a:gd name="connsiteX49" fmla="*/ 241951 w 440846"/>
              <a:gd name="connsiteY49" fmla="*/ 203422 h 495605"/>
              <a:gd name="connsiteX50" fmla="*/ 306725 w 440846"/>
              <a:gd name="connsiteY50" fmla="*/ 286848 h 495605"/>
              <a:gd name="connsiteX51" fmla="*/ 342542 w 440846"/>
              <a:gd name="connsiteY51" fmla="*/ 333323 h 495605"/>
              <a:gd name="connsiteX52" fmla="*/ 354353 w 440846"/>
              <a:gd name="connsiteY52" fmla="*/ 334847 h 495605"/>
              <a:gd name="connsiteX53" fmla="*/ 402362 w 440846"/>
              <a:gd name="connsiteY53" fmla="*/ 286848 h 495605"/>
              <a:gd name="connsiteX54" fmla="*/ 356639 w 440846"/>
              <a:gd name="connsiteY54" fmla="*/ 166470 h 495605"/>
              <a:gd name="connsiteX55" fmla="*/ 280815 w 440846"/>
              <a:gd name="connsiteY55" fmla="*/ 115043 h 495605"/>
              <a:gd name="connsiteX56" fmla="*/ 220232 w 440846"/>
              <a:gd name="connsiteY56" fmla="*/ 104757 h 495605"/>
              <a:gd name="connsiteX57" fmla="*/ 174891 w 440846"/>
              <a:gd name="connsiteY57" fmla="*/ 110471 h 495605"/>
              <a:gd name="connsiteX58" fmla="*/ 38103 w 440846"/>
              <a:gd name="connsiteY58" fmla="*/ 286848 h 495605"/>
              <a:gd name="connsiteX59" fmla="*/ 45342 w 440846"/>
              <a:gd name="connsiteY59" fmla="*/ 338275 h 495605"/>
              <a:gd name="connsiteX60" fmla="*/ 32387 w 440846"/>
              <a:gd name="connsiteY60" fmla="*/ 361894 h 495605"/>
              <a:gd name="connsiteX61" fmla="*/ 27053 w 440846"/>
              <a:gd name="connsiteY61" fmla="*/ 362656 h 495605"/>
              <a:gd name="connsiteX62" fmla="*/ 8764 w 440846"/>
              <a:gd name="connsiteY62" fmla="*/ 348942 h 495605"/>
              <a:gd name="connsiteX63" fmla="*/ 0 w 440846"/>
              <a:gd name="connsiteY63" fmla="*/ 286848 h 495605"/>
              <a:gd name="connsiteX64" fmla="*/ 165365 w 440846"/>
              <a:gd name="connsiteY64" fmla="*/ 73520 h 495605"/>
              <a:gd name="connsiteX65" fmla="*/ 220232 w 440846"/>
              <a:gd name="connsiteY65" fmla="*/ 66663 h 495605"/>
              <a:gd name="connsiteX66" fmla="*/ 220215 w 440846"/>
              <a:gd name="connsiteY66" fmla="*/ 0 h 495605"/>
              <a:gd name="connsiteX67" fmla="*/ 291836 w 440846"/>
              <a:gd name="connsiteY67" fmla="*/ 9142 h 495605"/>
              <a:gd name="connsiteX68" fmla="*/ 417173 w 440846"/>
              <a:gd name="connsiteY68" fmla="*/ 78473 h 495605"/>
              <a:gd name="connsiteX69" fmla="*/ 417935 w 440846"/>
              <a:gd name="connsiteY69" fmla="*/ 105519 h 495605"/>
              <a:gd name="connsiteX70" fmla="*/ 404220 w 440846"/>
              <a:gd name="connsiteY70" fmla="*/ 111614 h 495605"/>
              <a:gd name="connsiteX71" fmla="*/ 391267 w 440846"/>
              <a:gd name="connsiteY71" fmla="*/ 106281 h 495605"/>
              <a:gd name="connsiteX72" fmla="*/ 282693 w 440846"/>
              <a:gd name="connsiteY72" fmla="*/ 46093 h 495605"/>
              <a:gd name="connsiteX73" fmla="*/ 220596 w 440846"/>
              <a:gd name="connsiteY73" fmla="*/ 38094 h 495605"/>
              <a:gd name="connsiteX74" fmla="*/ 51068 w 440846"/>
              <a:gd name="connsiteY74" fmla="*/ 104377 h 495605"/>
              <a:gd name="connsiteX75" fmla="*/ 38115 w 440846"/>
              <a:gd name="connsiteY75" fmla="*/ 109329 h 495605"/>
              <a:gd name="connsiteX76" fmla="*/ 24019 w 440846"/>
              <a:gd name="connsiteY76" fmla="*/ 103234 h 495605"/>
              <a:gd name="connsiteX77" fmla="*/ 25162 w 440846"/>
              <a:gd name="connsiteY77" fmla="*/ 76187 h 495605"/>
              <a:gd name="connsiteX78" fmla="*/ 220215 w 440846"/>
              <a:gd name="connsiteY78" fmla="*/ 0 h 4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40846" h="495605">
                <a:moveTo>
                  <a:pt x="220223" y="268238"/>
                </a:moveTo>
                <a:cubicBezTo>
                  <a:pt x="230888" y="268238"/>
                  <a:pt x="239268" y="276619"/>
                  <a:pt x="239268" y="287286"/>
                </a:cubicBezTo>
                <a:cubicBezTo>
                  <a:pt x="239268" y="306715"/>
                  <a:pt x="244219" y="326145"/>
                  <a:pt x="253742" y="342907"/>
                </a:cubicBezTo>
                <a:cubicBezTo>
                  <a:pt x="263645" y="361193"/>
                  <a:pt x="278500" y="376051"/>
                  <a:pt x="296783" y="386718"/>
                </a:cubicBezTo>
                <a:cubicBezTo>
                  <a:pt x="314305" y="396623"/>
                  <a:pt x="334111" y="401957"/>
                  <a:pt x="354299" y="401957"/>
                </a:cubicBezTo>
                <a:cubicBezTo>
                  <a:pt x="359251" y="401957"/>
                  <a:pt x="363821" y="401957"/>
                  <a:pt x="368773" y="401195"/>
                </a:cubicBezTo>
                <a:cubicBezTo>
                  <a:pt x="379057" y="399671"/>
                  <a:pt x="388199" y="406909"/>
                  <a:pt x="389722" y="417576"/>
                </a:cubicBezTo>
                <a:cubicBezTo>
                  <a:pt x="391246" y="428243"/>
                  <a:pt x="383628" y="437767"/>
                  <a:pt x="373344" y="438910"/>
                </a:cubicBezTo>
                <a:cubicBezTo>
                  <a:pt x="366869" y="439672"/>
                  <a:pt x="360393" y="440053"/>
                  <a:pt x="354299" y="440053"/>
                </a:cubicBezTo>
                <a:cubicBezTo>
                  <a:pt x="327255" y="440053"/>
                  <a:pt x="300973" y="432815"/>
                  <a:pt x="277738" y="419481"/>
                </a:cubicBezTo>
                <a:cubicBezTo>
                  <a:pt x="253361" y="405766"/>
                  <a:pt x="233554" y="385575"/>
                  <a:pt x="220223" y="361193"/>
                </a:cubicBezTo>
                <a:cubicBezTo>
                  <a:pt x="207653" y="338716"/>
                  <a:pt x="201178" y="313192"/>
                  <a:pt x="201178" y="287286"/>
                </a:cubicBezTo>
                <a:cubicBezTo>
                  <a:pt x="201178" y="276619"/>
                  <a:pt x="209558" y="268238"/>
                  <a:pt x="220223" y="268238"/>
                </a:cubicBezTo>
                <a:close/>
                <a:moveTo>
                  <a:pt x="220596" y="133709"/>
                </a:moveTo>
                <a:cubicBezTo>
                  <a:pt x="247644" y="133709"/>
                  <a:pt x="273931" y="140946"/>
                  <a:pt x="297170" y="154279"/>
                </a:cubicBezTo>
                <a:cubicBezTo>
                  <a:pt x="321551" y="168374"/>
                  <a:pt x="341361" y="188563"/>
                  <a:pt x="354695" y="212943"/>
                </a:cubicBezTo>
                <a:cubicBezTo>
                  <a:pt x="367267" y="235419"/>
                  <a:pt x="373743" y="260941"/>
                  <a:pt x="373743" y="286845"/>
                </a:cubicBezTo>
                <a:cubicBezTo>
                  <a:pt x="373743" y="297511"/>
                  <a:pt x="365362" y="305892"/>
                  <a:pt x="354695" y="305892"/>
                </a:cubicBezTo>
                <a:cubicBezTo>
                  <a:pt x="344028" y="305892"/>
                  <a:pt x="335647" y="297511"/>
                  <a:pt x="335647" y="286845"/>
                </a:cubicBezTo>
                <a:cubicBezTo>
                  <a:pt x="335647" y="267417"/>
                  <a:pt x="330694" y="247990"/>
                  <a:pt x="321170" y="231228"/>
                </a:cubicBezTo>
                <a:cubicBezTo>
                  <a:pt x="311265" y="212943"/>
                  <a:pt x="296408" y="198087"/>
                  <a:pt x="278121" y="187421"/>
                </a:cubicBezTo>
                <a:cubicBezTo>
                  <a:pt x="260597" y="177516"/>
                  <a:pt x="240787" y="172183"/>
                  <a:pt x="220596" y="172183"/>
                </a:cubicBezTo>
                <a:cubicBezTo>
                  <a:pt x="215644" y="172183"/>
                  <a:pt x="211072" y="172183"/>
                  <a:pt x="206119" y="172945"/>
                </a:cubicBezTo>
                <a:cubicBezTo>
                  <a:pt x="148975" y="179802"/>
                  <a:pt x="105545" y="228943"/>
                  <a:pt x="105545" y="286845"/>
                </a:cubicBezTo>
                <a:cubicBezTo>
                  <a:pt x="105545" y="331796"/>
                  <a:pt x="117736" y="375984"/>
                  <a:pt x="140594" y="414078"/>
                </a:cubicBezTo>
                <a:cubicBezTo>
                  <a:pt x="145927" y="423220"/>
                  <a:pt x="143261" y="435029"/>
                  <a:pt x="134118" y="440362"/>
                </a:cubicBezTo>
                <a:cubicBezTo>
                  <a:pt x="131070" y="442267"/>
                  <a:pt x="127641" y="443029"/>
                  <a:pt x="124213" y="443029"/>
                </a:cubicBezTo>
                <a:cubicBezTo>
                  <a:pt x="117736" y="443029"/>
                  <a:pt x="111260" y="439981"/>
                  <a:pt x="107831" y="433887"/>
                </a:cubicBezTo>
                <a:cubicBezTo>
                  <a:pt x="81545" y="389317"/>
                  <a:pt x="67449" y="338652"/>
                  <a:pt x="67449" y="286845"/>
                </a:cubicBezTo>
                <a:cubicBezTo>
                  <a:pt x="67449" y="209515"/>
                  <a:pt x="124974" y="144375"/>
                  <a:pt x="201548" y="134851"/>
                </a:cubicBezTo>
                <a:cubicBezTo>
                  <a:pt x="208024" y="134090"/>
                  <a:pt x="214501" y="133709"/>
                  <a:pt x="220596" y="133709"/>
                </a:cubicBezTo>
                <a:close/>
                <a:moveTo>
                  <a:pt x="220232" y="66663"/>
                </a:moveTo>
                <a:cubicBezTo>
                  <a:pt x="245380" y="66663"/>
                  <a:pt x="270147" y="70853"/>
                  <a:pt x="293770" y="79234"/>
                </a:cubicBezTo>
                <a:cubicBezTo>
                  <a:pt x="329206" y="91805"/>
                  <a:pt x="360831" y="113138"/>
                  <a:pt x="385597" y="141328"/>
                </a:cubicBezTo>
                <a:cubicBezTo>
                  <a:pt x="421033" y="181708"/>
                  <a:pt x="440465" y="233516"/>
                  <a:pt x="440846" y="287229"/>
                </a:cubicBezTo>
                <a:cubicBezTo>
                  <a:pt x="440846" y="334847"/>
                  <a:pt x="402362" y="373322"/>
                  <a:pt x="354734" y="373322"/>
                </a:cubicBezTo>
                <a:cubicBezTo>
                  <a:pt x="347876" y="373322"/>
                  <a:pt x="340636" y="372560"/>
                  <a:pt x="333397" y="370656"/>
                </a:cubicBezTo>
                <a:cubicBezTo>
                  <a:pt x="295294" y="360751"/>
                  <a:pt x="268623" y="326466"/>
                  <a:pt x="268623" y="287229"/>
                </a:cubicBezTo>
                <a:cubicBezTo>
                  <a:pt x="268623" y="265134"/>
                  <a:pt x="254144" y="246087"/>
                  <a:pt x="232806" y="240754"/>
                </a:cubicBezTo>
                <a:cubicBezTo>
                  <a:pt x="228996" y="239611"/>
                  <a:pt x="224805" y="239230"/>
                  <a:pt x="220995" y="239230"/>
                </a:cubicBezTo>
                <a:cubicBezTo>
                  <a:pt x="194323" y="239230"/>
                  <a:pt x="172985" y="260944"/>
                  <a:pt x="172985" y="287229"/>
                </a:cubicBezTo>
                <a:cubicBezTo>
                  <a:pt x="172985" y="331419"/>
                  <a:pt x="189369" y="374465"/>
                  <a:pt x="218708" y="407607"/>
                </a:cubicBezTo>
                <a:cubicBezTo>
                  <a:pt x="239284" y="430845"/>
                  <a:pt x="265574" y="448368"/>
                  <a:pt x="294532" y="458653"/>
                </a:cubicBezTo>
                <a:cubicBezTo>
                  <a:pt x="304439" y="462082"/>
                  <a:pt x="309392" y="473129"/>
                  <a:pt x="305963" y="483034"/>
                </a:cubicBezTo>
                <a:cubicBezTo>
                  <a:pt x="303296" y="490653"/>
                  <a:pt x="296056" y="495605"/>
                  <a:pt x="288055" y="495605"/>
                </a:cubicBezTo>
                <a:cubicBezTo>
                  <a:pt x="285769" y="495605"/>
                  <a:pt x="283864" y="495224"/>
                  <a:pt x="281578" y="494462"/>
                </a:cubicBezTo>
                <a:cubicBezTo>
                  <a:pt x="246142" y="481891"/>
                  <a:pt x="214517" y="460558"/>
                  <a:pt x="189750" y="432368"/>
                </a:cubicBezTo>
                <a:cubicBezTo>
                  <a:pt x="153934" y="391988"/>
                  <a:pt x="134502" y="340561"/>
                  <a:pt x="134502" y="286848"/>
                </a:cubicBezTo>
                <a:cubicBezTo>
                  <a:pt x="134502" y="239230"/>
                  <a:pt x="172985" y="200755"/>
                  <a:pt x="220614" y="200755"/>
                </a:cubicBezTo>
                <a:cubicBezTo>
                  <a:pt x="227472" y="200755"/>
                  <a:pt x="234711" y="201517"/>
                  <a:pt x="241951" y="203422"/>
                </a:cubicBezTo>
                <a:cubicBezTo>
                  <a:pt x="280053" y="213326"/>
                  <a:pt x="306725" y="247611"/>
                  <a:pt x="306725" y="286848"/>
                </a:cubicBezTo>
                <a:cubicBezTo>
                  <a:pt x="306725" y="308943"/>
                  <a:pt x="321204" y="327990"/>
                  <a:pt x="342542" y="333323"/>
                </a:cubicBezTo>
                <a:cubicBezTo>
                  <a:pt x="346352" y="334466"/>
                  <a:pt x="350543" y="334847"/>
                  <a:pt x="354353" y="334847"/>
                </a:cubicBezTo>
                <a:cubicBezTo>
                  <a:pt x="381025" y="334847"/>
                  <a:pt x="402362" y="313133"/>
                  <a:pt x="402362" y="286848"/>
                </a:cubicBezTo>
                <a:cubicBezTo>
                  <a:pt x="402362" y="242659"/>
                  <a:pt x="385978" y="199612"/>
                  <a:pt x="356639" y="166470"/>
                </a:cubicBezTo>
                <a:cubicBezTo>
                  <a:pt x="336064" y="142852"/>
                  <a:pt x="309773" y="125328"/>
                  <a:pt x="280815" y="115043"/>
                </a:cubicBezTo>
                <a:cubicBezTo>
                  <a:pt x="261383" y="108186"/>
                  <a:pt x="240808" y="104757"/>
                  <a:pt x="220232" y="104757"/>
                </a:cubicBezTo>
                <a:cubicBezTo>
                  <a:pt x="204991" y="104757"/>
                  <a:pt x="189750" y="106662"/>
                  <a:pt x="174891" y="110471"/>
                </a:cubicBezTo>
                <a:cubicBezTo>
                  <a:pt x="94494" y="131042"/>
                  <a:pt x="38103" y="203803"/>
                  <a:pt x="38103" y="286848"/>
                </a:cubicBezTo>
                <a:cubicBezTo>
                  <a:pt x="38103" y="304372"/>
                  <a:pt x="40389" y="321514"/>
                  <a:pt x="45342" y="338275"/>
                </a:cubicBezTo>
                <a:cubicBezTo>
                  <a:pt x="48390" y="348180"/>
                  <a:pt x="42294" y="358846"/>
                  <a:pt x="32387" y="361894"/>
                </a:cubicBezTo>
                <a:cubicBezTo>
                  <a:pt x="30482" y="362275"/>
                  <a:pt x="28958" y="362656"/>
                  <a:pt x="27053" y="362656"/>
                </a:cubicBezTo>
                <a:cubicBezTo>
                  <a:pt x="18670" y="362656"/>
                  <a:pt x="11050" y="357323"/>
                  <a:pt x="8764" y="348942"/>
                </a:cubicBezTo>
                <a:cubicBezTo>
                  <a:pt x="3048" y="328752"/>
                  <a:pt x="0" y="307800"/>
                  <a:pt x="0" y="286848"/>
                </a:cubicBezTo>
                <a:cubicBezTo>
                  <a:pt x="0" y="186279"/>
                  <a:pt x="68203" y="98281"/>
                  <a:pt x="165365" y="73520"/>
                </a:cubicBezTo>
                <a:cubicBezTo>
                  <a:pt x="183273" y="68949"/>
                  <a:pt x="201562" y="66663"/>
                  <a:pt x="220232" y="66663"/>
                </a:cubicBezTo>
                <a:close/>
                <a:moveTo>
                  <a:pt x="220215" y="0"/>
                </a:moveTo>
                <a:cubicBezTo>
                  <a:pt x="244216" y="0"/>
                  <a:pt x="268597" y="3047"/>
                  <a:pt x="291836" y="9142"/>
                </a:cubicBezTo>
                <a:cubicBezTo>
                  <a:pt x="338313" y="20951"/>
                  <a:pt x="381743" y="44950"/>
                  <a:pt x="417173" y="78473"/>
                </a:cubicBezTo>
                <a:cubicBezTo>
                  <a:pt x="424792" y="85711"/>
                  <a:pt x="425173" y="97901"/>
                  <a:pt x="417935" y="105519"/>
                </a:cubicBezTo>
                <a:cubicBezTo>
                  <a:pt x="414506" y="109710"/>
                  <a:pt x="409173" y="111614"/>
                  <a:pt x="404220" y="111614"/>
                </a:cubicBezTo>
                <a:cubicBezTo>
                  <a:pt x="399649" y="111614"/>
                  <a:pt x="395077" y="109710"/>
                  <a:pt x="391267" y="106281"/>
                </a:cubicBezTo>
                <a:cubicBezTo>
                  <a:pt x="360790" y="77330"/>
                  <a:pt x="323075" y="56379"/>
                  <a:pt x="282693" y="46093"/>
                </a:cubicBezTo>
                <a:cubicBezTo>
                  <a:pt x="262502" y="40760"/>
                  <a:pt x="241549" y="38094"/>
                  <a:pt x="220596" y="38094"/>
                </a:cubicBezTo>
                <a:cubicBezTo>
                  <a:pt x="157356" y="38094"/>
                  <a:pt x="97545" y="61712"/>
                  <a:pt x="51068" y="104377"/>
                </a:cubicBezTo>
                <a:cubicBezTo>
                  <a:pt x="47258" y="107805"/>
                  <a:pt x="42686" y="109329"/>
                  <a:pt x="38115" y="109329"/>
                </a:cubicBezTo>
                <a:cubicBezTo>
                  <a:pt x="33162" y="109329"/>
                  <a:pt x="28210" y="107424"/>
                  <a:pt x="24019" y="103234"/>
                </a:cubicBezTo>
                <a:cubicBezTo>
                  <a:pt x="17162" y="95234"/>
                  <a:pt x="17543" y="83425"/>
                  <a:pt x="25162" y="76187"/>
                </a:cubicBezTo>
                <a:cubicBezTo>
                  <a:pt x="78497" y="27046"/>
                  <a:pt x="147832" y="0"/>
                  <a:pt x="220215" y="0"/>
                </a:cubicBezTo>
                <a:close/>
              </a:path>
            </a:pathLst>
          </a:custGeom>
          <a:solidFill>
            <a:schemeClr val="tx1">
              <a:lumMod val="50000"/>
              <a:lumOff val="50000"/>
            </a:schemeClr>
          </a:solidFill>
          <a:ln w="9525" cap="flat">
            <a:noFill/>
            <a:prstDash val="solid"/>
            <a:miter/>
          </a:ln>
        </p:spPr>
        <p:txBody>
          <a:bodyPr rtlCol="0" anchor="ctr"/>
          <a:lstStyle/>
          <a:p>
            <a:endParaRPr lang="zh-CN" altLang="en-US" sz="1100"/>
          </a:p>
        </p:txBody>
      </p:sp>
      <p:sp>
        <p:nvSpPr>
          <p:cNvPr id="11" name="椭圆 10"/>
          <p:cNvSpPr/>
          <p:nvPr/>
        </p:nvSpPr>
        <p:spPr>
          <a:xfrm>
            <a:off x="6798310" y="3470910"/>
            <a:ext cx="703580" cy="703580"/>
          </a:xfrm>
          <a:prstGeom prst="ellipse">
            <a:avLst/>
          </a:prstGeom>
          <a:solidFill>
            <a:schemeClr val="bg1"/>
          </a:solidFill>
          <a:ln w="38100">
            <a:solidFill>
              <a:schemeClr val="tx1">
                <a:lumMod val="50000"/>
                <a:lumOff val="50000"/>
              </a:schemeClr>
            </a:solidFill>
          </a:ln>
          <a:effectLst>
            <a:outerShdw blurRad="50800" dist="50800" dir="5400000" sx="69000" sy="69000" algn="ctr" rotWithShape="0">
              <a:srgbClr val="000000">
                <a:alpha val="4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b="1"/>
          </a:p>
        </p:txBody>
      </p:sp>
      <p:sp>
        <p:nvSpPr>
          <p:cNvPr id="12" name="椭圆 11"/>
          <p:cNvSpPr/>
          <p:nvPr/>
        </p:nvSpPr>
        <p:spPr>
          <a:xfrm>
            <a:off x="6798310" y="4578350"/>
            <a:ext cx="703580" cy="703580"/>
          </a:xfrm>
          <a:prstGeom prst="ellipse">
            <a:avLst/>
          </a:prstGeom>
          <a:solidFill>
            <a:schemeClr val="bg1"/>
          </a:solidFill>
          <a:ln w="38100">
            <a:solidFill>
              <a:schemeClr val="tx1">
                <a:lumMod val="50000"/>
                <a:lumOff val="50000"/>
              </a:schemeClr>
            </a:solidFill>
          </a:ln>
          <a:effectLst>
            <a:outerShdw blurRad="50800" dist="50800" dir="5400000" sx="69000" sy="69000" algn="ctr" rotWithShape="0">
              <a:srgbClr val="000000">
                <a:alpha val="43000"/>
              </a:srgbClr>
            </a:outerShdw>
          </a:effectLst>
        </p:spPr>
        <p:style>
          <a:lnRef idx="0">
            <a:schemeClr val="dk1"/>
          </a:lnRef>
          <a:fillRef idx="3">
            <a:schemeClr val="dk1"/>
          </a:fillRef>
          <a:effectRef idx="3">
            <a:schemeClr val="dk1"/>
          </a:effectRef>
          <a:fontRef idx="minor">
            <a:schemeClr val="lt1"/>
          </a:fontRef>
        </p:style>
        <p:txBody>
          <a:bodyPr rtlCol="0" anchor="ctr"/>
          <a:lstStyle/>
          <a:p>
            <a:pPr algn="ctr"/>
            <a:endParaRPr lang="zh-CN" altLang="en-US" b="1"/>
          </a:p>
        </p:txBody>
      </p:sp>
      <p:sp>
        <p:nvSpPr>
          <p:cNvPr id="36" name="iśḷïḓe"/>
          <p:cNvSpPr/>
          <p:nvPr/>
        </p:nvSpPr>
        <p:spPr>
          <a:xfrm>
            <a:off x="6925945" y="3649980"/>
            <a:ext cx="434340" cy="370840"/>
          </a:xfrm>
          <a:custGeom>
            <a:avLst/>
            <a:gdLst>
              <a:gd name="T0" fmla="*/ 56 w 12800"/>
              <a:gd name="T1" fmla="*/ 0 h 11520"/>
              <a:gd name="T2" fmla="*/ 0 w 12800"/>
              <a:gd name="T3" fmla="*/ 11464 h 11520"/>
              <a:gd name="T4" fmla="*/ 2337 w 12800"/>
              <a:gd name="T5" fmla="*/ 11520 h 11520"/>
              <a:gd name="T6" fmla="*/ 4424 w 12800"/>
              <a:gd name="T7" fmla="*/ 9322 h 11520"/>
              <a:gd name="T8" fmla="*/ 6706 w 12800"/>
              <a:gd name="T9" fmla="*/ 11520 h 11520"/>
              <a:gd name="T10" fmla="*/ 6762 w 12800"/>
              <a:gd name="T11" fmla="*/ 83 h 11520"/>
              <a:gd name="T12" fmla="*/ 2894 w 12800"/>
              <a:gd name="T13" fmla="*/ 7652 h 11520"/>
              <a:gd name="T14" fmla="*/ 1280 w 12800"/>
              <a:gd name="T15" fmla="*/ 6066 h 11520"/>
              <a:gd name="T16" fmla="*/ 2894 w 12800"/>
              <a:gd name="T17" fmla="*/ 7652 h 11520"/>
              <a:gd name="T18" fmla="*/ 1280 w 12800"/>
              <a:gd name="T19" fmla="*/ 5287 h 11520"/>
              <a:gd name="T20" fmla="*/ 2894 w 12800"/>
              <a:gd name="T21" fmla="*/ 3701 h 11520"/>
              <a:gd name="T22" fmla="*/ 2894 w 12800"/>
              <a:gd name="T23" fmla="*/ 2922 h 11520"/>
              <a:gd name="T24" fmla="*/ 1280 w 12800"/>
              <a:gd name="T25" fmla="*/ 1336 h 11520"/>
              <a:gd name="T26" fmla="*/ 2894 w 12800"/>
              <a:gd name="T27" fmla="*/ 2922 h 11520"/>
              <a:gd name="T28" fmla="*/ 3840 w 12800"/>
              <a:gd name="T29" fmla="*/ 7652 h 11520"/>
              <a:gd name="T30" fmla="*/ 5454 w 12800"/>
              <a:gd name="T31" fmla="*/ 6066 h 11520"/>
              <a:gd name="T32" fmla="*/ 5454 w 12800"/>
              <a:gd name="T33" fmla="*/ 5287 h 11520"/>
              <a:gd name="T34" fmla="*/ 3840 w 12800"/>
              <a:gd name="T35" fmla="*/ 3701 h 11520"/>
              <a:gd name="T36" fmla="*/ 5454 w 12800"/>
              <a:gd name="T37" fmla="*/ 5287 h 11520"/>
              <a:gd name="T38" fmla="*/ 3840 w 12800"/>
              <a:gd name="T39" fmla="*/ 2922 h 11520"/>
              <a:gd name="T40" fmla="*/ 5454 w 12800"/>
              <a:gd name="T41" fmla="*/ 1336 h 11520"/>
              <a:gd name="T42" fmla="*/ 12466 w 12800"/>
              <a:gd name="T43" fmla="*/ 3701 h 11520"/>
              <a:gd name="T44" fmla="*/ 7763 w 12800"/>
              <a:gd name="T45" fmla="*/ 4035 h 11520"/>
              <a:gd name="T46" fmla="*/ 7791 w 12800"/>
              <a:gd name="T47" fmla="*/ 11492 h 11520"/>
              <a:gd name="T48" fmla="*/ 9544 w 12800"/>
              <a:gd name="T49" fmla="*/ 10045 h 11520"/>
              <a:gd name="T50" fmla="*/ 11019 w 12800"/>
              <a:gd name="T51" fmla="*/ 11492 h 11520"/>
              <a:gd name="T52" fmla="*/ 12772 w 12800"/>
              <a:gd name="T53" fmla="*/ 11464 h 11520"/>
              <a:gd name="T54" fmla="*/ 12466 w 12800"/>
              <a:gd name="T55" fmla="*/ 3701 h 11520"/>
              <a:gd name="T56" fmla="*/ 8403 w 12800"/>
              <a:gd name="T57" fmla="*/ 8821 h 11520"/>
              <a:gd name="T58" fmla="*/ 12104 w 12800"/>
              <a:gd name="T59" fmla="*/ 8042 h 11520"/>
              <a:gd name="T60" fmla="*/ 12104 w 12800"/>
              <a:gd name="T61" fmla="*/ 7263 h 11520"/>
              <a:gd name="T62" fmla="*/ 8403 w 12800"/>
              <a:gd name="T63" fmla="*/ 6483 h 11520"/>
              <a:gd name="T64" fmla="*/ 12104 w 12800"/>
              <a:gd name="T65" fmla="*/ 7263 h 11520"/>
              <a:gd name="T66" fmla="*/ 8403 w 12800"/>
              <a:gd name="T67" fmla="*/ 5677 h 11520"/>
              <a:gd name="T68" fmla="*/ 12104 w 12800"/>
              <a:gd name="T69" fmla="*/ 4897 h 11520"/>
              <a:gd name="T70" fmla="*/ 12104 w 12800"/>
              <a:gd name="T71" fmla="*/ 5677 h 1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00" h="11520">
                <a:moveTo>
                  <a:pt x="6706" y="0"/>
                </a:moveTo>
                <a:lnTo>
                  <a:pt x="56" y="0"/>
                </a:lnTo>
                <a:cubicBezTo>
                  <a:pt x="28" y="0"/>
                  <a:pt x="0" y="28"/>
                  <a:pt x="0" y="83"/>
                </a:cubicBezTo>
                <a:lnTo>
                  <a:pt x="0" y="11464"/>
                </a:lnTo>
                <a:cubicBezTo>
                  <a:pt x="0" y="11492"/>
                  <a:pt x="28" y="11520"/>
                  <a:pt x="56" y="11520"/>
                </a:cubicBezTo>
                <a:lnTo>
                  <a:pt x="2337" y="11520"/>
                </a:lnTo>
                <a:lnTo>
                  <a:pt x="2337" y="9322"/>
                </a:lnTo>
                <a:lnTo>
                  <a:pt x="4424" y="9322"/>
                </a:lnTo>
                <a:lnTo>
                  <a:pt x="4424" y="11520"/>
                </a:lnTo>
                <a:lnTo>
                  <a:pt x="6706" y="11520"/>
                </a:lnTo>
                <a:cubicBezTo>
                  <a:pt x="6734" y="11520"/>
                  <a:pt x="6762" y="11492"/>
                  <a:pt x="6762" y="11464"/>
                </a:cubicBezTo>
                <a:lnTo>
                  <a:pt x="6762" y="83"/>
                </a:lnTo>
                <a:cubicBezTo>
                  <a:pt x="6762" y="28"/>
                  <a:pt x="6734" y="0"/>
                  <a:pt x="6706" y="0"/>
                </a:cubicBezTo>
                <a:close/>
                <a:moveTo>
                  <a:pt x="2894" y="7652"/>
                </a:moveTo>
                <a:lnTo>
                  <a:pt x="1280" y="7652"/>
                </a:lnTo>
                <a:lnTo>
                  <a:pt x="1280" y="6066"/>
                </a:lnTo>
                <a:lnTo>
                  <a:pt x="2894" y="6066"/>
                </a:lnTo>
                <a:lnTo>
                  <a:pt x="2894" y="7652"/>
                </a:lnTo>
                <a:close/>
                <a:moveTo>
                  <a:pt x="2894" y="5287"/>
                </a:moveTo>
                <a:lnTo>
                  <a:pt x="1280" y="5287"/>
                </a:lnTo>
                <a:lnTo>
                  <a:pt x="1280" y="3701"/>
                </a:lnTo>
                <a:lnTo>
                  <a:pt x="2894" y="3701"/>
                </a:lnTo>
                <a:lnTo>
                  <a:pt x="2894" y="5287"/>
                </a:lnTo>
                <a:close/>
                <a:moveTo>
                  <a:pt x="2894" y="2922"/>
                </a:moveTo>
                <a:lnTo>
                  <a:pt x="1280" y="2922"/>
                </a:lnTo>
                <a:lnTo>
                  <a:pt x="1280" y="1336"/>
                </a:lnTo>
                <a:lnTo>
                  <a:pt x="2894" y="1336"/>
                </a:lnTo>
                <a:lnTo>
                  <a:pt x="2894" y="2922"/>
                </a:lnTo>
                <a:close/>
                <a:moveTo>
                  <a:pt x="5454" y="7652"/>
                </a:moveTo>
                <a:lnTo>
                  <a:pt x="3840" y="7652"/>
                </a:lnTo>
                <a:lnTo>
                  <a:pt x="3840" y="6066"/>
                </a:lnTo>
                <a:lnTo>
                  <a:pt x="5454" y="6066"/>
                </a:lnTo>
                <a:lnTo>
                  <a:pt x="5454" y="7652"/>
                </a:lnTo>
                <a:close/>
                <a:moveTo>
                  <a:pt x="5454" y="5287"/>
                </a:moveTo>
                <a:lnTo>
                  <a:pt x="3840" y="5287"/>
                </a:lnTo>
                <a:lnTo>
                  <a:pt x="3840" y="3701"/>
                </a:lnTo>
                <a:lnTo>
                  <a:pt x="5454" y="3701"/>
                </a:lnTo>
                <a:lnTo>
                  <a:pt x="5454" y="5287"/>
                </a:lnTo>
                <a:close/>
                <a:moveTo>
                  <a:pt x="5454" y="2922"/>
                </a:moveTo>
                <a:lnTo>
                  <a:pt x="3840" y="2922"/>
                </a:lnTo>
                <a:lnTo>
                  <a:pt x="3840" y="1336"/>
                </a:lnTo>
                <a:lnTo>
                  <a:pt x="5454" y="1336"/>
                </a:lnTo>
                <a:lnTo>
                  <a:pt x="5454" y="2922"/>
                </a:lnTo>
                <a:close/>
                <a:moveTo>
                  <a:pt x="12466" y="3701"/>
                </a:moveTo>
                <a:lnTo>
                  <a:pt x="8097" y="3701"/>
                </a:lnTo>
                <a:cubicBezTo>
                  <a:pt x="7903" y="3701"/>
                  <a:pt x="7763" y="3840"/>
                  <a:pt x="7763" y="4035"/>
                </a:cubicBezTo>
                <a:lnTo>
                  <a:pt x="7763" y="11464"/>
                </a:lnTo>
                <a:cubicBezTo>
                  <a:pt x="7763" y="11492"/>
                  <a:pt x="7791" y="11492"/>
                  <a:pt x="7791" y="11492"/>
                </a:cubicBezTo>
                <a:lnTo>
                  <a:pt x="9544" y="11492"/>
                </a:lnTo>
                <a:lnTo>
                  <a:pt x="9544" y="10045"/>
                </a:lnTo>
                <a:lnTo>
                  <a:pt x="11019" y="10045"/>
                </a:lnTo>
                <a:lnTo>
                  <a:pt x="11019" y="11492"/>
                </a:lnTo>
                <a:lnTo>
                  <a:pt x="12744" y="11492"/>
                </a:lnTo>
                <a:cubicBezTo>
                  <a:pt x="12772" y="11492"/>
                  <a:pt x="12772" y="11464"/>
                  <a:pt x="12772" y="11464"/>
                </a:cubicBezTo>
                <a:lnTo>
                  <a:pt x="12772" y="4035"/>
                </a:lnTo>
                <a:cubicBezTo>
                  <a:pt x="12800" y="3868"/>
                  <a:pt x="12633" y="3701"/>
                  <a:pt x="12466" y="3701"/>
                </a:cubicBezTo>
                <a:close/>
                <a:moveTo>
                  <a:pt x="12104" y="8821"/>
                </a:moveTo>
                <a:lnTo>
                  <a:pt x="8403" y="8821"/>
                </a:lnTo>
                <a:lnTo>
                  <a:pt x="8403" y="8042"/>
                </a:lnTo>
                <a:lnTo>
                  <a:pt x="12104" y="8042"/>
                </a:lnTo>
                <a:lnTo>
                  <a:pt x="12104" y="8821"/>
                </a:lnTo>
                <a:close/>
                <a:moveTo>
                  <a:pt x="12104" y="7263"/>
                </a:moveTo>
                <a:lnTo>
                  <a:pt x="8403" y="7263"/>
                </a:lnTo>
                <a:lnTo>
                  <a:pt x="8403" y="6483"/>
                </a:lnTo>
                <a:lnTo>
                  <a:pt x="12104" y="6483"/>
                </a:lnTo>
                <a:lnTo>
                  <a:pt x="12104" y="7263"/>
                </a:lnTo>
                <a:close/>
                <a:moveTo>
                  <a:pt x="12104" y="5677"/>
                </a:moveTo>
                <a:lnTo>
                  <a:pt x="8403" y="5677"/>
                </a:lnTo>
                <a:lnTo>
                  <a:pt x="8403" y="4897"/>
                </a:lnTo>
                <a:lnTo>
                  <a:pt x="12104" y="4897"/>
                </a:lnTo>
                <a:lnTo>
                  <a:pt x="12104" y="5677"/>
                </a:lnTo>
                <a:close/>
                <a:moveTo>
                  <a:pt x="12104" y="5677"/>
                </a:moveTo>
                <a:close/>
              </a:path>
            </a:pathLst>
          </a:custGeom>
          <a:solidFill>
            <a:schemeClr val="tx1">
              <a:lumMod val="50000"/>
              <a:lumOff val="50000"/>
            </a:schemeClr>
          </a:solidFill>
          <a:ln w="9525" cap="flat">
            <a:noFill/>
            <a:prstDash val="solid"/>
            <a:miter/>
          </a:ln>
        </p:spPr>
        <p:txBody>
          <a:bodyPr rtlCol="0" anchor="ctr"/>
          <a:lstStyle/>
          <a:p>
            <a:endParaRPr lang="zh-CN" altLang="en-US" sz="1100"/>
          </a:p>
        </p:txBody>
      </p:sp>
      <p:sp>
        <p:nvSpPr>
          <p:cNvPr id="42" name="iṩľiḍè"/>
          <p:cNvSpPr/>
          <p:nvPr/>
        </p:nvSpPr>
        <p:spPr>
          <a:xfrm>
            <a:off x="7009765" y="4759960"/>
            <a:ext cx="280670" cy="329565"/>
          </a:xfrm>
          <a:custGeom>
            <a:avLst/>
            <a:gdLst>
              <a:gd name="T0" fmla="*/ 3166 w 6332"/>
              <a:gd name="T1" fmla="*/ 0 h 8034"/>
              <a:gd name="T2" fmla="*/ 0 w 6332"/>
              <a:gd name="T3" fmla="*/ 3166 h 8034"/>
              <a:gd name="T4" fmla="*/ 2481 w 6332"/>
              <a:gd name="T5" fmla="*/ 7590 h 8034"/>
              <a:gd name="T6" fmla="*/ 3853 w 6332"/>
              <a:gd name="T7" fmla="*/ 7588 h 8034"/>
              <a:gd name="T8" fmla="*/ 6332 w 6332"/>
              <a:gd name="T9" fmla="*/ 3166 h 8034"/>
              <a:gd name="T10" fmla="*/ 3166 w 6332"/>
              <a:gd name="T11" fmla="*/ 0 h 8034"/>
              <a:gd name="T12" fmla="*/ 3166 w 6332"/>
              <a:gd name="T13" fmla="*/ 0 h 8034"/>
              <a:gd name="T14" fmla="*/ 3166 w 6332"/>
              <a:gd name="T15" fmla="*/ 0 h 8034"/>
              <a:gd name="T16" fmla="*/ 3166 w 6332"/>
              <a:gd name="T17" fmla="*/ 0 h 8034"/>
              <a:gd name="T18" fmla="*/ 3166 w 6332"/>
              <a:gd name="T19" fmla="*/ 4529 h 8034"/>
              <a:gd name="T20" fmla="*/ 1702 w 6332"/>
              <a:gd name="T21" fmla="*/ 3065 h 8034"/>
              <a:gd name="T22" fmla="*/ 3166 w 6332"/>
              <a:gd name="T23" fmla="*/ 1600 h 8034"/>
              <a:gd name="T24" fmla="*/ 4630 w 6332"/>
              <a:gd name="T25" fmla="*/ 3065 h 8034"/>
              <a:gd name="T26" fmla="*/ 3166 w 6332"/>
              <a:gd name="T27" fmla="*/ 4529 h 8034"/>
              <a:gd name="T28" fmla="*/ 3166 w 6332"/>
              <a:gd name="T29" fmla="*/ 4529 h 8034"/>
              <a:gd name="T30" fmla="*/ 3166 w 6332"/>
              <a:gd name="T31" fmla="*/ 4529 h 8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32" h="8034">
                <a:moveTo>
                  <a:pt x="3166" y="0"/>
                </a:moveTo>
                <a:cubicBezTo>
                  <a:pt x="1418" y="0"/>
                  <a:pt x="0" y="1418"/>
                  <a:pt x="0" y="3166"/>
                </a:cubicBezTo>
                <a:cubicBezTo>
                  <a:pt x="0" y="4914"/>
                  <a:pt x="2481" y="7590"/>
                  <a:pt x="2481" y="7590"/>
                </a:cubicBezTo>
                <a:cubicBezTo>
                  <a:pt x="2859" y="8031"/>
                  <a:pt x="3478" y="8034"/>
                  <a:pt x="3853" y="7588"/>
                </a:cubicBezTo>
                <a:cubicBezTo>
                  <a:pt x="3853" y="7588"/>
                  <a:pt x="6332" y="4914"/>
                  <a:pt x="6332" y="3166"/>
                </a:cubicBezTo>
                <a:cubicBezTo>
                  <a:pt x="6332" y="1418"/>
                  <a:pt x="4914" y="0"/>
                  <a:pt x="3166" y="0"/>
                </a:cubicBezTo>
                <a:lnTo>
                  <a:pt x="3166" y="0"/>
                </a:lnTo>
                <a:lnTo>
                  <a:pt x="3166" y="0"/>
                </a:lnTo>
                <a:lnTo>
                  <a:pt x="3166" y="0"/>
                </a:lnTo>
                <a:close/>
                <a:moveTo>
                  <a:pt x="3166" y="4529"/>
                </a:moveTo>
                <a:cubicBezTo>
                  <a:pt x="2357" y="4529"/>
                  <a:pt x="1702" y="3874"/>
                  <a:pt x="1702" y="3065"/>
                </a:cubicBezTo>
                <a:cubicBezTo>
                  <a:pt x="1702" y="2256"/>
                  <a:pt x="2357" y="1600"/>
                  <a:pt x="3166" y="1600"/>
                </a:cubicBezTo>
                <a:cubicBezTo>
                  <a:pt x="3975" y="1600"/>
                  <a:pt x="4630" y="2256"/>
                  <a:pt x="4630" y="3065"/>
                </a:cubicBezTo>
                <a:cubicBezTo>
                  <a:pt x="4630" y="3874"/>
                  <a:pt x="3975" y="4529"/>
                  <a:pt x="3166" y="4529"/>
                </a:cubicBezTo>
                <a:lnTo>
                  <a:pt x="3166" y="4529"/>
                </a:lnTo>
                <a:close/>
                <a:moveTo>
                  <a:pt x="3166" y="4529"/>
                </a:moveTo>
                <a:close/>
              </a:path>
            </a:pathLst>
          </a:custGeom>
          <a:solidFill>
            <a:schemeClr val="tx1">
              <a:lumMod val="50000"/>
              <a:lumOff val="50000"/>
            </a:schemeClr>
          </a:solidFill>
          <a:ln w="9525" cap="flat">
            <a:noFill/>
            <a:prstDash val="solid"/>
            <a:miter/>
          </a:ln>
        </p:spPr>
        <p:txBody>
          <a:bodyPr rtlCol="0" anchor="ctr"/>
          <a:lstStyle/>
          <a:p>
            <a:endParaRPr lang="zh-CN" altLang="en-US" sz="1100"/>
          </a:p>
        </p:txBody>
      </p:sp>
    </p:spTree>
    <p:custDataLst>
      <p:tags r:id="rId4"/>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89025" y="2772410"/>
            <a:ext cx="5440045" cy="1522095"/>
          </a:xfrm>
          <a:prstGeom prst="rect">
            <a:avLst/>
          </a:prstGeom>
          <a:noFill/>
        </p:spPr>
        <p:txBody>
          <a:bodyPr wrap="square" rtlCol="0">
            <a:spAutoFit/>
          </a:bodyPr>
          <a:lstStyle/>
          <a:p>
            <a:pPr algn="l">
              <a:lnSpc>
                <a:spcPct val="150000"/>
              </a:lnSpc>
            </a:pPr>
            <a:r>
              <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竞争</a:t>
            </a:r>
            <a:r>
              <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分析</a:t>
            </a:r>
            <a:endPar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400" b="1">
                <a:solidFill>
                  <a:schemeClr val="bg1"/>
                </a:solidFill>
                <a:sym typeface="+mn-ea"/>
              </a:rPr>
              <a:t>A new generation of IoT security service providers</a:t>
            </a:r>
            <a:endParaRPr lang="zh-CN" altLang="en-US" sz="1400" b="1">
              <a:solidFill>
                <a:schemeClr val="bg1"/>
              </a:solidFill>
              <a:sym typeface="+mn-ea"/>
            </a:endParaRPr>
          </a:p>
        </p:txBody>
      </p:sp>
      <p:sp>
        <p:nvSpPr>
          <p:cNvPr id="6" name="文本框 5"/>
          <p:cNvSpPr txBox="1"/>
          <p:nvPr/>
        </p:nvSpPr>
        <p:spPr>
          <a:xfrm>
            <a:off x="1050925" y="1871980"/>
            <a:ext cx="3964305" cy="1198880"/>
          </a:xfrm>
          <a:prstGeom prst="rect">
            <a:avLst/>
          </a:prstGeom>
          <a:noFill/>
        </p:spPr>
        <p:txBody>
          <a:bodyPr wrap="square" rtlCol="0">
            <a:spAutoFit/>
          </a:bodyPr>
          <a:lstStyle/>
          <a:p>
            <a:pPr algn="l" fontAlgn="auto">
              <a:lnSpc>
                <a:spcPct val="100000"/>
              </a:lnSpc>
            </a:pPr>
            <a:r>
              <a:rPr lang="en-US" altLang="zh-CN" sz="7200" b="1">
                <a:solidFill>
                  <a:schemeClr val="bg1"/>
                </a:solidFill>
                <a:latin typeface="微软雅黑" panose="020B0503020204020204" pitchFamily="34" charset="-122"/>
                <a:ea typeface="微软雅黑" panose="020B0503020204020204" pitchFamily="34" charset="-122"/>
                <a:cs typeface="Impact" panose="020B0806030902050204" pitchFamily="34" charset="0"/>
                <a:sym typeface="汉仪雅酷黑 75W" panose="020B0804020202020204" pitchFamily="34" charset="-122"/>
              </a:rPr>
              <a:t>PART.03</a:t>
            </a:r>
            <a:endParaRPr lang="en-US" altLang="zh-CN" sz="7200" b="1">
              <a:solidFill>
                <a:schemeClr val="bg1"/>
              </a:solidFill>
              <a:latin typeface="微软雅黑" panose="020B0503020204020204" pitchFamily="34" charset="-122"/>
              <a:ea typeface="微软雅黑" panose="020B0503020204020204" pitchFamily="34" charset="-122"/>
              <a:cs typeface="Impact" panose="020B0806030902050204" pitchFamily="34" charset="0"/>
              <a:sym typeface="汉仪雅酷黑 75W" panose="020B0804020202020204" pitchFamily="34" charset="-122"/>
            </a:endParaRPr>
          </a:p>
        </p:txBody>
      </p:sp>
    </p:spTree>
    <p:custDataLst>
      <p:tags r:id="rId1"/>
    </p:custDataLst>
  </p:cSld>
  <p:clrMapOvr>
    <a:masterClrMapping/>
  </p:clrMapOvr>
  <p:transition advClick="0"/>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99110" y="398780"/>
            <a:ext cx="443230" cy="514985"/>
            <a:chOff x="910166" y="1176081"/>
            <a:chExt cx="1104562" cy="1282672"/>
          </a:xfrm>
          <a:solidFill>
            <a:schemeClr val="accent1">
              <a:lumMod val="75000"/>
            </a:schemeClr>
          </a:solidFill>
        </p:grpSpPr>
        <p:grpSp>
          <p:nvGrpSpPr>
            <p:cNvPr id="25" name="组合 24"/>
            <p:cNvGrpSpPr/>
            <p:nvPr/>
          </p:nvGrpSpPr>
          <p:grpSpPr>
            <a:xfrm>
              <a:off x="910166" y="1176081"/>
              <a:ext cx="514012" cy="1282672"/>
              <a:chOff x="910166" y="1176081"/>
              <a:chExt cx="514012" cy="1282672"/>
            </a:xfrm>
            <a:grpFill/>
          </p:grpSpPr>
          <p:sp>
            <p:nvSpPr>
              <p:cNvPr id="26" name="任意多边形: 形状 50"/>
              <p:cNvSpPr/>
              <p:nvPr/>
            </p:nvSpPr>
            <p:spPr>
              <a:xfrm>
                <a:off x="929216" y="1176081"/>
                <a:ext cx="494962" cy="569956"/>
              </a:xfrm>
              <a:custGeom>
                <a:avLst/>
                <a:gdLst>
                  <a:gd name="connsiteX0" fmla="*/ 780304 w 786260"/>
                  <a:gd name="connsiteY0" fmla="*/ 899078 h 905391"/>
                  <a:gd name="connsiteX1" fmla="*/ 780304 w 786260"/>
                  <a:gd name="connsiteY1" fmla="*/ 9292 h 905391"/>
                  <a:gd name="connsiteX2" fmla="*/ 779470 w 786260"/>
                  <a:gd name="connsiteY2" fmla="*/ 8935 h 905391"/>
                  <a:gd name="connsiteX3" fmla="*/ 8935 w 786260"/>
                  <a:gd name="connsiteY3" fmla="*/ 453887 h 905391"/>
                </a:gdLst>
                <a:ahLst/>
                <a:cxnLst>
                  <a:cxn ang="0">
                    <a:pos x="connsiteX0" y="connsiteY0"/>
                  </a:cxn>
                  <a:cxn ang="0">
                    <a:pos x="connsiteX1" y="connsiteY1"/>
                  </a:cxn>
                  <a:cxn ang="0">
                    <a:pos x="connsiteX2" y="connsiteY2"/>
                  </a:cxn>
                  <a:cxn ang="0">
                    <a:pos x="connsiteX3" y="connsiteY3"/>
                  </a:cxn>
                </a:cxnLst>
                <a:rect l="l" t="t" r="r" b="b"/>
                <a:pathLst>
                  <a:path w="786260" h="905391">
                    <a:moveTo>
                      <a:pt x="780304" y="899078"/>
                    </a:moveTo>
                    <a:lnTo>
                      <a:pt x="780304" y="9292"/>
                    </a:lnTo>
                    <a:lnTo>
                      <a:pt x="779470" y="8935"/>
                    </a:lnTo>
                    <a:lnTo>
                      <a:pt x="8935" y="453887"/>
                    </a:lnTo>
                    <a:close/>
                  </a:path>
                </a:pathLst>
              </a:custGeom>
              <a:grpFill/>
              <a:ln w="9525" cap="flat">
                <a:noFill/>
                <a:prstDash val="solid"/>
                <a:miter/>
              </a:ln>
            </p:spPr>
            <p:txBody>
              <a:bodyPr rtlCol="0" anchor="ctr"/>
              <a:lstStyle/>
              <a:p>
                <a:endParaRPr lang="zh-CN" altLang="en-US">
                  <a:cs typeface="+mn-ea"/>
                  <a:sym typeface="+mn-lt"/>
                </a:endParaRPr>
              </a:p>
            </p:txBody>
          </p:sp>
          <p:sp>
            <p:nvSpPr>
              <p:cNvPr id="27" name="任意多边形: 形状 59"/>
              <p:cNvSpPr/>
              <p:nvPr/>
            </p:nvSpPr>
            <p:spPr>
              <a:xfrm>
                <a:off x="910166" y="1532439"/>
                <a:ext cx="494962" cy="569956"/>
              </a:xfrm>
              <a:custGeom>
                <a:avLst/>
                <a:gdLst>
                  <a:gd name="connsiteX0" fmla="*/ 780781 w 786260"/>
                  <a:gd name="connsiteY0" fmla="*/ 455555 h 905391"/>
                  <a:gd name="connsiteX1" fmla="*/ 780781 w 786260"/>
                  <a:gd name="connsiteY1" fmla="*/ 454244 h 905391"/>
                  <a:gd name="connsiteX2" fmla="*/ 9530 w 786260"/>
                  <a:gd name="connsiteY2" fmla="*/ 8935 h 905391"/>
                  <a:gd name="connsiteX3" fmla="*/ 8935 w 786260"/>
                  <a:gd name="connsiteY3" fmla="*/ 9411 h 905391"/>
                  <a:gd name="connsiteX4" fmla="*/ 8935 w 786260"/>
                  <a:gd name="connsiteY4" fmla="*/ 901103 h 905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260" h="905391">
                    <a:moveTo>
                      <a:pt x="780781" y="455555"/>
                    </a:moveTo>
                    <a:lnTo>
                      <a:pt x="780781" y="454244"/>
                    </a:lnTo>
                    <a:lnTo>
                      <a:pt x="9530" y="8935"/>
                    </a:lnTo>
                    <a:lnTo>
                      <a:pt x="8935" y="9411"/>
                    </a:lnTo>
                    <a:lnTo>
                      <a:pt x="8935" y="901103"/>
                    </a:lnTo>
                    <a:close/>
                  </a:path>
                </a:pathLst>
              </a:custGeom>
              <a:grpFill/>
              <a:ln w="9525" cap="flat">
                <a:noFill/>
                <a:prstDash val="solid"/>
                <a:miter/>
              </a:ln>
            </p:spPr>
            <p:txBody>
              <a:bodyPr rtlCol="0" anchor="ctr"/>
              <a:lstStyle/>
              <a:p>
                <a:endParaRPr lang="zh-CN" altLang="en-US">
                  <a:cs typeface="+mn-ea"/>
                  <a:sym typeface="+mn-lt"/>
                </a:endParaRPr>
              </a:p>
            </p:txBody>
          </p:sp>
          <p:sp>
            <p:nvSpPr>
              <p:cNvPr id="29" name="任意多边形: 形状 68"/>
              <p:cNvSpPr/>
              <p:nvPr/>
            </p:nvSpPr>
            <p:spPr>
              <a:xfrm>
                <a:off x="929216" y="1888797"/>
                <a:ext cx="494962" cy="569956"/>
              </a:xfrm>
              <a:custGeom>
                <a:avLst/>
                <a:gdLst>
                  <a:gd name="connsiteX0" fmla="*/ 780304 w 786260"/>
                  <a:gd name="connsiteY0" fmla="*/ 899078 h 905391"/>
                  <a:gd name="connsiteX1" fmla="*/ 780304 w 786260"/>
                  <a:gd name="connsiteY1" fmla="*/ 9292 h 905391"/>
                  <a:gd name="connsiteX2" fmla="*/ 779470 w 786260"/>
                  <a:gd name="connsiteY2" fmla="*/ 8935 h 905391"/>
                  <a:gd name="connsiteX3" fmla="*/ 8935 w 786260"/>
                  <a:gd name="connsiteY3" fmla="*/ 453887 h 905391"/>
                </a:gdLst>
                <a:ahLst/>
                <a:cxnLst>
                  <a:cxn ang="0">
                    <a:pos x="connsiteX0" y="connsiteY0"/>
                  </a:cxn>
                  <a:cxn ang="0">
                    <a:pos x="connsiteX1" y="connsiteY1"/>
                  </a:cxn>
                  <a:cxn ang="0">
                    <a:pos x="connsiteX2" y="connsiteY2"/>
                  </a:cxn>
                  <a:cxn ang="0">
                    <a:pos x="connsiteX3" y="connsiteY3"/>
                  </a:cxn>
                </a:cxnLst>
                <a:rect l="l" t="t" r="r" b="b"/>
                <a:pathLst>
                  <a:path w="786260" h="905391">
                    <a:moveTo>
                      <a:pt x="780304" y="899078"/>
                    </a:moveTo>
                    <a:lnTo>
                      <a:pt x="780304" y="9292"/>
                    </a:lnTo>
                    <a:lnTo>
                      <a:pt x="779470" y="8935"/>
                    </a:lnTo>
                    <a:lnTo>
                      <a:pt x="8935" y="453887"/>
                    </a:lnTo>
                    <a:close/>
                  </a:path>
                </a:pathLst>
              </a:custGeom>
              <a:grpFill/>
              <a:ln w="9525" cap="flat">
                <a:noFill/>
                <a:prstDash val="solid"/>
                <a:miter/>
              </a:ln>
            </p:spPr>
            <p:txBody>
              <a:bodyPr rtlCol="0" anchor="ctr"/>
              <a:lstStyle/>
              <a:p>
                <a:endParaRPr lang="zh-CN" altLang="en-US">
                  <a:cs typeface="+mn-ea"/>
                  <a:sym typeface="+mn-lt"/>
                </a:endParaRPr>
              </a:p>
            </p:txBody>
          </p:sp>
        </p:grpSp>
        <p:grpSp>
          <p:nvGrpSpPr>
            <p:cNvPr id="30" name="组合 29"/>
            <p:cNvGrpSpPr/>
            <p:nvPr/>
          </p:nvGrpSpPr>
          <p:grpSpPr>
            <a:xfrm flipH="1">
              <a:off x="1510241" y="1176081"/>
              <a:ext cx="504487" cy="1282672"/>
              <a:chOff x="919691" y="1176081"/>
              <a:chExt cx="504487" cy="1282672"/>
            </a:xfrm>
            <a:grpFill/>
          </p:grpSpPr>
          <p:sp>
            <p:nvSpPr>
              <p:cNvPr id="43" name="任意多边形: 形状 71"/>
              <p:cNvSpPr/>
              <p:nvPr/>
            </p:nvSpPr>
            <p:spPr>
              <a:xfrm>
                <a:off x="929216" y="1176081"/>
                <a:ext cx="494962" cy="569956"/>
              </a:xfrm>
              <a:custGeom>
                <a:avLst/>
                <a:gdLst>
                  <a:gd name="connsiteX0" fmla="*/ 780304 w 786260"/>
                  <a:gd name="connsiteY0" fmla="*/ 899078 h 905391"/>
                  <a:gd name="connsiteX1" fmla="*/ 780304 w 786260"/>
                  <a:gd name="connsiteY1" fmla="*/ 9292 h 905391"/>
                  <a:gd name="connsiteX2" fmla="*/ 779470 w 786260"/>
                  <a:gd name="connsiteY2" fmla="*/ 8935 h 905391"/>
                  <a:gd name="connsiteX3" fmla="*/ 8935 w 786260"/>
                  <a:gd name="connsiteY3" fmla="*/ 453887 h 905391"/>
                </a:gdLst>
                <a:ahLst/>
                <a:cxnLst>
                  <a:cxn ang="0">
                    <a:pos x="connsiteX0" y="connsiteY0"/>
                  </a:cxn>
                  <a:cxn ang="0">
                    <a:pos x="connsiteX1" y="connsiteY1"/>
                  </a:cxn>
                  <a:cxn ang="0">
                    <a:pos x="connsiteX2" y="connsiteY2"/>
                  </a:cxn>
                  <a:cxn ang="0">
                    <a:pos x="connsiteX3" y="connsiteY3"/>
                  </a:cxn>
                </a:cxnLst>
                <a:rect l="l" t="t" r="r" b="b"/>
                <a:pathLst>
                  <a:path w="786260" h="905391">
                    <a:moveTo>
                      <a:pt x="780304" y="899078"/>
                    </a:moveTo>
                    <a:lnTo>
                      <a:pt x="780304" y="9292"/>
                    </a:lnTo>
                    <a:lnTo>
                      <a:pt x="779470" y="8935"/>
                    </a:lnTo>
                    <a:lnTo>
                      <a:pt x="8935" y="453887"/>
                    </a:lnTo>
                    <a:close/>
                  </a:path>
                </a:pathLst>
              </a:custGeom>
              <a:grpFill/>
              <a:ln w="9525" cap="flat">
                <a:noFill/>
                <a:prstDash val="solid"/>
                <a:miter/>
              </a:ln>
            </p:spPr>
            <p:txBody>
              <a:bodyPr rtlCol="0" anchor="ctr"/>
              <a:lstStyle/>
              <a:p>
                <a:endParaRPr lang="zh-CN" altLang="en-US">
                  <a:cs typeface="+mn-ea"/>
                  <a:sym typeface="+mn-lt"/>
                </a:endParaRPr>
              </a:p>
            </p:txBody>
          </p:sp>
          <p:sp>
            <p:nvSpPr>
              <p:cNvPr id="36" name="任意多边形: 形状 72"/>
              <p:cNvSpPr/>
              <p:nvPr/>
            </p:nvSpPr>
            <p:spPr>
              <a:xfrm>
                <a:off x="919691" y="1532439"/>
                <a:ext cx="494962" cy="569956"/>
              </a:xfrm>
              <a:custGeom>
                <a:avLst/>
                <a:gdLst>
                  <a:gd name="connsiteX0" fmla="*/ 780781 w 786260"/>
                  <a:gd name="connsiteY0" fmla="*/ 455555 h 905391"/>
                  <a:gd name="connsiteX1" fmla="*/ 780781 w 786260"/>
                  <a:gd name="connsiteY1" fmla="*/ 454244 h 905391"/>
                  <a:gd name="connsiteX2" fmla="*/ 9530 w 786260"/>
                  <a:gd name="connsiteY2" fmla="*/ 8935 h 905391"/>
                  <a:gd name="connsiteX3" fmla="*/ 8935 w 786260"/>
                  <a:gd name="connsiteY3" fmla="*/ 9411 h 905391"/>
                  <a:gd name="connsiteX4" fmla="*/ 8935 w 786260"/>
                  <a:gd name="connsiteY4" fmla="*/ 901103 h 905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260" h="905391">
                    <a:moveTo>
                      <a:pt x="780781" y="455555"/>
                    </a:moveTo>
                    <a:lnTo>
                      <a:pt x="780781" y="454244"/>
                    </a:lnTo>
                    <a:lnTo>
                      <a:pt x="9530" y="8935"/>
                    </a:lnTo>
                    <a:lnTo>
                      <a:pt x="8935" y="9411"/>
                    </a:lnTo>
                    <a:lnTo>
                      <a:pt x="8935" y="901103"/>
                    </a:lnTo>
                    <a:close/>
                  </a:path>
                </a:pathLst>
              </a:custGeom>
              <a:grpFill/>
              <a:ln w="9525" cap="flat">
                <a:noFill/>
                <a:prstDash val="solid"/>
                <a:miter/>
              </a:ln>
            </p:spPr>
            <p:txBody>
              <a:bodyPr rtlCol="0" anchor="ctr"/>
              <a:lstStyle/>
              <a:p>
                <a:endParaRPr lang="zh-CN" altLang="en-US">
                  <a:cs typeface="+mn-ea"/>
                  <a:sym typeface="+mn-lt"/>
                </a:endParaRPr>
              </a:p>
            </p:txBody>
          </p:sp>
          <p:sp>
            <p:nvSpPr>
              <p:cNvPr id="46" name="任意多边形: 形状 73"/>
              <p:cNvSpPr/>
              <p:nvPr/>
            </p:nvSpPr>
            <p:spPr>
              <a:xfrm>
                <a:off x="929216" y="1888797"/>
                <a:ext cx="494962" cy="569956"/>
              </a:xfrm>
              <a:custGeom>
                <a:avLst/>
                <a:gdLst>
                  <a:gd name="connsiteX0" fmla="*/ 780304 w 786260"/>
                  <a:gd name="connsiteY0" fmla="*/ 899078 h 905391"/>
                  <a:gd name="connsiteX1" fmla="*/ 780304 w 786260"/>
                  <a:gd name="connsiteY1" fmla="*/ 9292 h 905391"/>
                  <a:gd name="connsiteX2" fmla="*/ 779470 w 786260"/>
                  <a:gd name="connsiteY2" fmla="*/ 8935 h 905391"/>
                  <a:gd name="connsiteX3" fmla="*/ 8935 w 786260"/>
                  <a:gd name="connsiteY3" fmla="*/ 453887 h 905391"/>
                </a:gdLst>
                <a:ahLst/>
                <a:cxnLst>
                  <a:cxn ang="0">
                    <a:pos x="connsiteX0" y="connsiteY0"/>
                  </a:cxn>
                  <a:cxn ang="0">
                    <a:pos x="connsiteX1" y="connsiteY1"/>
                  </a:cxn>
                  <a:cxn ang="0">
                    <a:pos x="connsiteX2" y="connsiteY2"/>
                  </a:cxn>
                  <a:cxn ang="0">
                    <a:pos x="connsiteX3" y="connsiteY3"/>
                  </a:cxn>
                </a:cxnLst>
                <a:rect l="l" t="t" r="r" b="b"/>
                <a:pathLst>
                  <a:path w="786260" h="905391">
                    <a:moveTo>
                      <a:pt x="780304" y="899078"/>
                    </a:moveTo>
                    <a:lnTo>
                      <a:pt x="780304" y="9292"/>
                    </a:lnTo>
                    <a:lnTo>
                      <a:pt x="779470" y="8935"/>
                    </a:lnTo>
                    <a:lnTo>
                      <a:pt x="8935" y="453887"/>
                    </a:lnTo>
                    <a:close/>
                  </a:path>
                </a:pathLst>
              </a:custGeom>
              <a:grpFill/>
              <a:ln w="9525" cap="flat">
                <a:noFill/>
                <a:prstDash val="solid"/>
                <a:miter/>
              </a:ln>
            </p:spPr>
            <p:txBody>
              <a:bodyPr rtlCol="0" anchor="ctr"/>
              <a:lstStyle/>
              <a:p>
                <a:endParaRPr lang="zh-CN" altLang="en-US">
                  <a:cs typeface="+mn-ea"/>
                  <a:sym typeface="+mn-lt"/>
                </a:endParaRPr>
              </a:p>
            </p:txBody>
          </p:sp>
        </p:grpSp>
      </p:grpSp>
      <p:sp>
        <p:nvSpPr>
          <p:cNvPr id="57" name="文本框 56"/>
          <p:cNvSpPr txBox="1"/>
          <p:nvPr/>
        </p:nvSpPr>
        <p:spPr>
          <a:xfrm>
            <a:off x="1066800" y="349885"/>
            <a:ext cx="7086600" cy="460375"/>
          </a:xfrm>
          <a:prstGeom prst="rect">
            <a:avLst/>
          </a:prstGeom>
          <a:noFill/>
        </p:spPr>
        <p:txBody>
          <a:bodyPr wrap="square" rtlCol="0">
            <a:spAutoFit/>
          </a:bodyPr>
          <a:lstStyle/>
          <a:p>
            <a:r>
              <a:rPr lang="en-US" altLang="zh-CN" sz="2400" b="1">
                <a:solidFill>
                  <a:srgbClr val="2267CE"/>
                </a:solidFill>
                <a:latin typeface="微软雅黑" panose="020B0503020204020204" pitchFamily="34" charset="-122"/>
                <a:ea typeface="微软雅黑" panose="020B0503020204020204" pitchFamily="34" charset="-122"/>
                <a:sym typeface="+mn-ea"/>
              </a:rPr>
              <a:t>CAM</a:t>
            </a:r>
            <a:r>
              <a:rPr lang="zh-CN" altLang="en-US" sz="2400" b="1">
                <a:solidFill>
                  <a:srgbClr val="2267CE"/>
                </a:solidFill>
                <a:latin typeface="微软雅黑" panose="020B0503020204020204" pitchFamily="34" charset="-122"/>
                <a:ea typeface="微软雅黑" panose="020B0503020204020204" pitchFamily="34" charset="-122"/>
                <a:sym typeface="+mn-ea"/>
              </a:rPr>
              <a:t>产品竞争对比分析</a:t>
            </a:r>
            <a:endParaRPr lang="zh-CN" altLang="en-US" sz="2400" b="1">
              <a:solidFill>
                <a:srgbClr val="2267CE"/>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743585" y="971550"/>
            <a:ext cx="10859135" cy="4661535"/>
          </a:xfrm>
          <a:prstGeom prst="rect">
            <a:avLst/>
          </a:prstGeom>
          <a:noFill/>
        </p:spPr>
        <p:txBody>
          <a:bodyPr wrap="square" rtlCol="0" anchor="t">
            <a:spAutoFit/>
          </a:bodyPr>
          <a:lstStyle/>
          <a:p>
            <a:pPr marL="285750" indent="-285750" fontAlgn="auto">
              <a:lnSpc>
                <a:spcPct val="150000"/>
              </a:lnSpc>
              <a:buFont typeface="Wingdings" panose="05000000000000000000" charset="0"/>
              <a:buChar char="n"/>
            </a:pPr>
            <a:r>
              <a:rPr lang="zh-CN" altLang="en-US" b="1">
                <a:solidFill>
                  <a:schemeClr val="tx1"/>
                </a:solidFill>
              </a:rPr>
              <a:t>万物安全</a:t>
            </a:r>
            <a:r>
              <a:rPr lang="en-US" altLang="zh-CN" b="1">
                <a:solidFill>
                  <a:schemeClr val="tx1"/>
                </a:solidFill>
              </a:rPr>
              <a:t>CAM</a:t>
            </a:r>
            <a:r>
              <a:rPr lang="zh-CN" altLang="en-US" b="1">
                <a:solidFill>
                  <a:schemeClr val="tx1"/>
                </a:solidFill>
              </a:rPr>
              <a:t>网络空间资产测绘系统</a:t>
            </a:r>
            <a:endParaRPr lang="zh-CN" altLang="en-US" b="1">
              <a:solidFill>
                <a:schemeClr val="tx1"/>
              </a:solidFill>
            </a:endParaRPr>
          </a:p>
          <a:p>
            <a:pPr indent="0" fontAlgn="auto">
              <a:lnSpc>
                <a:spcPct val="150000"/>
              </a:lnSpc>
              <a:buFont typeface="Wingdings" panose="05000000000000000000" charset="0"/>
              <a:buNone/>
            </a:pPr>
            <a:r>
              <a:rPr lang="zh-CN" altLang="en-US" b="1">
                <a:solidFill>
                  <a:srgbClr val="FF0000"/>
                </a:solidFill>
              </a:rPr>
              <a:t>定位：</a:t>
            </a:r>
            <a:r>
              <a:rPr lang="zh-CN" altLang="en-US" b="1">
                <a:solidFill>
                  <a:schemeClr val="tx1"/>
                </a:solidFill>
              </a:rPr>
              <a:t>侧重于</a:t>
            </a:r>
            <a:r>
              <a:rPr lang="zh-CN" altLang="en-US" b="1">
                <a:solidFill>
                  <a:srgbClr val="FF0000"/>
                </a:solidFill>
              </a:rPr>
              <a:t>内网的资产测绘领域</a:t>
            </a:r>
            <a:r>
              <a:rPr lang="zh-CN" altLang="en-US" b="1">
                <a:solidFill>
                  <a:schemeClr val="tx1"/>
                </a:solidFill>
              </a:rPr>
              <a:t>，聚焦</a:t>
            </a:r>
            <a:r>
              <a:rPr lang="en-US" altLang="zh-CN" b="1">
                <a:solidFill>
                  <a:srgbClr val="FF0000"/>
                </a:solidFill>
              </a:rPr>
              <a:t>IT</a:t>
            </a:r>
            <a:r>
              <a:rPr lang="zh-CN" altLang="en-US" b="1">
                <a:solidFill>
                  <a:srgbClr val="FF0000"/>
                </a:solidFill>
              </a:rPr>
              <a:t>资产和非</a:t>
            </a:r>
            <a:r>
              <a:rPr lang="en-US" altLang="zh-CN" b="1">
                <a:solidFill>
                  <a:srgbClr val="FF0000"/>
                </a:solidFill>
              </a:rPr>
              <a:t>IT</a:t>
            </a:r>
            <a:r>
              <a:rPr lang="zh-CN" altLang="en-US" b="1">
                <a:solidFill>
                  <a:srgbClr val="FF0000"/>
                </a:solidFill>
              </a:rPr>
              <a:t>资产</a:t>
            </a:r>
            <a:r>
              <a:rPr lang="zh-CN" altLang="en-US" b="1">
                <a:solidFill>
                  <a:schemeClr val="tx1"/>
                </a:solidFill>
              </a:rPr>
              <a:t>的统一管理，同时兼具资产的脆弱点及攻击面管理能力；</a:t>
            </a:r>
            <a:endParaRPr lang="zh-CN" altLang="en-US" b="1">
              <a:solidFill>
                <a:schemeClr val="tx1"/>
              </a:solidFill>
            </a:endParaRPr>
          </a:p>
          <a:p>
            <a:pPr indent="0" fontAlgn="auto">
              <a:lnSpc>
                <a:spcPct val="150000"/>
              </a:lnSpc>
              <a:buFont typeface="Wingdings" panose="05000000000000000000" charset="0"/>
              <a:buNone/>
            </a:pPr>
            <a:r>
              <a:rPr lang="zh-CN" altLang="en-US" b="1">
                <a:solidFill>
                  <a:srgbClr val="FF0000"/>
                </a:solidFill>
              </a:rPr>
              <a:t>优势：侧重设备维度的测绘，优势在于设备指纹信息丰富，同时可以支持对</a:t>
            </a:r>
            <a:r>
              <a:rPr lang="en-US" altLang="zh-CN" b="1">
                <a:solidFill>
                  <a:srgbClr val="FF0000"/>
                </a:solidFill>
              </a:rPr>
              <a:t>IT</a:t>
            </a:r>
            <a:r>
              <a:rPr lang="zh-CN" altLang="en-US" b="1">
                <a:solidFill>
                  <a:srgbClr val="FF0000"/>
                </a:solidFill>
              </a:rPr>
              <a:t>和非</a:t>
            </a:r>
            <a:r>
              <a:rPr lang="en-US" altLang="zh-CN" b="1">
                <a:solidFill>
                  <a:srgbClr val="FF0000"/>
                </a:solidFill>
              </a:rPr>
              <a:t>IT</a:t>
            </a:r>
            <a:r>
              <a:rPr lang="zh-CN" altLang="en-US" b="1">
                <a:solidFill>
                  <a:srgbClr val="FF0000"/>
                </a:solidFill>
              </a:rPr>
              <a:t>资产的管理能力。</a:t>
            </a:r>
            <a:endParaRPr lang="zh-CN" altLang="en-US" b="1">
              <a:solidFill>
                <a:srgbClr val="FF0000"/>
              </a:solidFill>
            </a:endParaRPr>
          </a:p>
          <a:p>
            <a:pPr fontAlgn="auto">
              <a:lnSpc>
                <a:spcPct val="150000"/>
              </a:lnSpc>
            </a:pPr>
            <a:endParaRPr lang="zh-CN" altLang="en-US" b="1">
              <a:solidFill>
                <a:schemeClr val="tx1"/>
              </a:solidFill>
            </a:endParaRPr>
          </a:p>
          <a:p>
            <a:pPr marL="285750" indent="-285750" algn="l" fontAlgn="auto">
              <a:lnSpc>
                <a:spcPct val="150000"/>
              </a:lnSpc>
              <a:buClrTx/>
              <a:buSzTx/>
              <a:buFont typeface="Wingdings" panose="05000000000000000000" charset="0"/>
              <a:buChar char="n"/>
            </a:pPr>
            <a:r>
              <a:rPr lang="zh-CN" altLang="en-US" b="1">
                <a:solidFill>
                  <a:schemeClr val="tx1"/>
                </a:solidFill>
              </a:rPr>
              <a:t>行业内其他攻防测绘厂商（</a:t>
            </a:r>
            <a:r>
              <a:rPr lang="zh-CN" altLang="en-US">
                <a:sym typeface="+mn-ea"/>
              </a:rPr>
              <a:t>白帽汇、数字观星、魔方安全、远江盛邦等</a:t>
            </a:r>
            <a:r>
              <a:rPr lang="zh-CN" altLang="en-US" b="1">
                <a:solidFill>
                  <a:schemeClr val="tx1"/>
                </a:solidFill>
              </a:rPr>
              <a:t>）</a:t>
            </a:r>
            <a:endParaRPr lang="zh-CN" altLang="en-US" b="1">
              <a:solidFill>
                <a:schemeClr val="tx1"/>
              </a:solidFill>
            </a:endParaRPr>
          </a:p>
          <a:p>
            <a:pPr fontAlgn="auto">
              <a:lnSpc>
                <a:spcPct val="150000"/>
              </a:lnSpc>
            </a:pPr>
            <a:r>
              <a:rPr lang="zh-CN" altLang="en-US" b="1">
                <a:solidFill>
                  <a:srgbClr val="FF0000"/>
                </a:solidFill>
              </a:rPr>
              <a:t>定位：</a:t>
            </a:r>
            <a:r>
              <a:rPr lang="zh-CN" altLang="en-US" b="1">
                <a:solidFill>
                  <a:schemeClr val="tx1"/>
                </a:solidFill>
              </a:rPr>
              <a:t>侧重于</a:t>
            </a:r>
            <a:r>
              <a:rPr lang="zh-CN" altLang="en-US" b="1">
                <a:solidFill>
                  <a:srgbClr val="FF0000"/>
                </a:solidFill>
              </a:rPr>
              <a:t>互联网侧的资产测绘领域</a:t>
            </a:r>
            <a:r>
              <a:rPr lang="zh-CN" altLang="en-US" b="1">
                <a:solidFill>
                  <a:schemeClr val="tx1"/>
                </a:solidFill>
              </a:rPr>
              <a:t>，更多以</a:t>
            </a:r>
            <a:r>
              <a:rPr lang="en-US" altLang="zh-CN" b="1">
                <a:solidFill>
                  <a:srgbClr val="FF0000"/>
                </a:solidFill>
              </a:rPr>
              <a:t>SaaS</a:t>
            </a:r>
            <a:r>
              <a:rPr lang="zh-CN" altLang="en-US" b="1">
                <a:solidFill>
                  <a:srgbClr val="FF0000"/>
                </a:solidFill>
              </a:rPr>
              <a:t>的形式</a:t>
            </a:r>
            <a:r>
              <a:rPr lang="zh-CN" altLang="en-US" b="1">
                <a:solidFill>
                  <a:schemeClr val="tx1"/>
                </a:solidFill>
              </a:rPr>
              <a:t>（大都以软件形态呈现，也支持内部私有化部署），对暴露在互联网侧的资产（</a:t>
            </a:r>
            <a:r>
              <a:rPr lang="en-US" altLang="zh-CN" b="1">
                <a:solidFill>
                  <a:schemeClr val="tx1"/>
                </a:solidFill>
              </a:rPr>
              <a:t>IP</a:t>
            </a:r>
            <a:r>
              <a:rPr lang="zh-CN" altLang="en-US" b="1">
                <a:solidFill>
                  <a:schemeClr val="tx1"/>
                </a:solidFill>
              </a:rPr>
              <a:t>、端口、域名、应用、数据）周期性扫描监控，识别互联网风险资产（包括</a:t>
            </a:r>
            <a:r>
              <a:rPr lang="en-US" altLang="zh-CN" b="1">
                <a:solidFill>
                  <a:schemeClr val="tx1"/>
                </a:solidFill>
              </a:rPr>
              <a:t>IP</a:t>
            </a:r>
            <a:r>
              <a:rPr lang="zh-CN" altLang="en-US" b="1">
                <a:solidFill>
                  <a:schemeClr val="tx1"/>
                </a:solidFill>
              </a:rPr>
              <a:t>资产、应用资产和信息资产），同时监控开源社区关注代码泄露、监控影子资产，及时通报预警；</a:t>
            </a:r>
            <a:endParaRPr lang="zh-CN" altLang="en-US" b="1">
              <a:solidFill>
                <a:schemeClr val="tx1"/>
              </a:solidFill>
            </a:endParaRPr>
          </a:p>
          <a:p>
            <a:pPr fontAlgn="auto">
              <a:lnSpc>
                <a:spcPct val="150000"/>
              </a:lnSpc>
            </a:pPr>
            <a:r>
              <a:rPr lang="zh-CN" altLang="en-US" b="1">
                <a:solidFill>
                  <a:srgbClr val="FF0000"/>
                </a:solidFill>
                <a:sym typeface="+mn-ea"/>
              </a:rPr>
              <a:t>劣势：侧重</a:t>
            </a:r>
            <a:r>
              <a:rPr lang="en-US" altLang="zh-CN" b="1">
                <a:solidFill>
                  <a:srgbClr val="FF0000"/>
                </a:solidFill>
                <a:sym typeface="+mn-ea"/>
              </a:rPr>
              <a:t>IP</a:t>
            </a:r>
            <a:r>
              <a:rPr lang="zh-CN" altLang="en-US" b="1">
                <a:solidFill>
                  <a:srgbClr val="FF0000"/>
                </a:solidFill>
                <a:sym typeface="+mn-ea"/>
              </a:rPr>
              <a:t>、域名、应用及数据维度的测绘，</a:t>
            </a:r>
            <a:r>
              <a:rPr lang="zh-CN" altLang="en-US" b="1">
                <a:solidFill>
                  <a:srgbClr val="FF0000"/>
                </a:solidFill>
              </a:rPr>
              <a:t>设备维度的指纹信息较少，难以识别资产对应的设备类型、品牌、型号等，一旦爆发供应链攻击，很难定位受影响设备资产。</a:t>
            </a:r>
            <a:endParaRPr lang="zh-CN" altLang="en-US"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499110" y="398780"/>
            <a:ext cx="443230" cy="514985"/>
            <a:chOff x="910166" y="1176081"/>
            <a:chExt cx="1104562" cy="1282672"/>
          </a:xfrm>
          <a:solidFill>
            <a:schemeClr val="accent1">
              <a:lumMod val="75000"/>
            </a:schemeClr>
          </a:solidFill>
        </p:grpSpPr>
        <p:grpSp>
          <p:nvGrpSpPr>
            <p:cNvPr id="25" name="组合 24"/>
            <p:cNvGrpSpPr/>
            <p:nvPr/>
          </p:nvGrpSpPr>
          <p:grpSpPr>
            <a:xfrm>
              <a:off x="910166" y="1176081"/>
              <a:ext cx="514012" cy="1282672"/>
              <a:chOff x="910166" y="1176081"/>
              <a:chExt cx="514012" cy="1282672"/>
            </a:xfrm>
            <a:grpFill/>
          </p:grpSpPr>
          <p:sp>
            <p:nvSpPr>
              <p:cNvPr id="26" name="任意多边形: 形状 50"/>
              <p:cNvSpPr/>
              <p:nvPr/>
            </p:nvSpPr>
            <p:spPr>
              <a:xfrm>
                <a:off x="929216" y="1176081"/>
                <a:ext cx="494962" cy="569956"/>
              </a:xfrm>
              <a:custGeom>
                <a:avLst/>
                <a:gdLst>
                  <a:gd name="connsiteX0" fmla="*/ 780304 w 786260"/>
                  <a:gd name="connsiteY0" fmla="*/ 899078 h 905391"/>
                  <a:gd name="connsiteX1" fmla="*/ 780304 w 786260"/>
                  <a:gd name="connsiteY1" fmla="*/ 9292 h 905391"/>
                  <a:gd name="connsiteX2" fmla="*/ 779470 w 786260"/>
                  <a:gd name="connsiteY2" fmla="*/ 8935 h 905391"/>
                  <a:gd name="connsiteX3" fmla="*/ 8935 w 786260"/>
                  <a:gd name="connsiteY3" fmla="*/ 453887 h 905391"/>
                </a:gdLst>
                <a:ahLst/>
                <a:cxnLst>
                  <a:cxn ang="0">
                    <a:pos x="connsiteX0" y="connsiteY0"/>
                  </a:cxn>
                  <a:cxn ang="0">
                    <a:pos x="connsiteX1" y="connsiteY1"/>
                  </a:cxn>
                  <a:cxn ang="0">
                    <a:pos x="connsiteX2" y="connsiteY2"/>
                  </a:cxn>
                  <a:cxn ang="0">
                    <a:pos x="connsiteX3" y="connsiteY3"/>
                  </a:cxn>
                </a:cxnLst>
                <a:rect l="l" t="t" r="r" b="b"/>
                <a:pathLst>
                  <a:path w="786260" h="905391">
                    <a:moveTo>
                      <a:pt x="780304" y="899078"/>
                    </a:moveTo>
                    <a:lnTo>
                      <a:pt x="780304" y="9292"/>
                    </a:lnTo>
                    <a:lnTo>
                      <a:pt x="779470" y="8935"/>
                    </a:lnTo>
                    <a:lnTo>
                      <a:pt x="8935" y="453887"/>
                    </a:lnTo>
                    <a:close/>
                  </a:path>
                </a:pathLst>
              </a:custGeom>
              <a:grpFill/>
              <a:ln w="9525" cap="flat">
                <a:noFill/>
                <a:prstDash val="solid"/>
                <a:miter/>
              </a:ln>
            </p:spPr>
            <p:txBody>
              <a:bodyPr rtlCol="0" anchor="ctr"/>
              <a:lstStyle/>
              <a:p>
                <a:endParaRPr lang="zh-CN" altLang="en-US">
                  <a:cs typeface="+mn-ea"/>
                  <a:sym typeface="+mn-lt"/>
                </a:endParaRPr>
              </a:p>
            </p:txBody>
          </p:sp>
          <p:sp>
            <p:nvSpPr>
              <p:cNvPr id="27" name="任意多边形: 形状 59"/>
              <p:cNvSpPr/>
              <p:nvPr/>
            </p:nvSpPr>
            <p:spPr>
              <a:xfrm>
                <a:off x="910166" y="1532439"/>
                <a:ext cx="494962" cy="569956"/>
              </a:xfrm>
              <a:custGeom>
                <a:avLst/>
                <a:gdLst>
                  <a:gd name="connsiteX0" fmla="*/ 780781 w 786260"/>
                  <a:gd name="connsiteY0" fmla="*/ 455555 h 905391"/>
                  <a:gd name="connsiteX1" fmla="*/ 780781 w 786260"/>
                  <a:gd name="connsiteY1" fmla="*/ 454244 h 905391"/>
                  <a:gd name="connsiteX2" fmla="*/ 9530 w 786260"/>
                  <a:gd name="connsiteY2" fmla="*/ 8935 h 905391"/>
                  <a:gd name="connsiteX3" fmla="*/ 8935 w 786260"/>
                  <a:gd name="connsiteY3" fmla="*/ 9411 h 905391"/>
                  <a:gd name="connsiteX4" fmla="*/ 8935 w 786260"/>
                  <a:gd name="connsiteY4" fmla="*/ 901103 h 905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260" h="905391">
                    <a:moveTo>
                      <a:pt x="780781" y="455555"/>
                    </a:moveTo>
                    <a:lnTo>
                      <a:pt x="780781" y="454244"/>
                    </a:lnTo>
                    <a:lnTo>
                      <a:pt x="9530" y="8935"/>
                    </a:lnTo>
                    <a:lnTo>
                      <a:pt x="8935" y="9411"/>
                    </a:lnTo>
                    <a:lnTo>
                      <a:pt x="8935" y="901103"/>
                    </a:lnTo>
                    <a:close/>
                  </a:path>
                </a:pathLst>
              </a:custGeom>
              <a:grpFill/>
              <a:ln w="9525" cap="flat">
                <a:noFill/>
                <a:prstDash val="solid"/>
                <a:miter/>
              </a:ln>
            </p:spPr>
            <p:txBody>
              <a:bodyPr rtlCol="0" anchor="ctr"/>
              <a:lstStyle/>
              <a:p>
                <a:endParaRPr lang="zh-CN" altLang="en-US">
                  <a:cs typeface="+mn-ea"/>
                  <a:sym typeface="+mn-lt"/>
                </a:endParaRPr>
              </a:p>
            </p:txBody>
          </p:sp>
          <p:sp>
            <p:nvSpPr>
              <p:cNvPr id="29" name="任意多边形: 形状 68"/>
              <p:cNvSpPr/>
              <p:nvPr/>
            </p:nvSpPr>
            <p:spPr>
              <a:xfrm>
                <a:off x="929216" y="1888797"/>
                <a:ext cx="494962" cy="569956"/>
              </a:xfrm>
              <a:custGeom>
                <a:avLst/>
                <a:gdLst>
                  <a:gd name="connsiteX0" fmla="*/ 780304 w 786260"/>
                  <a:gd name="connsiteY0" fmla="*/ 899078 h 905391"/>
                  <a:gd name="connsiteX1" fmla="*/ 780304 w 786260"/>
                  <a:gd name="connsiteY1" fmla="*/ 9292 h 905391"/>
                  <a:gd name="connsiteX2" fmla="*/ 779470 w 786260"/>
                  <a:gd name="connsiteY2" fmla="*/ 8935 h 905391"/>
                  <a:gd name="connsiteX3" fmla="*/ 8935 w 786260"/>
                  <a:gd name="connsiteY3" fmla="*/ 453887 h 905391"/>
                </a:gdLst>
                <a:ahLst/>
                <a:cxnLst>
                  <a:cxn ang="0">
                    <a:pos x="connsiteX0" y="connsiteY0"/>
                  </a:cxn>
                  <a:cxn ang="0">
                    <a:pos x="connsiteX1" y="connsiteY1"/>
                  </a:cxn>
                  <a:cxn ang="0">
                    <a:pos x="connsiteX2" y="connsiteY2"/>
                  </a:cxn>
                  <a:cxn ang="0">
                    <a:pos x="connsiteX3" y="connsiteY3"/>
                  </a:cxn>
                </a:cxnLst>
                <a:rect l="l" t="t" r="r" b="b"/>
                <a:pathLst>
                  <a:path w="786260" h="905391">
                    <a:moveTo>
                      <a:pt x="780304" y="899078"/>
                    </a:moveTo>
                    <a:lnTo>
                      <a:pt x="780304" y="9292"/>
                    </a:lnTo>
                    <a:lnTo>
                      <a:pt x="779470" y="8935"/>
                    </a:lnTo>
                    <a:lnTo>
                      <a:pt x="8935" y="453887"/>
                    </a:lnTo>
                    <a:close/>
                  </a:path>
                </a:pathLst>
              </a:custGeom>
              <a:grpFill/>
              <a:ln w="9525" cap="flat">
                <a:noFill/>
                <a:prstDash val="solid"/>
                <a:miter/>
              </a:ln>
            </p:spPr>
            <p:txBody>
              <a:bodyPr rtlCol="0" anchor="ctr"/>
              <a:lstStyle/>
              <a:p>
                <a:endParaRPr lang="zh-CN" altLang="en-US">
                  <a:cs typeface="+mn-ea"/>
                  <a:sym typeface="+mn-lt"/>
                </a:endParaRPr>
              </a:p>
            </p:txBody>
          </p:sp>
        </p:grpSp>
        <p:grpSp>
          <p:nvGrpSpPr>
            <p:cNvPr id="30" name="组合 29"/>
            <p:cNvGrpSpPr/>
            <p:nvPr/>
          </p:nvGrpSpPr>
          <p:grpSpPr>
            <a:xfrm flipH="1">
              <a:off x="1510241" y="1176081"/>
              <a:ext cx="504487" cy="1282672"/>
              <a:chOff x="919691" y="1176081"/>
              <a:chExt cx="504487" cy="1282672"/>
            </a:xfrm>
            <a:grpFill/>
          </p:grpSpPr>
          <p:sp>
            <p:nvSpPr>
              <p:cNvPr id="43" name="任意多边形: 形状 71"/>
              <p:cNvSpPr/>
              <p:nvPr/>
            </p:nvSpPr>
            <p:spPr>
              <a:xfrm>
                <a:off x="929216" y="1176081"/>
                <a:ext cx="494962" cy="569956"/>
              </a:xfrm>
              <a:custGeom>
                <a:avLst/>
                <a:gdLst>
                  <a:gd name="connsiteX0" fmla="*/ 780304 w 786260"/>
                  <a:gd name="connsiteY0" fmla="*/ 899078 h 905391"/>
                  <a:gd name="connsiteX1" fmla="*/ 780304 w 786260"/>
                  <a:gd name="connsiteY1" fmla="*/ 9292 h 905391"/>
                  <a:gd name="connsiteX2" fmla="*/ 779470 w 786260"/>
                  <a:gd name="connsiteY2" fmla="*/ 8935 h 905391"/>
                  <a:gd name="connsiteX3" fmla="*/ 8935 w 786260"/>
                  <a:gd name="connsiteY3" fmla="*/ 453887 h 905391"/>
                </a:gdLst>
                <a:ahLst/>
                <a:cxnLst>
                  <a:cxn ang="0">
                    <a:pos x="connsiteX0" y="connsiteY0"/>
                  </a:cxn>
                  <a:cxn ang="0">
                    <a:pos x="connsiteX1" y="connsiteY1"/>
                  </a:cxn>
                  <a:cxn ang="0">
                    <a:pos x="connsiteX2" y="connsiteY2"/>
                  </a:cxn>
                  <a:cxn ang="0">
                    <a:pos x="connsiteX3" y="connsiteY3"/>
                  </a:cxn>
                </a:cxnLst>
                <a:rect l="l" t="t" r="r" b="b"/>
                <a:pathLst>
                  <a:path w="786260" h="905391">
                    <a:moveTo>
                      <a:pt x="780304" y="899078"/>
                    </a:moveTo>
                    <a:lnTo>
                      <a:pt x="780304" y="9292"/>
                    </a:lnTo>
                    <a:lnTo>
                      <a:pt x="779470" y="8935"/>
                    </a:lnTo>
                    <a:lnTo>
                      <a:pt x="8935" y="453887"/>
                    </a:lnTo>
                    <a:close/>
                  </a:path>
                </a:pathLst>
              </a:custGeom>
              <a:grpFill/>
              <a:ln w="9525" cap="flat">
                <a:noFill/>
                <a:prstDash val="solid"/>
                <a:miter/>
              </a:ln>
            </p:spPr>
            <p:txBody>
              <a:bodyPr rtlCol="0" anchor="ctr"/>
              <a:lstStyle/>
              <a:p>
                <a:endParaRPr lang="zh-CN" altLang="en-US">
                  <a:cs typeface="+mn-ea"/>
                  <a:sym typeface="+mn-lt"/>
                </a:endParaRPr>
              </a:p>
            </p:txBody>
          </p:sp>
          <p:sp>
            <p:nvSpPr>
              <p:cNvPr id="36" name="任意多边形: 形状 72"/>
              <p:cNvSpPr/>
              <p:nvPr/>
            </p:nvSpPr>
            <p:spPr>
              <a:xfrm>
                <a:off x="919691" y="1532439"/>
                <a:ext cx="494962" cy="569956"/>
              </a:xfrm>
              <a:custGeom>
                <a:avLst/>
                <a:gdLst>
                  <a:gd name="connsiteX0" fmla="*/ 780781 w 786260"/>
                  <a:gd name="connsiteY0" fmla="*/ 455555 h 905391"/>
                  <a:gd name="connsiteX1" fmla="*/ 780781 w 786260"/>
                  <a:gd name="connsiteY1" fmla="*/ 454244 h 905391"/>
                  <a:gd name="connsiteX2" fmla="*/ 9530 w 786260"/>
                  <a:gd name="connsiteY2" fmla="*/ 8935 h 905391"/>
                  <a:gd name="connsiteX3" fmla="*/ 8935 w 786260"/>
                  <a:gd name="connsiteY3" fmla="*/ 9411 h 905391"/>
                  <a:gd name="connsiteX4" fmla="*/ 8935 w 786260"/>
                  <a:gd name="connsiteY4" fmla="*/ 901103 h 905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6260" h="905391">
                    <a:moveTo>
                      <a:pt x="780781" y="455555"/>
                    </a:moveTo>
                    <a:lnTo>
                      <a:pt x="780781" y="454244"/>
                    </a:lnTo>
                    <a:lnTo>
                      <a:pt x="9530" y="8935"/>
                    </a:lnTo>
                    <a:lnTo>
                      <a:pt x="8935" y="9411"/>
                    </a:lnTo>
                    <a:lnTo>
                      <a:pt x="8935" y="901103"/>
                    </a:lnTo>
                    <a:close/>
                  </a:path>
                </a:pathLst>
              </a:custGeom>
              <a:grpFill/>
              <a:ln w="9525" cap="flat">
                <a:noFill/>
                <a:prstDash val="solid"/>
                <a:miter/>
              </a:ln>
            </p:spPr>
            <p:txBody>
              <a:bodyPr rtlCol="0" anchor="ctr"/>
              <a:lstStyle/>
              <a:p>
                <a:endParaRPr lang="zh-CN" altLang="en-US">
                  <a:cs typeface="+mn-ea"/>
                  <a:sym typeface="+mn-lt"/>
                </a:endParaRPr>
              </a:p>
            </p:txBody>
          </p:sp>
          <p:sp>
            <p:nvSpPr>
              <p:cNvPr id="46" name="任意多边形: 形状 73"/>
              <p:cNvSpPr/>
              <p:nvPr/>
            </p:nvSpPr>
            <p:spPr>
              <a:xfrm>
                <a:off x="929216" y="1888797"/>
                <a:ext cx="494962" cy="569956"/>
              </a:xfrm>
              <a:custGeom>
                <a:avLst/>
                <a:gdLst>
                  <a:gd name="connsiteX0" fmla="*/ 780304 w 786260"/>
                  <a:gd name="connsiteY0" fmla="*/ 899078 h 905391"/>
                  <a:gd name="connsiteX1" fmla="*/ 780304 w 786260"/>
                  <a:gd name="connsiteY1" fmla="*/ 9292 h 905391"/>
                  <a:gd name="connsiteX2" fmla="*/ 779470 w 786260"/>
                  <a:gd name="connsiteY2" fmla="*/ 8935 h 905391"/>
                  <a:gd name="connsiteX3" fmla="*/ 8935 w 786260"/>
                  <a:gd name="connsiteY3" fmla="*/ 453887 h 905391"/>
                </a:gdLst>
                <a:ahLst/>
                <a:cxnLst>
                  <a:cxn ang="0">
                    <a:pos x="connsiteX0" y="connsiteY0"/>
                  </a:cxn>
                  <a:cxn ang="0">
                    <a:pos x="connsiteX1" y="connsiteY1"/>
                  </a:cxn>
                  <a:cxn ang="0">
                    <a:pos x="connsiteX2" y="connsiteY2"/>
                  </a:cxn>
                  <a:cxn ang="0">
                    <a:pos x="connsiteX3" y="connsiteY3"/>
                  </a:cxn>
                </a:cxnLst>
                <a:rect l="l" t="t" r="r" b="b"/>
                <a:pathLst>
                  <a:path w="786260" h="905391">
                    <a:moveTo>
                      <a:pt x="780304" y="899078"/>
                    </a:moveTo>
                    <a:lnTo>
                      <a:pt x="780304" y="9292"/>
                    </a:lnTo>
                    <a:lnTo>
                      <a:pt x="779470" y="8935"/>
                    </a:lnTo>
                    <a:lnTo>
                      <a:pt x="8935" y="453887"/>
                    </a:lnTo>
                    <a:close/>
                  </a:path>
                </a:pathLst>
              </a:custGeom>
              <a:grpFill/>
              <a:ln w="9525" cap="flat">
                <a:noFill/>
                <a:prstDash val="solid"/>
                <a:miter/>
              </a:ln>
            </p:spPr>
            <p:txBody>
              <a:bodyPr rtlCol="0" anchor="ctr"/>
              <a:lstStyle/>
              <a:p>
                <a:endParaRPr lang="zh-CN" altLang="en-US">
                  <a:cs typeface="+mn-ea"/>
                  <a:sym typeface="+mn-lt"/>
                </a:endParaRPr>
              </a:p>
            </p:txBody>
          </p:sp>
        </p:grpSp>
      </p:grpSp>
      <p:sp>
        <p:nvSpPr>
          <p:cNvPr id="57" name="文本框 56"/>
          <p:cNvSpPr txBox="1"/>
          <p:nvPr/>
        </p:nvSpPr>
        <p:spPr>
          <a:xfrm>
            <a:off x="1066800" y="349885"/>
            <a:ext cx="7086600" cy="460375"/>
          </a:xfrm>
          <a:prstGeom prst="rect">
            <a:avLst/>
          </a:prstGeom>
          <a:noFill/>
        </p:spPr>
        <p:txBody>
          <a:bodyPr wrap="square" rtlCol="0">
            <a:spAutoFit/>
          </a:bodyPr>
          <a:lstStyle/>
          <a:p>
            <a:r>
              <a:rPr lang="zh-CN" altLang="en-US" sz="2400" b="1">
                <a:solidFill>
                  <a:srgbClr val="2267CE"/>
                </a:solidFill>
                <a:latin typeface="微软雅黑" panose="020B0503020204020204" pitchFamily="34" charset="-122"/>
                <a:ea typeface="微软雅黑" panose="020B0503020204020204" pitchFamily="34" charset="-122"/>
                <a:sym typeface="+mn-ea"/>
              </a:rPr>
              <a:t>万物安全</a:t>
            </a:r>
            <a:r>
              <a:rPr lang="en-US" altLang="zh-CN" sz="2400" b="1">
                <a:solidFill>
                  <a:srgbClr val="2267CE"/>
                </a:solidFill>
                <a:latin typeface="微软雅黑" panose="020B0503020204020204" pitchFamily="34" charset="-122"/>
                <a:ea typeface="微软雅黑" panose="020B0503020204020204" pitchFamily="34" charset="-122"/>
                <a:sym typeface="+mn-ea"/>
              </a:rPr>
              <a:t>CAM</a:t>
            </a:r>
            <a:r>
              <a:rPr lang="zh-CN" altLang="en-US" sz="2400" b="1">
                <a:solidFill>
                  <a:srgbClr val="2267CE"/>
                </a:solidFill>
                <a:latin typeface="微软雅黑" panose="020B0503020204020204" pitchFamily="34" charset="-122"/>
                <a:ea typeface="微软雅黑" panose="020B0503020204020204" pitchFamily="34" charset="-122"/>
                <a:sym typeface="+mn-ea"/>
              </a:rPr>
              <a:t>市场竞争策略</a:t>
            </a:r>
            <a:endParaRPr lang="zh-CN" altLang="en-US" sz="2400" b="1">
              <a:solidFill>
                <a:srgbClr val="2267CE"/>
              </a:solidFill>
              <a:latin typeface="微软雅黑" panose="020B0503020204020204" pitchFamily="34" charset="-122"/>
              <a:ea typeface="微软雅黑" panose="020B0503020204020204" pitchFamily="34" charset="-122"/>
              <a:sym typeface="+mn-ea"/>
            </a:endParaRPr>
          </a:p>
        </p:txBody>
      </p:sp>
      <p:graphicFrame>
        <p:nvGraphicFramePr>
          <p:cNvPr id="4" name="表格 3"/>
          <p:cNvGraphicFramePr/>
          <p:nvPr>
            <p:custDataLst>
              <p:tags r:id="rId1"/>
            </p:custDataLst>
          </p:nvPr>
        </p:nvGraphicFramePr>
        <p:xfrm>
          <a:off x="770255" y="971550"/>
          <a:ext cx="10420985" cy="5709285"/>
        </p:xfrm>
        <a:graphic>
          <a:graphicData uri="http://schemas.openxmlformats.org/drawingml/2006/table">
            <a:tbl>
              <a:tblPr firstRow="1" bandRow="1">
                <a:tableStyleId>{5C22544A-7EE6-4342-B048-85BDC9FD1C3A}</a:tableStyleId>
              </a:tblPr>
              <a:tblGrid>
                <a:gridCol w="1470025"/>
                <a:gridCol w="2768600"/>
                <a:gridCol w="3899535"/>
                <a:gridCol w="2282825"/>
              </a:tblGrid>
              <a:tr h="201295">
                <a:tc>
                  <a:txBody>
                    <a:bodyPr/>
                    <a:lstStyle/>
                    <a:p>
                      <a:pPr indent="0" algn="ctr">
                        <a:buNone/>
                      </a:pPr>
                      <a:r>
                        <a:rPr lang="en-US" sz="1600" b="1">
                          <a:solidFill>
                            <a:srgbClr val="000000"/>
                          </a:solidFill>
                          <a:latin typeface="微软雅黑" panose="020B0503020204020204" pitchFamily="34" charset="-122"/>
                        </a:rPr>
                        <a:t>对比项</a:t>
                      </a:r>
                      <a:endParaRPr lang="en-US" altLang="en-US" sz="1600" b="1">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99899"/>
                    </a:solidFill>
                  </a:tcPr>
                </a:tc>
                <a:tc>
                  <a:txBody>
                    <a:bodyPr/>
                    <a:lstStyle/>
                    <a:p>
                      <a:pPr indent="0">
                        <a:buNone/>
                      </a:pPr>
                      <a:r>
                        <a:rPr lang="zh-CN" sz="1600" b="1">
                          <a:solidFill>
                            <a:srgbClr val="000000"/>
                          </a:solidFill>
                          <a:latin typeface="Arial" panose="020B0604020202020204" pitchFamily="34" charset="0"/>
                          <a:ea typeface="微软雅黑" panose="020B0503020204020204" pitchFamily="34" charset="-122"/>
                        </a:rPr>
                        <a:t>万物安全CAM</a:t>
                      </a:r>
                      <a:endParaRPr lang="zh-CN" altLang="en-US" sz="16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99899"/>
                    </a:solidFill>
                  </a:tcPr>
                </a:tc>
                <a:tc>
                  <a:txBody>
                    <a:bodyPr/>
                    <a:lstStyle/>
                    <a:p>
                      <a:pPr indent="0">
                        <a:buNone/>
                      </a:pPr>
                      <a:r>
                        <a:rPr lang="zh-CN" sz="1600" b="1">
                          <a:solidFill>
                            <a:srgbClr val="000000"/>
                          </a:solidFill>
                          <a:latin typeface="Arial" panose="020B0604020202020204" pitchFamily="34" charset="0"/>
                          <a:ea typeface="微软雅黑" panose="020B0503020204020204" pitchFamily="34" charset="-122"/>
                        </a:rPr>
                        <a:t>数字观星、白帽汇、长亭科技、魔方安全</a:t>
                      </a:r>
                      <a:endParaRPr lang="zh-CN" altLang="en-US" sz="16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99899"/>
                    </a:solidFill>
                  </a:tcPr>
                </a:tc>
                <a:tc>
                  <a:txBody>
                    <a:bodyPr/>
                    <a:lstStyle/>
                    <a:p>
                      <a:pPr indent="0">
                        <a:buNone/>
                      </a:pPr>
                      <a:r>
                        <a:rPr lang="zh-CN" sz="1600" b="1">
                          <a:solidFill>
                            <a:srgbClr val="000000"/>
                          </a:solidFill>
                          <a:latin typeface="Arial" panose="020B0604020202020204" pitchFamily="34" charset="0"/>
                          <a:ea typeface="微软雅黑" panose="020B0503020204020204" pitchFamily="34" charset="-122"/>
                        </a:rPr>
                        <a:t>竞争策略</a:t>
                      </a:r>
                      <a:endParaRPr lang="zh-CN" altLang="en-US" sz="16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E99899"/>
                    </a:solidFill>
                  </a:tcPr>
                </a:tc>
              </a:tr>
              <a:tr h="337185">
                <a:tc>
                  <a:txBody>
                    <a:bodyPr/>
                    <a:lstStyle/>
                    <a:p>
                      <a:pPr indent="0" algn="ctr">
                        <a:buNone/>
                      </a:pPr>
                      <a:r>
                        <a:rPr lang="en-US" sz="1200" b="0">
                          <a:solidFill>
                            <a:srgbClr val="000000"/>
                          </a:solidFill>
                          <a:latin typeface="微软雅黑" panose="020B0503020204020204" pitchFamily="34" charset="-122"/>
                        </a:rPr>
                        <a:t>部署方式</a:t>
                      </a:r>
                      <a:endParaRPr lang="en-US" altLang="en-US" sz="12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dirty="0">
                          <a:solidFill>
                            <a:srgbClr val="000000"/>
                          </a:solidFill>
                          <a:latin typeface="Arial" panose="020B0604020202020204" pitchFamily="34" charset="0"/>
                          <a:ea typeface="微软雅黑" panose="020B0503020204020204" pitchFamily="34" charset="-122"/>
                        </a:rPr>
                        <a:t>平台+探针方式</a:t>
                      </a:r>
                      <a:r>
                        <a:rPr lang="zh-CN" altLang="en-US" sz="1200" b="0" dirty="0">
                          <a:solidFill>
                            <a:srgbClr val="000000"/>
                          </a:solidFill>
                          <a:latin typeface="Arial" panose="020B0604020202020204" pitchFamily="34" charset="0"/>
                          <a:ea typeface="微软雅黑" panose="020B0503020204020204" pitchFamily="34" charset="-122"/>
                        </a:rPr>
                        <a:t>，分布式部署</a:t>
                      </a:r>
                      <a:endParaRPr lang="zh-CN" altLang="en-US" sz="1200" b="0"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以SaaS运营服务为主，支持内网私有化部署（平台+分布式扫描节点）</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rowSpan="10">
                  <a:txBody>
                    <a:bodyPr/>
                    <a:lstStyle/>
                    <a:p>
                      <a:pPr indent="0">
                        <a:buNone/>
                      </a:pPr>
                      <a:r>
                        <a:rPr lang="zh-CN" sz="1200" b="1">
                          <a:solidFill>
                            <a:srgbClr val="000000"/>
                          </a:solidFill>
                          <a:latin typeface="Arial" panose="020B0604020202020204" pitchFamily="34" charset="0"/>
                          <a:ea typeface="微软雅黑" panose="020B0503020204020204" pitchFamily="34" charset="-122"/>
                        </a:rPr>
                        <a:t>1.引导资产管理维度为主，尤其支持对IT和非IT资产的统一管理；</a:t>
                      </a:r>
                      <a:endParaRPr lang="zh-CN" sz="1200" b="1">
                        <a:solidFill>
                          <a:srgbClr val="000000"/>
                        </a:solidFill>
                        <a:latin typeface="Arial" panose="020B0604020202020204" pitchFamily="34" charset="0"/>
                        <a:ea typeface="微软雅黑" panose="020B0503020204020204" pitchFamily="34" charset="-122"/>
                      </a:endParaRPr>
                    </a:p>
                    <a:p>
                      <a:pPr indent="0">
                        <a:buNone/>
                      </a:pPr>
                      <a:endParaRPr lang="zh-CN" sz="1200" b="1">
                        <a:solidFill>
                          <a:srgbClr val="000000"/>
                        </a:solidFill>
                        <a:latin typeface="Arial" panose="020B0604020202020204" pitchFamily="34" charset="0"/>
                        <a:ea typeface="微软雅黑" panose="020B0503020204020204" pitchFamily="34" charset="-122"/>
                      </a:endParaRPr>
                    </a:p>
                    <a:p>
                      <a:pPr indent="0">
                        <a:buNone/>
                      </a:pPr>
                      <a:r>
                        <a:rPr lang="zh-CN" sz="1200" b="1">
                          <a:solidFill>
                            <a:srgbClr val="000000"/>
                          </a:solidFill>
                          <a:latin typeface="Arial" panose="020B0604020202020204" pitchFamily="34" charset="0"/>
                          <a:ea typeface="微软雅黑" panose="020B0503020204020204" pitchFamily="34" charset="-122"/>
                        </a:rPr>
                        <a:t>2.安全层面，引导基于内网视角的安全接入风险（私接和仿冒），如果用户内网已实施准入措施，可重点引导哑终端仿冒风险；</a:t>
                      </a:r>
                      <a:endParaRPr lang="zh-CN" sz="1200" b="1">
                        <a:solidFill>
                          <a:srgbClr val="000000"/>
                        </a:solidFill>
                        <a:latin typeface="Arial" panose="020B0604020202020204" pitchFamily="34" charset="0"/>
                        <a:ea typeface="微软雅黑" panose="020B0503020204020204" pitchFamily="34" charset="-122"/>
                      </a:endParaRPr>
                    </a:p>
                    <a:p>
                      <a:pPr indent="0">
                        <a:buNone/>
                      </a:pPr>
                      <a:endParaRPr lang="zh-CN" sz="1200" b="1">
                        <a:solidFill>
                          <a:srgbClr val="000000"/>
                        </a:solidFill>
                        <a:latin typeface="Arial" panose="020B0604020202020204" pitchFamily="34" charset="0"/>
                        <a:ea typeface="微软雅黑" panose="020B0503020204020204" pitchFamily="34" charset="-122"/>
                      </a:endParaRPr>
                    </a:p>
                    <a:p>
                      <a:pPr indent="0">
                        <a:buNone/>
                      </a:pPr>
                      <a:r>
                        <a:rPr lang="zh-CN" sz="1200" b="1">
                          <a:solidFill>
                            <a:srgbClr val="000000"/>
                          </a:solidFill>
                          <a:latin typeface="Arial" panose="020B0604020202020204" pitchFamily="34" charset="0"/>
                          <a:ea typeface="微软雅黑" panose="020B0503020204020204" pitchFamily="34" charset="-122"/>
                        </a:rPr>
                        <a:t>3.安全响应，引导基于设备维度的供应链攻击响应，比如近期爆发的摄像头高危漏洞，从应急的角度，需要第一时间排查受漏洞影响的范围，快速定位并修复，需要规避应用及数据层面安全话题；</a:t>
                      </a:r>
                      <a:endParaRPr lang="zh-CN" altLang="en-US" sz="1200" b="1">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r>
              <a:tr h="336550">
                <a:tc>
                  <a:txBody>
                    <a:bodyPr/>
                    <a:lstStyle/>
                    <a:p>
                      <a:pPr indent="0" algn="ctr">
                        <a:buNone/>
                      </a:pPr>
                      <a:r>
                        <a:rPr lang="zh-CN" sz="1200" b="0">
                          <a:solidFill>
                            <a:srgbClr val="000000"/>
                          </a:solidFill>
                          <a:latin typeface="Arial" panose="020B0604020202020204" pitchFamily="34" charset="0"/>
                          <a:ea typeface="微软雅黑" panose="020B0503020204020204" pitchFamily="34" charset="-122"/>
                        </a:rPr>
                        <a:t>产品定位</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dirty="0">
                          <a:solidFill>
                            <a:srgbClr val="FF0000"/>
                          </a:solidFill>
                          <a:latin typeface="Arial" panose="020B0604020202020204" pitchFamily="34" charset="0"/>
                          <a:ea typeface="微软雅黑" panose="020B0503020204020204" pitchFamily="34" charset="-122"/>
                        </a:rPr>
                        <a:t>内网资产测绘</a:t>
                      </a:r>
                      <a:r>
                        <a:rPr lang="zh-CN" sz="1200" b="0" dirty="0">
                          <a:solidFill>
                            <a:srgbClr val="000000"/>
                          </a:solidFill>
                          <a:latin typeface="Arial" panose="020B0604020202020204" pitchFamily="34" charset="0"/>
                          <a:ea typeface="微软雅黑" panose="020B0503020204020204" pitchFamily="34" charset="-122"/>
                        </a:rPr>
                        <a:t>，聚焦IT和非IT资产统一管理，侧重管理维度</a:t>
                      </a:r>
                      <a:endParaRPr lang="zh-CN" altLang="en-US" sz="1200" b="0"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dirty="0">
                          <a:solidFill>
                            <a:srgbClr val="FF0000"/>
                          </a:solidFill>
                          <a:latin typeface="Arial" panose="020B0604020202020204" pitchFamily="34" charset="0"/>
                          <a:ea typeface="微软雅黑" panose="020B0503020204020204" pitchFamily="34" charset="-122"/>
                        </a:rPr>
                        <a:t>互联网资产测绘</a:t>
                      </a:r>
                      <a:r>
                        <a:rPr lang="zh-CN" sz="1200" b="0" dirty="0">
                          <a:solidFill>
                            <a:srgbClr val="000000"/>
                          </a:solidFill>
                          <a:latin typeface="Arial" panose="020B0604020202020204" pitchFamily="34" charset="0"/>
                          <a:ea typeface="微软雅黑" panose="020B0503020204020204" pitchFamily="34" charset="-122"/>
                        </a:rPr>
                        <a:t>，聚焦互联网暴露面风险管理，侧重安全维度</a:t>
                      </a:r>
                      <a:endParaRPr lang="zh-CN" altLang="en-US" sz="1200" b="0"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825500">
                <a:tc>
                  <a:txBody>
                    <a:bodyPr/>
                    <a:lstStyle/>
                    <a:p>
                      <a:pPr indent="0" algn="ctr">
                        <a:buNone/>
                      </a:pPr>
                      <a:r>
                        <a:rPr lang="zh-CN" sz="1200" b="0">
                          <a:solidFill>
                            <a:srgbClr val="000000"/>
                          </a:solidFill>
                          <a:latin typeface="Arial" panose="020B0604020202020204" pitchFamily="34" charset="0"/>
                          <a:ea typeface="微软雅黑" panose="020B0503020204020204" pitchFamily="34" charset="-122"/>
                        </a:rPr>
                        <a:t>资产识别方式</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以二层主动探测方式为主，秒级发现</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跨网段扫描需要开放网络权限，否则会产生大量的安全告警；</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三层扫描会占用网络带宽，通常需要规避上班时间段进行扫描，资产数据不准确，效率低下；</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495300">
                <a:tc>
                  <a:txBody>
                    <a:bodyPr/>
                    <a:lstStyle/>
                    <a:p>
                      <a:pPr indent="0" algn="ctr">
                        <a:buNone/>
                      </a:pPr>
                      <a:r>
                        <a:rPr lang="zh-CN" sz="1200" b="0">
                          <a:solidFill>
                            <a:srgbClr val="000000"/>
                          </a:solidFill>
                          <a:latin typeface="Arial" panose="020B0604020202020204" pitchFamily="34" charset="0"/>
                          <a:ea typeface="微软雅黑" panose="020B0503020204020204" pitchFamily="34" charset="-122"/>
                        </a:rPr>
                        <a:t>IT资产识别</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设备类型、品牌、型号、IP、MAC、端口、服务、操作系统...</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IP、域名、端口、服务、操作系统、数据库、中间件、操作系统...（</a:t>
                      </a:r>
                      <a:r>
                        <a:rPr lang="en-US" sz="1200" b="0">
                          <a:solidFill>
                            <a:srgbClr val="FF0000"/>
                          </a:solidFill>
                          <a:latin typeface="微软雅黑" panose="020B0503020204020204" pitchFamily="34" charset="-122"/>
                        </a:rPr>
                        <a:t>IP维度，识别不到二层MAC地址信息</a:t>
                      </a:r>
                      <a:r>
                        <a:rPr lang="en-US" sz="1200" b="0">
                          <a:solidFill>
                            <a:srgbClr val="000000"/>
                          </a:solidFill>
                          <a:latin typeface="微软雅黑" panose="020B0503020204020204" pitchFamily="34" charset="-122"/>
                        </a:rPr>
                        <a:t>）</a:t>
                      </a:r>
                      <a:endParaRPr lang="en-US" altLang="en-US" sz="1200" b="0">
                        <a:solidFill>
                          <a:srgbClr val="000000"/>
                        </a:solidFill>
                        <a:latin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495935">
                <a:tc>
                  <a:txBody>
                    <a:bodyPr/>
                    <a:lstStyle/>
                    <a:p>
                      <a:pPr indent="0" algn="ctr">
                        <a:buNone/>
                      </a:pPr>
                      <a:r>
                        <a:rPr lang="zh-CN" sz="1200" b="0">
                          <a:solidFill>
                            <a:srgbClr val="000000"/>
                          </a:solidFill>
                          <a:latin typeface="Arial" panose="020B0604020202020204" pitchFamily="34" charset="0"/>
                          <a:ea typeface="微软雅黑" panose="020B0503020204020204" pitchFamily="34" charset="-122"/>
                        </a:rPr>
                        <a:t>非IT资产管理</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支持通过RFID方式，自动定位物理位置，打通网络和物理空间，实现IT和非IT统一管理</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不支持</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495300">
                <a:tc>
                  <a:txBody>
                    <a:bodyPr/>
                    <a:lstStyle/>
                    <a:p>
                      <a:pPr indent="0" algn="ctr">
                        <a:buNone/>
                      </a:pPr>
                      <a:r>
                        <a:rPr lang="zh-CN" sz="1200" b="0">
                          <a:solidFill>
                            <a:srgbClr val="000000"/>
                          </a:solidFill>
                          <a:latin typeface="Arial" panose="020B0604020202020204" pitchFamily="34" charset="0"/>
                          <a:ea typeface="微软雅黑" panose="020B0503020204020204" pitchFamily="34" charset="-122"/>
                        </a:rPr>
                        <a:t>设备指纹</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丰富的设备指纹，超过30000+物联网指纹库，可准确识别对应资产的设备类型</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少量的设备指纹，难以准确识别资产对应的设备类型、品牌、型号等资产属性</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608965">
                <a:tc>
                  <a:txBody>
                    <a:bodyPr/>
                    <a:lstStyle/>
                    <a:p>
                      <a:pPr indent="0" algn="ctr">
                        <a:buNone/>
                      </a:pPr>
                      <a:r>
                        <a:rPr lang="zh-CN" sz="1200" b="0">
                          <a:solidFill>
                            <a:srgbClr val="000000"/>
                          </a:solidFill>
                          <a:latin typeface="Arial" panose="020B0604020202020204" pitchFamily="34" charset="0"/>
                          <a:ea typeface="微软雅黑" panose="020B0503020204020204" pitchFamily="34" charset="-122"/>
                        </a:rPr>
                        <a:t>应用指纹</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目前仅能够识别PC端应用情况</a:t>
                      </a:r>
                      <a:endParaRPr lang="zh-CN"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颗粒度较细，能够识别操作系统、中间件、数据库等应用，结合应用指纹库，关联具体某个厂商的应用，比如金蝶云之家、泛微OA等</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495300">
                <a:tc>
                  <a:txBody>
                    <a:bodyPr/>
                    <a:lstStyle/>
                    <a:p>
                      <a:pPr indent="0" algn="ctr">
                        <a:buNone/>
                      </a:pPr>
                      <a:r>
                        <a:rPr lang="zh-CN" altLang="en-US" sz="1200" b="0">
                          <a:solidFill>
                            <a:srgbClr val="000000"/>
                          </a:solidFill>
                          <a:latin typeface="Arial" panose="020B0604020202020204" pitchFamily="34" charset="0"/>
                          <a:ea typeface="微软雅黑" panose="020B0503020204020204" pitchFamily="34" charset="-122"/>
                        </a:rPr>
                        <a:t>信息资产监控</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不支持</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支持信息资产监控，预防数据泄露，比如：</a:t>
                      </a:r>
                      <a:endParaRPr lang="zh-CN" sz="1200" b="0">
                        <a:solidFill>
                          <a:srgbClr val="000000"/>
                        </a:solidFill>
                        <a:latin typeface="Arial" panose="020B0604020202020204" pitchFamily="34" charset="0"/>
                        <a:ea typeface="微软雅黑" panose="020B0503020204020204" pitchFamily="34" charset="-122"/>
                      </a:endParaRPr>
                    </a:p>
                    <a:p>
                      <a:pPr indent="0">
                        <a:buNone/>
                      </a:pPr>
                      <a:r>
                        <a:rPr lang="zh-CN" sz="1200" b="0">
                          <a:solidFill>
                            <a:srgbClr val="000000"/>
                          </a:solidFill>
                          <a:latin typeface="Arial" panose="020B0604020202020204" pitchFamily="34" charset="0"/>
                          <a:ea typeface="微软雅黑" panose="020B0503020204020204" pitchFamily="34" charset="-122"/>
                        </a:rPr>
                        <a:t>针对开源社区的代码监控，发生代码泄露后第一时间预警；</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572770">
                <a:tc>
                  <a:txBody>
                    <a:bodyPr/>
                    <a:lstStyle/>
                    <a:p>
                      <a:pPr indent="0" algn="ctr">
                        <a:buNone/>
                      </a:pPr>
                      <a:r>
                        <a:rPr lang="zh-CN" sz="1200" b="0">
                          <a:solidFill>
                            <a:srgbClr val="000000"/>
                          </a:solidFill>
                          <a:latin typeface="Arial" panose="020B0604020202020204" pitchFamily="34" charset="0"/>
                          <a:ea typeface="微软雅黑" panose="020B0503020204020204" pitchFamily="34" charset="-122"/>
                        </a:rPr>
                        <a:t>脆弱性管理</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支持漏洞和弱口令检测，能力一般，目前正和腾讯威胁情报对接合作，补齐这方面能力</a:t>
                      </a:r>
                      <a:endParaRPr lang="zh-CN"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支持漏洞、弱口令等多样化的检测能力，能力很强</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tcPr>
                </a:tc>
              </a:tr>
              <a:tr h="337185">
                <a:tc>
                  <a:txBody>
                    <a:bodyPr/>
                    <a:lstStyle/>
                    <a:p>
                      <a:pPr indent="0" algn="ctr">
                        <a:buNone/>
                      </a:pPr>
                      <a:r>
                        <a:rPr lang="zh-CN" sz="1200" b="0">
                          <a:solidFill>
                            <a:srgbClr val="000000"/>
                          </a:solidFill>
                          <a:latin typeface="Arial" panose="020B0604020202020204" pitchFamily="34" charset="0"/>
                          <a:ea typeface="微软雅黑" panose="020B0503020204020204" pitchFamily="34" charset="-122"/>
                        </a:rPr>
                        <a:t>攻击面管理</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a:solidFill>
                            <a:srgbClr val="000000"/>
                          </a:solidFill>
                          <a:latin typeface="Arial" panose="020B0604020202020204" pitchFamily="34" charset="0"/>
                          <a:ea typeface="微软雅黑" panose="020B0503020204020204" pitchFamily="34" charset="-122"/>
                        </a:rPr>
                        <a:t>内网侧支持合规准入，实时阻断私接和仿冒行为</a:t>
                      </a:r>
                      <a:endParaRPr lang="zh-CN" altLang="en-US" sz="1200" b="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DFF8FF"/>
                    </a:solidFill>
                  </a:tcPr>
                </a:tc>
                <a:tc>
                  <a:txBody>
                    <a:bodyPr/>
                    <a:lstStyle/>
                    <a:p>
                      <a:pPr indent="0">
                        <a:buNone/>
                      </a:pPr>
                      <a:r>
                        <a:rPr lang="zh-CN" sz="1200" b="0" dirty="0">
                          <a:solidFill>
                            <a:srgbClr val="000000"/>
                          </a:solidFill>
                          <a:latin typeface="Arial" panose="020B0604020202020204" pitchFamily="34" charset="0"/>
                          <a:ea typeface="微软雅黑" panose="020B0503020204020204" pitchFamily="34" charset="-122"/>
                        </a:rPr>
                        <a:t>不支持</a:t>
                      </a:r>
                      <a:endParaRPr lang="zh-CN" altLang="en-US" sz="1200" b="0" dirty="0">
                        <a:solidFill>
                          <a:srgbClr val="000000"/>
                        </a:solidFill>
                        <a:latin typeface="Arial" panose="020B0604020202020204" pitchFamily="34" charset="0"/>
                        <a:ea typeface="微软雅黑" panose="020B0503020204020204" pitchFamily="34" charset="-122"/>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FFFFFF"/>
                    </a:solidFill>
                  </a:tcPr>
                </a:tc>
                <a:tc vMerge="1">
                  <a:tcP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B w="6350" cap="flat" cmpd="sng">
                      <a:solidFill>
                        <a:srgbClr val="000000"/>
                      </a:solidFill>
                      <a:prstDash val="soli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089025" y="2772410"/>
            <a:ext cx="5440045" cy="1522095"/>
          </a:xfrm>
          <a:prstGeom prst="rect">
            <a:avLst/>
          </a:prstGeom>
          <a:noFill/>
        </p:spPr>
        <p:txBody>
          <a:bodyPr wrap="square" rtlCol="0">
            <a:spAutoFit/>
          </a:bodyPr>
          <a:lstStyle/>
          <a:p>
            <a:pPr algn="l">
              <a:lnSpc>
                <a:spcPct val="150000"/>
              </a:lnSpc>
            </a:pPr>
            <a:r>
              <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常见</a:t>
            </a:r>
            <a:r>
              <a:rPr lang="en-US" altLang="zh-CN"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FAQ</a:t>
            </a:r>
            <a:endPar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400" b="1">
                <a:solidFill>
                  <a:schemeClr val="bg1"/>
                </a:solidFill>
                <a:sym typeface="+mn-ea"/>
              </a:rPr>
              <a:t>A new generation of IoT security service providers</a:t>
            </a:r>
            <a:endParaRPr lang="zh-CN" altLang="en-US" sz="1400" b="1">
              <a:solidFill>
                <a:schemeClr val="bg1"/>
              </a:solidFill>
              <a:sym typeface="+mn-ea"/>
            </a:endParaRPr>
          </a:p>
        </p:txBody>
      </p:sp>
      <p:sp>
        <p:nvSpPr>
          <p:cNvPr id="8" name="文本框 7"/>
          <p:cNvSpPr txBox="1"/>
          <p:nvPr/>
        </p:nvSpPr>
        <p:spPr>
          <a:xfrm>
            <a:off x="1050925" y="1871980"/>
            <a:ext cx="3964305" cy="1198880"/>
          </a:xfrm>
          <a:prstGeom prst="rect">
            <a:avLst/>
          </a:prstGeom>
          <a:noFill/>
        </p:spPr>
        <p:txBody>
          <a:bodyPr wrap="square" rtlCol="0">
            <a:spAutoFit/>
          </a:bodyPr>
          <a:lstStyle/>
          <a:p>
            <a:pPr algn="l" fontAlgn="auto">
              <a:lnSpc>
                <a:spcPct val="100000"/>
              </a:lnSpc>
            </a:pPr>
            <a:r>
              <a:rPr lang="en-US" altLang="zh-CN" sz="7200" b="1">
                <a:solidFill>
                  <a:schemeClr val="bg1"/>
                </a:solidFill>
                <a:latin typeface="微软雅黑" panose="020B0503020204020204" pitchFamily="34" charset="-122"/>
                <a:ea typeface="微软雅黑" panose="020B0503020204020204" pitchFamily="34" charset="-122"/>
                <a:cs typeface="Impact" panose="020B0806030902050204" pitchFamily="34" charset="0"/>
                <a:sym typeface="汉仪雅酷黑 75W" panose="020B0804020202020204" pitchFamily="34" charset="-122"/>
              </a:rPr>
              <a:t>PART.04</a:t>
            </a:r>
            <a:endParaRPr lang="en-US" altLang="zh-CN" sz="7200" b="1">
              <a:solidFill>
                <a:schemeClr val="bg1"/>
              </a:solidFill>
              <a:latin typeface="微软雅黑" panose="020B0503020204020204" pitchFamily="34" charset="-122"/>
              <a:ea typeface="微软雅黑" panose="020B0503020204020204" pitchFamily="34" charset="-122"/>
              <a:cs typeface="Impact" panose="020B0806030902050204" pitchFamily="34" charset="0"/>
              <a:sym typeface="汉仪雅酷黑 75W" panose="020B0804020202020204" pitchFamily="34" charset="-122"/>
            </a:endParaRPr>
          </a:p>
        </p:txBody>
      </p:sp>
    </p:spTree>
    <p:custDataLst>
      <p:tags r:id="rId1"/>
    </p:custDataLst>
  </p:cSld>
  <p:clrMapOvr>
    <a:masterClrMapping/>
  </p:clrMapOvr>
  <p:transition advClick="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71780" y="341630"/>
            <a:ext cx="3180715"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引导</a:t>
            </a: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思路</a:t>
            </a:r>
            <a:endPar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stretch>
            <a:fillRect/>
          </a:stretch>
        </p:blipFill>
        <p:spPr>
          <a:xfrm>
            <a:off x="10553445" y="375413"/>
            <a:ext cx="1438043" cy="485434"/>
          </a:xfrm>
          <a:prstGeom prst="rect">
            <a:avLst/>
          </a:prstGeom>
        </p:spPr>
      </p:pic>
      <p:sp>
        <p:nvSpPr>
          <p:cNvPr id="3" name="文本框 2"/>
          <p:cNvSpPr txBox="1"/>
          <p:nvPr/>
        </p:nvSpPr>
        <p:spPr>
          <a:xfrm>
            <a:off x="626110" y="1193800"/>
            <a:ext cx="10610215" cy="2999740"/>
          </a:xfrm>
          <a:prstGeom prst="rect">
            <a:avLst/>
          </a:prstGeom>
          <a:noFill/>
        </p:spPr>
        <p:txBody>
          <a:bodyPr wrap="square" rtlCol="0" anchor="t">
            <a:spAutoFit/>
          </a:bodyPr>
          <a:p>
            <a:pPr marL="285750" indent="-285750" fontAlgn="auto">
              <a:lnSpc>
                <a:spcPct val="150000"/>
              </a:lnSpc>
              <a:buFont typeface="Wingdings" panose="05000000000000000000" charset="0"/>
              <a:buChar char="u"/>
            </a:pPr>
            <a:r>
              <a:rPr lang="zh-CN" altLang="en-US">
                <a:sym typeface="+mn-ea"/>
              </a:rPr>
              <a:t>非专业物联网安全项目，需要转变以往通过传统物联网安全的客户交流思路，不要让客户认为我们只是做物联网安全的，现阶段，除金融安保、腾讯生态物联网安全项目以及未来我们要拓展的电力、能源、消防等行业外，以金融科技为代表，客户环境并不存在专门的物联网，建议统一说法为</a:t>
            </a:r>
            <a:r>
              <a:rPr lang="en-US" altLang="zh-CN">
                <a:sym typeface="+mn-ea"/>
              </a:rPr>
              <a:t>“</a:t>
            </a:r>
            <a:r>
              <a:rPr lang="zh-CN" altLang="en-US">
                <a:sym typeface="+mn-ea"/>
              </a:rPr>
              <a:t>哑终端</a:t>
            </a:r>
            <a:r>
              <a:rPr lang="en-US" altLang="zh-CN">
                <a:sym typeface="+mn-ea"/>
              </a:rPr>
              <a:t>”</a:t>
            </a:r>
            <a:r>
              <a:rPr lang="zh-CN" altLang="en-US">
                <a:sym typeface="+mn-ea"/>
              </a:rPr>
              <a:t>；</a:t>
            </a:r>
            <a:endParaRPr lang="zh-CN" altLang="en-US">
              <a:sym typeface="+mn-ea"/>
            </a:endParaRPr>
          </a:p>
          <a:p>
            <a:pPr marL="285750" indent="-285750" fontAlgn="auto">
              <a:lnSpc>
                <a:spcPct val="150000"/>
              </a:lnSpc>
              <a:buFont typeface="Wingdings" panose="05000000000000000000" charset="0"/>
              <a:buChar char="u"/>
            </a:pPr>
            <a:r>
              <a:rPr lang="zh-CN" altLang="en-US">
                <a:sym typeface="+mn-ea"/>
              </a:rPr>
              <a:t>明确交流对象，所属部门，关注领域（安全还是管理），区分不同维度去跟客户</a:t>
            </a:r>
            <a:r>
              <a:rPr lang="zh-CN" altLang="en-US">
                <a:sym typeface="+mn-ea"/>
              </a:rPr>
              <a:t>重点介绍；</a:t>
            </a:r>
            <a:endParaRPr lang="zh-CN" altLang="en-US">
              <a:sym typeface="+mn-ea"/>
            </a:endParaRPr>
          </a:p>
          <a:p>
            <a:pPr marL="285750" indent="-285750" fontAlgn="auto">
              <a:lnSpc>
                <a:spcPct val="150000"/>
              </a:lnSpc>
              <a:buFont typeface="Wingdings" panose="05000000000000000000" charset="0"/>
              <a:buChar char="u"/>
            </a:pPr>
            <a:r>
              <a:rPr lang="zh-CN" altLang="en-US">
                <a:sym typeface="+mn-ea"/>
              </a:rPr>
              <a:t>了解客户资产管理现状，</a:t>
            </a:r>
            <a:r>
              <a:rPr lang="zh-CN" altLang="en-US">
                <a:sym typeface="+mn-ea"/>
              </a:rPr>
              <a:t>现通过什么方式实现资产管理？资产管理过程中遇到什么</a:t>
            </a:r>
            <a:r>
              <a:rPr lang="zh-CN" altLang="en-US">
                <a:sym typeface="+mn-ea"/>
              </a:rPr>
              <a:t>问题？</a:t>
            </a:r>
            <a:endParaRPr lang="zh-CN" altLang="en-US">
              <a:sym typeface="+mn-ea"/>
            </a:endParaRPr>
          </a:p>
          <a:p>
            <a:pPr marL="285750" indent="-285750" fontAlgn="auto">
              <a:lnSpc>
                <a:spcPct val="150000"/>
              </a:lnSpc>
              <a:buFont typeface="Wingdings" panose="05000000000000000000" charset="0"/>
              <a:buChar char="u"/>
            </a:pPr>
            <a:r>
              <a:rPr lang="zh-CN" altLang="en-US">
                <a:sym typeface="+mn-ea"/>
              </a:rPr>
              <a:t>内网</a:t>
            </a:r>
            <a:r>
              <a:rPr lang="en-US" altLang="zh-CN">
                <a:sym typeface="+mn-ea"/>
              </a:rPr>
              <a:t>PC</a:t>
            </a:r>
            <a:r>
              <a:rPr lang="zh-CN" altLang="en-US">
                <a:sym typeface="+mn-ea"/>
              </a:rPr>
              <a:t>接入如何管控？是否关注到哑终端带来的安全风险？</a:t>
            </a:r>
            <a:endParaRPr lang="zh-CN" altLang="en-US">
              <a:sym typeface="+mn-ea"/>
            </a:endParaRPr>
          </a:p>
          <a:p>
            <a:pPr marL="285750" indent="-285750" fontAlgn="auto">
              <a:lnSpc>
                <a:spcPct val="150000"/>
              </a:lnSpc>
              <a:buFont typeface="Wingdings" panose="05000000000000000000" charset="0"/>
              <a:buChar char="u"/>
            </a:pP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71780" y="341630"/>
            <a:ext cx="3180715" cy="46037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常见</a:t>
            </a:r>
            <a:r>
              <a:rPr kumimoji="0" lang="en-US" altLang="zh-CN"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rPr>
              <a:t>FAQ</a:t>
            </a:r>
            <a:endParaRPr kumimoji="0" lang="en-US" altLang="zh-CN" sz="2400" b="1" i="0" u="none" strike="noStrike" kern="1200" cap="none" spc="0" normalizeH="0" baseline="0" noProof="0" dirty="0">
              <a:ln>
                <a:noFill/>
              </a:ln>
              <a:solidFill>
                <a:srgbClr val="0C75EC"/>
              </a:solidFill>
              <a:effectLst/>
              <a:uLnTx/>
              <a:uFillTx/>
              <a:latin typeface="微软雅黑" panose="020B0503020204020204" pitchFamily="34" charset="-122"/>
              <a:ea typeface="微软雅黑" panose="020B0503020204020204" pitchFamily="34" charset="-122"/>
            </a:endParaRPr>
          </a:p>
        </p:txBody>
      </p:sp>
      <p:sp>
        <p:nvSpPr>
          <p:cNvPr id="2" name="矩形 1"/>
          <p:cNvSpPr/>
          <p:nvPr/>
        </p:nvSpPr>
        <p:spPr>
          <a:xfrm>
            <a:off x="338455" y="822325"/>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1"/>
          <a:stretch>
            <a:fillRect/>
          </a:stretch>
        </p:blipFill>
        <p:spPr>
          <a:xfrm>
            <a:off x="10553445" y="375413"/>
            <a:ext cx="1438043" cy="485434"/>
          </a:xfrm>
          <a:prstGeom prst="rect">
            <a:avLst/>
          </a:prstGeom>
        </p:spPr>
      </p:pic>
      <p:sp>
        <p:nvSpPr>
          <p:cNvPr id="3" name="文本框 2"/>
          <p:cNvSpPr txBox="1"/>
          <p:nvPr/>
        </p:nvSpPr>
        <p:spPr>
          <a:xfrm>
            <a:off x="626110" y="1193800"/>
            <a:ext cx="10610215" cy="1753235"/>
          </a:xfrm>
          <a:prstGeom prst="rect">
            <a:avLst/>
          </a:prstGeom>
          <a:noFill/>
        </p:spPr>
        <p:txBody>
          <a:bodyPr wrap="square" rtlCol="0" anchor="t">
            <a:spAutoFit/>
          </a:bodyPr>
          <a:p>
            <a:pPr marL="285750" indent="-285750" fontAlgn="auto">
              <a:lnSpc>
                <a:spcPct val="150000"/>
              </a:lnSpc>
              <a:buFont typeface="Wingdings" panose="05000000000000000000" charset="0"/>
              <a:buChar char="u"/>
            </a:pPr>
            <a:r>
              <a:rPr lang="zh-CN" altLang="en-US">
                <a:sym typeface="+mn-ea"/>
              </a:rPr>
              <a:t>为什么你们定位在内网资产测绘？互联网资产测绘是不是</a:t>
            </a:r>
            <a:r>
              <a:rPr lang="zh-CN" altLang="en-US">
                <a:sym typeface="+mn-ea"/>
              </a:rPr>
              <a:t>能做？</a:t>
            </a:r>
            <a:endParaRPr lang="zh-CN" altLang="en-US">
              <a:sym typeface="+mn-ea"/>
            </a:endParaRPr>
          </a:p>
          <a:p>
            <a:pPr marL="285750" indent="-285750" fontAlgn="auto">
              <a:lnSpc>
                <a:spcPct val="150000"/>
              </a:lnSpc>
              <a:buFont typeface="Wingdings" panose="05000000000000000000" charset="0"/>
              <a:buChar char="u"/>
            </a:pPr>
            <a:r>
              <a:rPr lang="zh-CN" altLang="en-US">
                <a:sym typeface="+mn-ea"/>
              </a:rPr>
              <a:t>资产探测方式为什么采用二层？相比于业内其他的探针手段，你们有什么</a:t>
            </a:r>
            <a:r>
              <a:rPr lang="zh-CN" altLang="en-US">
                <a:sym typeface="+mn-ea"/>
              </a:rPr>
              <a:t>优势？</a:t>
            </a:r>
            <a:endParaRPr lang="zh-CN" altLang="en-US">
              <a:sym typeface="+mn-ea"/>
            </a:endParaRPr>
          </a:p>
          <a:p>
            <a:pPr marL="285750" indent="-285750" fontAlgn="auto">
              <a:lnSpc>
                <a:spcPct val="150000"/>
              </a:lnSpc>
              <a:buFont typeface="Wingdings" panose="05000000000000000000" charset="0"/>
              <a:buChar char="u"/>
            </a:pPr>
            <a:r>
              <a:rPr lang="en-US" altLang="zh-CN">
                <a:sym typeface="+mn-ea"/>
              </a:rPr>
              <a:t>RFID</a:t>
            </a:r>
            <a:r>
              <a:rPr lang="zh-CN" altLang="en-US">
                <a:sym typeface="+mn-ea"/>
              </a:rPr>
              <a:t>有源标签和无源标签有什么区别？什么场景选择无源标签，什么场景选择有源</a:t>
            </a:r>
            <a:r>
              <a:rPr lang="zh-CN" altLang="en-US">
                <a:sym typeface="+mn-ea"/>
              </a:rPr>
              <a:t>标签？</a:t>
            </a:r>
            <a:endParaRPr lang="zh-CN" altLang="en-US">
              <a:sym typeface="+mn-ea"/>
            </a:endParaRPr>
          </a:p>
          <a:p>
            <a:pPr marL="285750" indent="-285750" fontAlgn="auto">
              <a:lnSpc>
                <a:spcPct val="150000"/>
              </a:lnSpc>
              <a:buFont typeface="Wingdings" panose="05000000000000000000" charset="0"/>
              <a:buChar char="u"/>
            </a:pPr>
            <a:r>
              <a:rPr lang="en-US" altLang="zh-CN">
                <a:sym typeface="+mn-ea"/>
              </a:rPr>
              <a:t>RFID</a:t>
            </a:r>
            <a:r>
              <a:rPr lang="zh-CN" altLang="en-US">
                <a:sym typeface="+mn-ea"/>
              </a:rPr>
              <a:t>射频信号对人体是否有伤害？扫描范围能覆盖多远？使用寿命是</a:t>
            </a:r>
            <a:r>
              <a:rPr lang="zh-CN" altLang="en-US">
                <a:sym typeface="+mn-ea"/>
              </a:rPr>
              <a:t>多久？</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107" name="文本框 106"/>
          <p:cNvSpPr txBox="1"/>
          <p:nvPr/>
        </p:nvSpPr>
        <p:spPr>
          <a:xfrm>
            <a:off x="1089025" y="2772410"/>
            <a:ext cx="5440045" cy="1522095"/>
          </a:xfrm>
          <a:prstGeom prst="rect">
            <a:avLst/>
          </a:prstGeom>
          <a:noFill/>
        </p:spPr>
        <p:txBody>
          <a:bodyPr wrap="square" rtlCol="0">
            <a:spAutoFit/>
          </a:bodyPr>
          <a:lstStyle/>
          <a:p>
            <a:pPr algn="l">
              <a:lnSpc>
                <a:spcPct val="150000"/>
              </a:lnSpc>
            </a:pPr>
            <a:r>
              <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关于</a:t>
            </a:r>
            <a:r>
              <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资产测绘</a:t>
            </a:r>
            <a:endParaRPr lang="zh-CN" altLang="en-US" sz="48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1400" b="1">
                <a:solidFill>
                  <a:schemeClr val="bg1"/>
                </a:solidFill>
                <a:sym typeface="+mn-ea"/>
              </a:rPr>
              <a:t>A new generation of IoT security service providers</a:t>
            </a:r>
            <a:endParaRPr lang="zh-CN" altLang="en-US" sz="1400" b="1">
              <a:solidFill>
                <a:schemeClr val="bg1"/>
              </a:solidFill>
              <a:sym typeface="+mn-ea"/>
            </a:endParaRPr>
          </a:p>
        </p:txBody>
      </p:sp>
      <p:sp>
        <p:nvSpPr>
          <p:cNvPr id="115" name="文本框 114"/>
          <p:cNvSpPr txBox="1"/>
          <p:nvPr/>
        </p:nvSpPr>
        <p:spPr>
          <a:xfrm>
            <a:off x="1050925" y="1871980"/>
            <a:ext cx="3964305" cy="1198880"/>
          </a:xfrm>
          <a:prstGeom prst="rect">
            <a:avLst/>
          </a:prstGeom>
          <a:noFill/>
        </p:spPr>
        <p:txBody>
          <a:bodyPr wrap="square" rtlCol="0">
            <a:spAutoFit/>
          </a:bodyPr>
          <a:lstStyle/>
          <a:p>
            <a:pPr algn="l" fontAlgn="auto">
              <a:lnSpc>
                <a:spcPct val="100000"/>
              </a:lnSpc>
            </a:pPr>
            <a:r>
              <a:rPr lang="en-US" altLang="zh-CN" sz="7200" b="1">
                <a:solidFill>
                  <a:schemeClr val="bg1"/>
                </a:solidFill>
                <a:latin typeface="微软雅黑" panose="020B0503020204020204" pitchFamily="34" charset="-122"/>
                <a:ea typeface="微软雅黑" panose="020B0503020204020204" pitchFamily="34" charset="-122"/>
                <a:cs typeface="Impact" panose="020B0806030902050204" pitchFamily="34" charset="0"/>
                <a:sym typeface="汉仪雅酷黑 75W" panose="020B0804020202020204" pitchFamily="34" charset="-122"/>
              </a:rPr>
              <a:t>PART.01</a:t>
            </a:r>
            <a:endParaRPr lang="en-US" altLang="zh-CN" sz="7200" b="1">
              <a:solidFill>
                <a:schemeClr val="bg1"/>
              </a:solidFill>
              <a:latin typeface="微软雅黑" panose="020B0503020204020204" pitchFamily="34" charset="-122"/>
              <a:ea typeface="微软雅黑" panose="020B0503020204020204" pitchFamily="34" charset="-122"/>
              <a:cs typeface="Impact" panose="020B0806030902050204" pitchFamily="34" charset="0"/>
              <a:sym typeface="汉仪雅酷黑 75W" panose="020B0804020202020204" pitchFamily="34" charset="-122"/>
            </a:endParaRPr>
          </a:p>
        </p:txBody>
      </p:sp>
    </p:spTree>
    <p:custDataLst>
      <p:tags r:id="rId2"/>
    </p:custDataLst>
  </p:cSld>
  <p:clrMapOvr>
    <a:masterClrMapping/>
  </p:clrMapOvr>
  <p:transition advClick="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descr="物联网技术的图标40-01"/>
          <p:cNvPicPr>
            <a:picLocks noChangeAspect="1"/>
          </p:cNvPicPr>
          <p:nvPr/>
        </p:nvPicPr>
        <p:blipFill>
          <a:blip r:embed="rId1"/>
          <a:srcRect r="9224" b="8454"/>
          <a:stretch>
            <a:fillRect/>
          </a:stretch>
        </p:blipFill>
        <p:spPr>
          <a:xfrm>
            <a:off x="7992745" y="2904490"/>
            <a:ext cx="4199255" cy="3960495"/>
          </a:xfrm>
          <a:prstGeom prst="rect">
            <a:avLst/>
          </a:prstGeom>
        </p:spPr>
      </p:pic>
      <p:pic>
        <p:nvPicPr>
          <p:cNvPr id="42" name="图片 41" descr="earth-1388003_1920"/>
          <p:cNvPicPr>
            <a:picLocks noChangeAspect="1"/>
          </p:cNvPicPr>
          <p:nvPr>
            <p:custDataLst>
              <p:tags r:id="rId2"/>
            </p:custDataLst>
          </p:nvPr>
        </p:nvPicPr>
        <p:blipFill>
          <a:blip r:embed="rId3"/>
          <a:srcRect b="52223"/>
          <a:stretch>
            <a:fillRect/>
          </a:stretch>
        </p:blipFill>
        <p:spPr>
          <a:xfrm>
            <a:off x="0" y="14605"/>
            <a:ext cx="12192000" cy="3276600"/>
          </a:xfrm>
          <a:prstGeom prst="rect">
            <a:avLst/>
          </a:prstGeom>
        </p:spPr>
      </p:pic>
      <p:sp>
        <p:nvSpPr>
          <p:cNvPr id="7" name="矩形 6"/>
          <p:cNvSpPr/>
          <p:nvPr>
            <p:custDataLst>
              <p:tags r:id="rId4"/>
            </p:custDataLst>
          </p:nvPr>
        </p:nvSpPr>
        <p:spPr>
          <a:xfrm>
            <a:off x="635" y="14605"/>
            <a:ext cx="12191365" cy="3220085"/>
          </a:xfrm>
          <a:prstGeom prst="rect">
            <a:avLst/>
          </a:prstGeom>
          <a:gradFill>
            <a:gsLst>
              <a:gs pos="15000">
                <a:srgbClr val="007ADD"/>
              </a:gs>
              <a:gs pos="98000">
                <a:schemeClr val="accent1">
                  <a:lumMod val="20000"/>
                  <a:lumOff val="80000"/>
                  <a:alpha val="17000"/>
                </a:schemeClr>
              </a:gs>
            </a:gsLst>
            <a:lin ang="4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8" name="矩形 7"/>
          <p:cNvSpPr/>
          <p:nvPr/>
        </p:nvSpPr>
        <p:spPr>
          <a:xfrm>
            <a:off x="0" y="3234690"/>
            <a:ext cx="12192000" cy="250190"/>
          </a:xfrm>
          <a:prstGeom prst="rect">
            <a:avLst/>
          </a:prstGeom>
          <a:solidFill>
            <a:srgbClr val="CB483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 name="标题 1"/>
          <p:cNvSpPr>
            <a:spLocks noGrp="1"/>
          </p:cNvSpPr>
          <p:nvPr>
            <p:ph type="ctrTitle" idx="4294967295"/>
            <p:custDataLst>
              <p:tags r:id="rId5"/>
            </p:custDataLst>
          </p:nvPr>
        </p:nvSpPr>
        <p:spPr>
          <a:xfrm>
            <a:off x="3695700" y="3262630"/>
            <a:ext cx="9144000" cy="1655445"/>
          </a:xfrm>
        </p:spPr>
        <p:txBody>
          <a:bodyPr/>
          <a:lstStyle/>
          <a:p>
            <a:r>
              <a:rPr lang="en-US" altLang="zh-CN" sz="6600" dirty="0">
                <a:solidFill>
                  <a:schemeClr val="tx1">
                    <a:lumMod val="65000"/>
                    <a:lumOff val="35000"/>
                  </a:schemeClr>
                </a:solidFill>
              </a:rPr>
              <a:t>Thanks</a:t>
            </a:r>
            <a:endParaRPr lang="zh-CN" altLang="en-US" sz="6600" dirty="0">
              <a:solidFill>
                <a:schemeClr val="tx1">
                  <a:lumMod val="65000"/>
                  <a:lumOff val="35000"/>
                </a:schemeClr>
              </a:solidFill>
            </a:endParaRPr>
          </a:p>
        </p:txBody>
      </p:sp>
      <p:sp>
        <p:nvSpPr>
          <p:cNvPr id="4" name="椭圆 3"/>
          <p:cNvSpPr/>
          <p:nvPr/>
        </p:nvSpPr>
        <p:spPr>
          <a:xfrm>
            <a:off x="1059815" y="2119630"/>
            <a:ext cx="2620010" cy="26200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250950" y="2310130"/>
            <a:ext cx="2237740" cy="2237740"/>
          </a:xfrm>
          <a:prstGeom prst="ellipse">
            <a:avLst/>
          </a:prstGeom>
          <a:noFill/>
          <a:ln w="57150">
            <a:solidFill>
              <a:srgbClr val="CB48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B4839"/>
              </a:solidFill>
            </a:endParaRPr>
          </a:p>
        </p:txBody>
      </p:sp>
      <p:sp>
        <p:nvSpPr>
          <p:cNvPr id="10" name="文本框 9"/>
          <p:cNvSpPr txBox="1"/>
          <p:nvPr>
            <p:custDataLst>
              <p:tags r:id="rId6"/>
            </p:custDataLst>
          </p:nvPr>
        </p:nvSpPr>
        <p:spPr>
          <a:xfrm>
            <a:off x="1427480" y="5619115"/>
            <a:ext cx="9337040" cy="1073150"/>
          </a:xfrm>
          <a:prstGeom prst="rect">
            <a:avLst/>
          </a:prstGeom>
        </p:spPr>
        <p:txBody>
          <a:bodyPr vert="horz" lIns="91440" tIns="45720" rIns="91440" bIns="45720" rtlCol="0" anchor="t" anchorCtr="0">
            <a:noAutofit/>
          </a:bodyPr>
          <a:lstStyle>
            <a:defPPr>
              <a:defRPr lang="zh-CN"/>
            </a:defPPr>
            <a:lvl1pPr>
              <a:defRPr sz="2800">
                <a:solidFill>
                  <a:schemeClr val="accent1"/>
                </a:solidFill>
                <a:latin typeface="+mj-lt"/>
                <a:ea typeface="+mj-ea"/>
                <a:cs typeface="+mj-cs"/>
              </a:defRPr>
            </a:lvl1pPr>
          </a:lstStyle>
          <a:p>
            <a:pPr lvl="0" algn="ctr" eaLnBrk="1" hangingPunct="1">
              <a:lnSpc>
                <a:spcPct val="150000"/>
              </a:lnSpc>
            </a:pPr>
            <a:r>
              <a:rPr lang="zh-CN" altLang="en-US" sz="1600" dirty="0">
                <a:solidFill>
                  <a:schemeClr val="tx1"/>
                </a:solidFill>
                <a:latin typeface="微软雅黑" panose="020B0503020204020204" pitchFamily="34" charset="-122"/>
                <a:ea typeface="微软雅黑" panose="020B0503020204020204" pitchFamily="34" charset="-122"/>
                <a:sym typeface="+mn-ea"/>
              </a:rPr>
              <a:t>深圳万物安全科技有限公司</a:t>
            </a:r>
            <a:endParaRPr lang="zh-CN" altLang="en-US" sz="1600" dirty="0">
              <a:solidFill>
                <a:schemeClr val="tx1"/>
              </a:solidFill>
              <a:latin typeface="微软雅黑" panose="020B0503020204020204" pitchFamily="34" charset="-122"/>
              <a:ea typeface="微软雅黑" panose="020B0503020204020204" pitchFamily="34" charset="-122"/>
              <a:sym typeface="+mn-ea"/>
            </a:endParaRPr>
          </a:p>
          <a:p>
            <a:pPr algn="ctr">
              <a:lnSpc>
                <a:spcPct val="120000"/>
              </a:lnSpc>
              <a:spcBef>
                <a:spcPts val="0"/>
              </a:spcBef>
              <a:spcAft>
                <a:spcPts val="0"/>
              </a:spcAft>
            </a:pPr>
            <a:r>
              <a:rPr lang="en-US" sz="1600" b="1" dirty="0" err="1">
                <a:solidFill>
                  <a:schemeClr val="tx1">
                    <a:lumMod val="85000"/>
                    <a:lumOff val="15000"/>
                  </a:schemeClr>
                </a:solidFill>
                <a:latin typeface="Arial Unicode MS" panose="020B0604020202020204" charset="-122"/>
                <a:ea typeface="Arial Unicode MS" panose="020B0604020202020204" charset="-122"/>
                <a:sym typeface="Century Gothic" panose="020B0502020202020204" pitchFamily="34" charset="0"/>
              </a:rPr>
              <a:t>Security of Universal IOT(shenzhen)Co.,Ltd</a:t>
            </a:r>
            <a:endParaRPr lang="zh-CN" altLang="en-US" sz="1600" b="1" dirty="0">
              <a:solidFill>
                <a:schemeClr val="tx1">
                  <a:lumMod val="85000"/>
                  <a:lumOff val="15000"/>
                </a:schemeClr>
              </a:solidFill>
              <a:latin typeface="Arial Unicode MS" panose="020B0604020202020204" charset="-122"/>
              <a:ea typeface="Arial Unicode MS" panose="020B0604020202020204" charset="-122"/>
              <a:sym typeface="Century Gothic" panose="020B0502020202020204" pitchFamily="34" charset="0"/>
            </a:endParaRPr>
          </a:p>
        </p:txBody>
      </p: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7350" y="2705735"/>
            <a:ext cx="1489710" cy="1489710"/>
          </a:xfrm>
          <a:prstGeom prst="rect">
            <a:avLst/>
          </a:prstGeom>
        </p:spPr>
      </p:pic>
    </p:spTree>
    <p:custDataLst>
      <p:tags r:id="rId8"/>
    </p:custDataLst>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9395" y="278765"/>
            <a:ext cx="10822940" cy="1066800"/>
            <a:chOff x="377" y="568"/>
            <a:chExt cx="17044" cy="1680"/>
          </a:xfrm>
        </p:grpSpPr>
        <p:sp>
          <p:nvSpPr>
            <p:cNvPr id="21" name="文本框 20"/>
            <p:cNvSpPr txBox="1"/>
            <p:nvPr/>
          </p:nvSpPr>
          <p:spPr>
            <a:xfrm>
              <a:off x="377" y="568"/>
              <a:ext cx="12058" cy="725"/>
            </a:xfrm>
            <a:prstGeom prst="rect">
              <a:avLst/>
            </a:prstGeom>
            <a:noFill/>
          </p:spPr>
          <p:txBody>
            <a:bodyPr wrap="square" rtlCol="0">
              <a:spAutoFit/>
              <a:scene3d>
                <a:camera prst="orthographicFront"/>
                <a:lightRig rig="threePt" dir="t"/>
              </a:scene3d>
              <a:sp3d contourW="12700"/>
            </a:bodyPr>
            <a:lstStyle/>
            <a:p>
              <a:pPr marR="0" indent="0" defTabSz="914400" fontAlgn="auto">
                <a:lnSpc>
                  <a:spcPct val="100000"/>
                </a:lnSpc>
                <a:spcBef>
                  <a:spcPts val="0"/>
                </a:spcBef>
                <a:spcAft>
                  <a:spcPts val="0"/>
                </a:spcAft>
                <a:buClrTx/>
                <a:buSzTx/>
                <a:buFontTx/>
                <a:buNone/>
                <a:defRPr/>
              </a:pPr>
              <a:r>
                <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rPr>
                <a:t>字面理解</a:t>
              </a:r>
              <a:endPar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endParaRPr>
            </a:p>
          </p:txBody>
        </p:sp>
        <p:sp>
          <p:nvSpPr>
            <p:cNvPr id="26" name="矩形 25"/>
            <p:cNvSpPr/>
            <p:nvPr/>
          </p:nvSpPr>
          <p:spPr>
            <a:xfrm>
              <a:off x="533" y="1295"/>
              <a:ext cx="1169" cy="12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8" name="矩形 37"/>
            <p:cNvSpPr/>
            <p:nvPr/>
          </p:nvSpPr>
          <p:spPr>
            <a:xfrm>
              <a:off x="9312" y="1814"/>
              <a:ext cx="8109" cy="434"/>
            </a:xfrm>
            <a:prstGeom prst="rect">
              <a:avLst/>
            </a:prstGeom>
          </p:spPr>
          <p:txBody>
            <a:bodyPr wrap="square">
              <a:spAutoFit/>
            </a:bodyPr>
            <a:lstStyle/>
            <a:p>
              <a:pPr>
                <a:lnSpc>
                  <a:spcPct val="150000"/>
                </a:lnSpc>
              </a:pPr>
              <a:r>
                <a:rPr lang="zh-CN" altLang="en-US" sz="900" b="1" kern="1300" spc="200" dirty="0">
                  <a:solidFill>
                    <a:schemeClr val="bg1"/>
                  </a:solidFill>
                </a:rPr>
                <a:t>深圳</a:t>
              </a:r>
              <a:r>
                <a:rPr lang="en-US" altLang="zh-CN" sz="900" b="1" kern="1300" spc="200" dirty="0">
                  <a:solidFill>
                    <a:schemeClr val="bg1"/>
                  </a:solidFill>
                </a:rPr>
                <a:t>.</a:t>
              </a:r>
              <a:r>
                <a:rPr lang="zh-CN" altLang="en-US" sz="900" b="1" kern="1300" spc="200" dirty="0">
                  <a:solidFill>
                    <a:schemeClr val="bg1"/>
                  </a:solidFill>
                </a:rPr>
                <a:t>国际金融科技城</a:t>
              </a:r>
              <a:r>
                <a:rPr lang="en-US" altLang="zh-CN" sz="900" b="1" kern="1300" spc="200" dirty="0">
                  <a:solidFill>
                    <a:schemeClr val="bg1"/>
                  </a:solidFill>
                </a:rPr>
                <a:t>6F/18F</a:t>
              </a:r>
              <a:r>
                <a:rPr lang="zh-CN" altLang="en-US" sz="900" b="1" kern="1300" spc="200" dirty="0">
                  <a:solidFill>
                    <a:schemeClr val="bg1"/>
                  </a:solidFill>
                </a:rPr>
                <a:t>（总部和</a:t>
              </a:r>
              <a:r>
                <a:rPr lang="en-US" altLang="zh-CN" sz="900" b="1" kern="1300" spc="200" dirty="0">
                  <a:solidFill>
                    <a:schemeClr val="bg1"/>
                  </a:solidFill>
                </a:rPr>
                <a:t>5G</a:t>
              </a:r>
              <a:r>
                <a:rPr lang="zh-CN" altLang="en-US" sz="900" b="1" kern="1300" spc="200" dirty="0">
                  <a:solidFill>
                    <a:schemeClr val="bg1"/>
                  </a:solidFill>
                </a:rPr>
                <a:t>物联网安全</a:t>
              </a:r>
              <a:r>
                <a:rPr lang="zh-CN" altLang="zh-CN" sz="900" b="1" kern="1300" spc="200" dirty="0">
                  <a:solidFill>
                    <a:schemeClr val="bg1"/>
                  </a:solidFill>
                </a:rPr>
                <a:t>实验室</a:t>
              </a:r>
              <a:r>
                <a:rPr lang="zh-CN" altLang="en-US" sz="900" b="1" kern="1300" spc="200" dirty="0">
                  <a:solidFill>
                    <a:schemeClr val="bg1"/>
                  </a:solidFill>
                </a:rPr>
                <a:t>）</a:t>
              </a:r>
              <a:endParaRPr lang="zh-CN" altLang="en-US" sz="900" b="1" kern="1300" spc="200" dirty="0">
                <a:solidFill>
                  <a:schemeClr val="bg1"/>
                </a:solidFill>
              </a:endParaRPr>
            </a:p>
          </p:txBody>
        </p:sp>
      </p:grpSp>
      <p:pic>
        <p:nvPicPr>
          <p:cNvPr id="49" name="图片 48" descr="矢量LOGO新 - 副本-01"/>
          <p:cNvPicPr>
            <a:picLocks noChangeAspect="1"/>
          </p:cNvPicPr>
          <p:nvPr/>
        </p:nvPicPr>
        <p:blipFill>
          <a:blip r:embed="rId1"/>
          <a:stretch>
            <a:fillRect/>
          </a:stretch>
        </p:blipFill>
        <p:spPr>
          <a:xfrm>
            <a:off x="10513695" y="332105"/>
            <a:ext cx="1452245" cy="490220"/>
          </a:xfrm>
          <a:prstGeom prst="rect">
            <a:avLst/>
          </a:prstGeom>
        </p:spPr>
      </p:pic>
      <p:sp>
        <p:nvSpPr>
          <p:cNvPr id="2" name="文本框 1"/>
          <p:cNvSpPr txBox="1"/>
          <p:nvPr/>
        </p:nvSpPr>
        <p:spPr>
          <a:xfrm>
            <a:off x="1066800" y="1397635"/>
            <a:ext cx="9916795" cy="922020"/>
          </a:xfrm>
          <a:prstGeom prst="rect">
            <a:avLst/>
          </a:prstGeom>
          <a:noFill/>
        </p:spPr>
        <p:txBody>
          <a:bodyPr wrap="square" rtlCol="0" anchor="t">
            <a:spAutoFit/>
          </a:bodyPr>
          <a:p>
            <a:pPr marL="285750" indent="-285750" fontAlgn="auto">
              <a:lnSpc>
                <a:spcPct val="150000"/>
              </a:lnSpc>
              <a:buFont typeface="Wingdings" panose="05000000000000000000" charset="0"/>
              <a:buChar char="ü"/>
            </a:pPr>
            <a:r>
              <a:rPr lang="zh-CN" altLang="en-US" b="1"/>
              <a:t>资产</a:t>
            </a:r>
            <a:endParaRPr lang="zh-CN" altLang="en-US" b="1"/>
          </a:p>
          <a:p>
            <a:pPr marL="285750" indent="-285750" fontAlgn="auto">
              <a:lnSpc>
                <a:spcPct val="150000"/>
              </a:lnSpc>
            </a:pPr>
            <a:endParaRPr lang="zh-CN" altLang="en-US"/>
          </a:p>
        </p:txBody>
      </p:sp>
      <p:sp>
        <p:nvSpPr>
          <p:cNvPr id="3" name="文本框 2"/>
          <p:cNvSpPr txBox="1"/>
          <p:nvPr/>
        </p:nvSpPr>
        <p:spPr>
          <a:xfrm>
            <a:off x="1290955" y="1995170"/>
            <a:ext cx="10610215" cy="506730"/>
          </a:xfrm>
          <a:prstGeom prst="rect">
            <a:avLst/>
          </a:prstGeom>
          <a:noFill/>
        </p:spPr>
        <p:txBody>
          <a:bodyPr wrap="square" rtlCol="0" anchor="t">
            <a:spAutoFit/>
          </a:bodyPr>
          <a:p>
            <a:pPr fontAlgn="auto">
              <a:lnSpc>
                <a:spcPct val="150000"/>
              </a:lnSpc>
            </a:pPr>
            <a:r>
              <a:rPr lang="zh-CN" altLang="en-US">
                <a:sym typeface="+mn-ea"/>
              </a:rPr>
              <a:t>跟通讯相关的所有组件，包括</a:t>
            </a:r>
            <a:r>
              <a:rPr lang="en-US" altLang="zh-CN">
                <a:sym typeface="+mn-ea"/>
              </a:rPr>
              <a:t>IT</a:t>
            </a:r>
            <a:r>
              <a:rPr lang="zh-CN" altLang="en-US">
                <a:sym typeface="+mn-ea"/>
              </a:rPr>
              <a:t>资产（</a:t>
            </a:r>
            <a:r>
              <a:rPr lang="en-US" altLang="zh-CN">
                <a:sym typeface="+mn-ea"/>
              </a:rPr>
              <a:t>PC</a:t>
            </a:r>
            <a:r>
              <a:rPr lang="zh-CN" altLang="en-US">
                <a:sym typeface="+mn-ea"/>
              </a:rPr>
              <a:t>、服务器、网络设备等）和信息资产（应用、数据）</a:t>
            </a:r>
            <a:r>
              <a:rPr lang="zh-CN" altLang="en-US">
                <a:sym typeface="+mn-ea"/>
              </a:rPr>
              <a:t>等；</a:t>
            </a:r>
            <a:endParaRPr lang="zh-CN" altLang="en-US">
              <a:sym typeface="+mn-ea"/>
            </a:endParaRPr>
          </a:p>
        </p:txBody>
      </p:sp>
      <p:sp>
        <p:nvSpPr>
          <p:cNvPr id="4" name="文本框 3"/>
          <p:cNvSpPr txBox="1"/>
          <p:nvPr/>
        </p:nvSpPr>
        <p:spPr>
          <a:xfrm>
            <a:off x="1080770" y="2799715"/>
            <a:ext cx="9916795" cy="922020"/>
          </a:xfrm>
          <a:prstGeom prst="rect">
            <a:avLst/>
          </a:prstGeom>
          <a:noFill/>
        </p:spPr>
        <p:txBody>
          <a:bodyPr wrap="square" rtlCol="0" anchor="t">
            <a:spAutoFit/>
          </a:bodyPr>
          <a:p>
            <a:pPr marL="285750" indent="-285750" fontAlgn="auto">
              <a:lnSpc>
                <a:spcPct val="150000"/>
              </a:lnSpc>
              <a:buFont typeface="Wingdings" panose="05000000000000000000" charset="0"/>
              <a:buChar char="ü"/>
            </a:pPr>
            <a:r>
              <a:rPr lang="zh-CN" altLang="en-US" b="1"/>
              <a:t>测</a:t>
            </a:r>
            <a:endParaRPr lang="zh-CN" altLang="en-US" b="1"/>
          </a:p>
          <a:p>
            <a:pPr marL="285750" indent="-285750" fontAlgn="auto">
              <a:lnSpc>
                <a:spcPct val="150000"/>
              </a:lnSpc>
            </a:pPr>
            <a:endParaRPr lang="zh-CN" altLang="en-US"/>
          </a:p>
        </p:txBody>
      </p:sp>
      <p:sp>
        <p:nvSpPr>
          <p:cNvPr id="5" name="文本框 4"/>
          <p:cNvSpPr txBox="1"/>
          <p:nvPr/>
        </p:nvSpPr>
        <p:spPr>
          <a:xfrm>
            <a:off x="1304925" y="3397250"/>
            <a:ext cx="10400665" cy="506730"/>
          </a:xfrm>
          <a:prstGeom prst="rect">
            <a:avLst/>
          </a:prstGeom>
          <a:noFill/>
        </p:spPr>
        <p:txBody>
          <a:bodyPr wrap="square" rtlCol="0" anchor="t">
            <a:spAutoFit/>
          </a:bodyPr>
          <a:p>
            <a:pPr fontAlgn="auto">
              <a:lnSpc>
                <a:spcPct val="150000"/>
              </a:lnSpc>
            </a:pPr>
            <a:r>
              <a:rPr lang="zh-CN" altLang="en-US"/>
              <a:t>测量、发现的意思，指通过一定的技术探测</a:t>
            </a:r>
            <a:r>
              <a:rPr lang="zh-CN" altLang="en-US"/>
              <a:t>并发现</a:t>
            </a:r>
            <a:r>
              <a:rPr lang="zh-CN" altLang="en-US"/>
              <a:t>资产；</a:t>
            </a:r>
            <a:endParaRPr lang="zh-CN" altLang="en-US"/>
          </a:p>
        </p:txBody>
      </p:sp>
      <p:sp>
        <p:nvSpPr>
          <p:cNvPr id="6" name="文本框 5"/>
          <p:cNvSpPr txBox="1"/>
          <p:nvPr/>
        </p:nvSpPr>
        <p:spPr>
          <a:xfrm>
            <a:off x="1092200" y="4160520"/>
            <a:ext cx="9916795" cy="922020"/>
          </a:xfrm>
          <a:prstGeom prst="rect">
            <a:avLst/>
          </a:prstGeom>
          <a:noFill/>
        </p:spPr>
        <p:txBody>
          <a:bodyPr wrap="square" rtlCol="0" anchor="t">
            <a:spAutoFit/>
          </a:bodyPr>
          <a:p>
            <a:pPr marL="285750" indent="-285750" fontAlgn="auto">
              <a:lnSpc>
                <a:spcPct val="150000"/>
              </a:lnSpc>
              <a:buFont typeface="Wingdings" panose="05000000000000000000" charset="0"/>
              <a:buChar char="ü"/>
            </a:pPr>
            <a:r>
              <a:rPr lang="zh-CN" altLang="en-US" b="1"/>
              <a:t>绘</a:t>
            </a:r>
            <a:endParaRPr lang="zh-CN" altLang="en-US" b="1"/>
          </a:p>
          <a:p>
            <a:pPr marL="285750" indent="-285750" fontAlgn="auto">
              <a:lnSpc>
                <a:spcPct val="150000"/>
              </a:lnSpc>
            </a:pPr>
            <a:endParaRPr lang="zh-CN" altLang="en-US"/>
          </a:p>
        </p:txBody>
      </p:sp>
      <p:sp>
        <p:nvSpPr>
          <p:cNvPr id="7" name="文本框 6"/>
          <p:cNvSpPr txBox="1"/>
          <p:nvPr/>
        </p:nvSpPr>
        <p:spPr>
          <a:xfrm>
            <a:off x="1316355" y="4758055"/>
            <a:ext cx="10400665" cy="506730"/>
          </a:xfrm>
          <a:prstGeom prst="rect">
            <a:avLst/>
          </a:prstGeom>
          <a:noFill/>
        </p:spPr>
        <p:txBody>
          <a:bodyPr wrap="square" rtlCol="0" anchor="t">
            <a:spAutoFit/>
          </a:bodyPr>
          <a:p>
            <a:pPr fontAlgn="auto">
              <a:lnSpc>
                <a:spcPct val="150000"/>
              </a:lnSpc>
            </a:pPr>
            <a:r>
              <a:rPr lang="zh-CN" altLang="en-US">
                <a:sym typeface="+mn-ea"/>
              </a:rPr>
              <a:t>绘图和</a:t>
            </a:r>
            <a:r>
              <a:rPr lang="zh-CN" altLang="en-US">
                <a:sym typeface="+mn-ea"/>
              </a:rPr>
              <a:t>描绘的意思，绘图意指</a:t>
            </a:r>
            <a:r>
              <a:rPr lang="en-US" altLang="zh-CN">
                <a:sym typeface="+mn-ea"/>
              </a:rPr>
              <a:t>“</a:t>
            </a:r>
            <a:r>
              <a:rPr lang="zh-CN" altLang="en-US">
                <a:sym typeface="+mn-ea"/>
              </a:rPr>
              <a:t>可视化展示</a:t>
            </a:r>
            <a:r>
              <a:rPr lang="en-US" altLang="zh-CN">
                <a:sym typeface="+mn-ea"/>
              </a:rPr>
              <a:t>”</a:t>
            </a:r>
            <a:r>
              <a:rPr lang="zh-CN" altLang="en-US">
                <a:sym typeface="+mn-ea"/>
              </a:rPr>
              <a:t>，描绘意指</a:t>
            </a:r>
            <a:r>
              <a:rPr lang="en-US" altLang="zh-CN">
                <a:sym typeface="+mn-ea"/>
              </a:rPr>
              <a:t>“</a:t>
            </a:r>
            <a:r>
              <a:rPr lang="zh-CN" altLang="en-US">
                <a:sym typeface="+mn-ea"/>
              </a:rPr>
              <a:t>可视化表达</a:t>
            </a:r>
            <a:r>
              <a:rPr lang="en-US" altLang="zh-CN">
                <a:sym typeface="+mn-ea"/>
              </a:rPr>
              <a:t>”</a:t>
            </a:r>
            <a:r>
              <a:rPr lang="zh-CN" altLang="en-US">
                <a:sym typeface="+mn-ea"/>
              </a:rPr>
              <a:t>；</a:t>
            </a:r>
            <a:endParaRPr lang="zh-CN" altLang="en-US">
              <a:sym typeface="+mn-ea"/>
            </a:endParaRPr>
          </a:p>
        </p:txBody>
      </p:sp>
    </p:spTree>
    <p:custDataLst>
      <p:tags r:id="rId2"/>
    </p:custDataLst>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9395" y="278765"/>
            <a:ext cx="10822940" cy="1066800"/>
            <a:chOff x="377" y="568"/>
            <a:chExt cx="17044" cy="1680"/>
          </a:xfrm>
        </p:grpSpPr>
        <p:sp>
          <p:nvSpPr>
            <p:cNvPr id="21" name="文本框 20"/>
            <p:cNvSpPr txBox="1"/>
            <p:nvPr/>
          </p:nvSpPr>
          <p:spPr>
            <a:xfrm>
              <a:off x="377" y="568"/>
              <a:ext cx="12058" cy="725"/>
            </a:xfrm>
            <a:prstGeom prst="rect">
              <a:avLst/>
            </a:prstGeom>
            <a:noFill/>
          </p:spPr>
          <p:txBody>
            <a:bodyPr wrap="square" rtlCol="0">
              <a:spAutoFit/>
              <a:scene3d>
                <a:camera prst="orthographicFront"/>
                <a:lightRig rig="threePt" dir="t"/>
              </a:scene3d>
              <a:sp3d contourW="12700"/>
            </a:bodyPr>
            <a:lstStyle/>
            <a:p>
              <a:pPr marR="0" indent="0" defTabSz="914400" fontAlgn="auto">
                <a:lnSpc>
                  <a:spcPct val="100000"/>
                </a:lnSpc>
                <a:spcBef>
                  <a:spcPts val="0"/>
                </a:spcBef>
                <a:spcAft>
                  <a:spcPts val="0"/>
                </a:spcAft>
                <a:buClrTx/>
                <a:buSzTx/>
                <a:buFontTx/>
                <a:buNone/>
                <a:defRPr/>
              </a:pPr>
              <a:r>
                <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rPr>
                <a:t>标准定义</a:t>
              </a:r>
              <a:endPar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endParaRPr>
            </a:p>
          </p:txBody>
        </p:sp>
        <p:sp>
          <p:nvSpPr>
            <p:cNvPr id="26" name="矩形 25"/>
            <p:cNvSpPr/>
            <p:nvPr/>
          </p:nvSpPr>
          <p:spPr>
            <a:xfrm>
              <a:off x="533" y="1295"/>
              <a:ext cx="1169" cy="12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8" name="矩形 37"/>
            <p:cNvSpPr/>
            <p:nvPr/>
          </p:nvSpPr>
          <p:spPr>
            <a:xfrm>
              <a:off x="9312" y="1814"/>
              <a:ext cx="8109" cy="434"/>
            </a:xfrm>
            <a:prstGeom prst="rect">
              <a:avLst/>
            </a:prstGeom>
          </p:spPr>
          <p:txBody>
            <a:bodyPr wrap="square">
              <a:spAutoFit/>
            </a:bodyPr>
            <a:lstStyle/>
            <a:p>
              <a:pPr>
                <a:lnSpc>
                  <a:spcPct val="150000"/>
                </a:lnSpc>
              </a:pPr>
              <a:r>
                <a:rPr lang="zh-CN" altLang="en-US" sz="900" b="1" kern="1300" spc="200" dirty="0">
                  <a:solidFill>
                    <a:schemeClr val="bg1"/>
                  </a:solidFill>
                </a:rPr>
                <a:t>深圳</a:t>
              </a:r>
              <a:r>
                <a:rPr lang="en-US" altLang="zh-CN" sz="900" b="1" kern="1300" spc="200" dirty="0">
                  <a:solidFill>
                    <a:schemeClr val="bg1"/>
                  </a:solidFill>
                </a:rPr>
                <a:t>.</a:t>
              </a:r>
              <a:r>
                <a:rPr lang="zh-CN" altLang="en-US" sz="900" b="1" kern="1300" spc="200" dirty="0">
                  <a:solidFill>
                    <a:schemeClr val="bg1"/>
                  </a:solidFill>
                </a:rPr>
                <a:t>国际金融科技城</a:t>
              </a:r>
              <a:r>
                <a:rPr lang="en-US" altLang="zh-CN" sz="900" b="1" kern="1300" spc="200" dirty="0">
                  <a:solidFill>
                    <a:schemeClr val="bg1"/>
                  </a:solidFill>
                </a:rPr>
                <a:t>6F/18F</a:t>
              </a:r>
              <a:r>
                <a:rPr lang="zh-CN" altLang="en-US" sz="900" b="1" kern="1300" spc="200" dirty="0">
                  <a:solidFill>
                    <a:schemeClr val="bg1"/>
                  </a:solidFill>
                </a:rPr>
                <a:t>（总部和</a:t>
              </a:r>
              <a:r>
                <a:rPr lang="en-US" altLang="zh-CN" sz="900" b="1" kern="1300" spc="200" dirty="0">
                  <a:solidFill>
                    <a:schemeClr val="bg1"/>
                  </a:solidFill>
                </a:rPr>
                <a:t>5G</a:t>
              </a:r>
              <a:r>
                <a:rPr lang="zh-CN" altLang="en-US" sz="900" b="1" kern="1300" spc="200" dirty="0">
                  <a:solidFill>
                    <a:schemeClr val="bg1"/>
                  </a:solidFill>
                </a:rPr>
                <a:t>物联网安全</a:t>
              </a:r>
              <a:r>
                <a:rPr lang="zh-CN" altLang="zh-CN" sz="900" b="1" kern="1300" spc="200" dirty="0">
                  <a:solidFill>
                    <a:schemeClr val="bg1"/>
                  </a:solidFill>
                </a:rPr>
                <a:t>实验室</a:t>
              </a:r>
              <a:r>
                <a:rPr lang="zh-CN" altLang="en-US" sz="900" b="1" kern="1300" spc="200" dirty="0">
                  <a:solidFill>
                    <a:schemeClr val="bg1"/>
                  </a:solidFill>
                </a:rPr>
                <a:t>）</a:t>
              </a:r>
              <a:endParaRPr lang="zh-CN" altLang="en-US" sz="900" b="1" kern="1300" spc="200" dirty="0">
                <a:solidFill>
                  <a:schemeClr val="bg1"/>
                </a:solidFill>
              </a:endParaRPr>
            </a:p>
          </p:txBody>
        </p:sp>
      </p:grpSp>
      <p:pic>
        <p:nvPicPr>
          <p:cNvPr id="49" name="图片 48" descr="矢量LOGO新 - 副本-01"/>
          <p:cNvPicPr>
            <a:picLocks noChangeAspect="1"/>
          </p:cNvPicPr>
          <p:nvPr/>
        </p:nvPicPr>
        <p:blipFill>
          <a:blip r:embed="rId1"/>
          <a:stretch>
            <a:fillRect/>
          </a:stretch>
        </p:blipFill>
        <p:spPr>
          <a:xfrm>
            <a:off x="10513695" y="332105"/>
            <a:ext cx="1452245" cy="490220"/>
          </a:xfrm>
          <a:prstGeom prst="rect">
            <a:avLst/>
          </a:prstGeom>
        </p:spPr>
      </p:pic>
      <p:sp>
        <p:nvSpPr>
          <p:cNvPr id="2" name="文本框 1"/>
          <p:cNvSpPr txBox="1"/>
          <p:nvPr/>
        </p:nvSpPr>
        <p:spPr>
          <a:xfrm>
            <a:off x="1066800" y="979805"/>
            <a:ext cx="9916795" cy="922020"/>
          </a:xfrm>
          <a:prstGeom prst="rect">
            <a:avLst/>
          </a:prstGeom>
          <a:noFill/>
        </p:spPr>
        <p:txBody>
          <a:bodyPr wrap="square" rtlCol="0" anchor="t">
            <a:spAutoFit/>
          </a:bodyPr>
          <a:p>
            <a:pPr marL="285750" indent="-285750" fontAlgn="auto">
              <a:lnSpc>
                <a:spcPct val="150000"/>
              </a:lnSpc>
              <a:buFont typeface="Wingdings" panose="05000000000000000000" charset="0"/>
              <a:buChar char="ü"/>
            </a:pPr>
            <a:r>
              <a:rPr lang="zh-CN" altLang="en-US" b="1"/>
              <a:t>网络空间资产测绘标准定义</a:t>
            </a:r>
            <a:endParaRPr lang="zh-CN" altLang="en-US" b="1"/>
          </a:p>
          <a:p>
            <a:pPr marL="285750" indent="-285750" fontAlgn="auto">
              <a:lnSpc>
                <a:spcPct val="150000"/>
              </a:lnSpc>
            </a:pPr>
            <a:endParaRPr lang="zh-CN" altLang="en-US"/>
          </a:p>
        </p:txBody>
      </p:sp>
      <p:sp>
        <p:nvSpPr>
          <p:cNvPr id="3" name="文本框 2"/>
          <p:cNvSpPr txBox="1"/>
          <p:nvPr/>
        </p:nvSpPr>
        <p:spPr>
          <a:xfrm>
            <a:off x="1290955" y="1577340"/>
            <a:ext cx="8909685" cy="1753235"/>
          </a:xfrm>
          <a:prstGeom prst="rect">
            <a:avLst/>
          </a:prstGeom>
          <a:noFill/>
        </p:spPr>
        <p:txBody>
          <a:bodyPr wrap="square" rtlCol="0" anchor="t">
            <a:spAutoFit/>
          </a:bodyPr>
          <a:p>
            <a:pPr fontAlgn="auto">
              <a:lnSpc>
                <a:spcPct val="150000"/>
              </a:lnSpc>
            </a:pPr>
            <a:r>
              <a:rPr lang="zh-CN" altLang="en-US">
                <a:sym typeface="+mn-ea"/>
              </a:rPr>
              <a:t>通过采用网络探测、采集、汇聚、分析、可视化等方式，</a:t>
            </a:r>
            <a:r>
              <a:rPr lang="zh-CN" altLang="en-US" b="1">
                <a:solidFill>
                  <a:srgbClr val="FF0000"/>
                </a:solidFill>
                <a:sym typeface="+mn-ea"/>
              </a:rPr>
              <a:t>将网络空间资源属性以及网络资源间的关联关系进行建模和表达，实现网络空间全要素数字化映射和可视化地图展现，反映网络空间资源状态变化、网络行为和上层人类意图</a:t>
            </a:r>
            <a:r>
              <a:rPr lang="zh-CN" altLang="en-US">
                <a:sym typeface="+mn-ea"/>
              </a:rPr>
              <a:t>，构建能面向网络实时观测进行准确采样、映射和预测的强大基础设施。</a:t>
            </a:r>
            <a:endParaRPr lang="zh-CN" altLang="en-US"/>
          </a:p>
        </p:txBody>
      </p:sp>
      <p:grpSp>
        <p:nvGrpSpPr>
          <p:cNvPr id="10" name="组合 9"/>
          <p:cNvGrpSpPr/>
          <p:nvPr/>
        </p:nvGrpSpPr>
        <p:grpSpPr>
          <a:xfrm>
            <a:off x="1467789" y="3755376"/>
            <a:ext cx="8474051" cy="2574930"/>
            <a:chOff x="2731439" y="3270871"/>
            <a:chExt cx="8474051" cy="2574930"/>
          </a:xfrm>
        </p:grpSpPr>
        <p:sp>
          <p:nvSpPr>
            <p:cNvPr id="23" name="圆角矩形 22"/>
            <p:cNvSpPr/>
            <p:nvPr/>
          </p:nvSpPr>
          <p:spPr>
            <a:xfrm rot="2700000">
              <a:off x="4062966" y="3553203"/>
              <a:ext cx="830997" cy="830997"/>
            </a:xfrm>
            <a:prstGeom prst="roundRect">
              <a:avLst>
                <a:gd name="adj" fmla="val 8500"/>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1600" b="1" dirty="0">
                <a:solidFill>
                  <a:srgbClr val="FFFFFF"/>
                </a:solidFill>
              </a:endParaRPr>
            </a:p>
          </p:txBody>
        </p:sp>
        <p:sp>
          <p:nvSpPr>
            <p:cNvPr id="33" name="圆角矩形 32"/>
            <p:cNvSpPr/>
            <p:nvPr/>
          </p:nvSpPr>
          <p:spPr>
            <a:xfrm rot="5400000">
              <a:off x="2442147" y="3560162"/>
              <a:ext cx="2574925" cy="1996342"/>
            </a:xfrm>
            <a:prstGeom prst="roundRect">
              <a:avLst>
                <a:gd name="adj" fmla="val 45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16" name="文本框 15"/>
            <p:cNvSpPr txBox="1"/>
            <p:nvPr/>
          </p:nvSpPr>
          <p:spPr>
            <a:xfrm>
              <a:off x="2891838" y="4419833"/>
              <a:ext cx="1516940" cy="337185"/>
            </a:xfrm>
            <a:prstGeom prst="rect">
              <a:avLst/>
            </a:prstGeom>
            <a:noFill/>
          </p:spPr>
          <p:txBody>
            <a:bodyPr wrap="square" rtlCol="0">
              <a:spAutoFit/>
            </a:bodyPr>
            <a:lstStyle/>
            <a:p>
              <a:r>
                <a:rPr lang="zh-CN" altLang="en-US" sz="1600" b="1" dirty="0">
                  <a:solidFill>
                    <a:schemeClr val="accent3"/>
                  </a:solidFill>
                </a:rPr>
                <a:t>采集</a:t>
              </a:r>
              <a:endParaRPr lang="zh-CN" altLang="en-US" sz="1600" b="1" dirty="0">
                <a:solidFill>
                  <a:schemeClr val="accent3"/>
                </a:solidFill>
              </a:endParaRPr>
            </a:p>
          </p:txBody>
        </p:sp>
        <p:sp>
          <p:nvSpPr>
            <p:cNvPr id="11" name="文本框 10"/>
            <p:cNvSpPr txBox="1"/>
            <p:nvPr/>
          </p:nvSpPr>
          <p:spPr>
            <a:xfrm>
              <a:off x="2827702" y="4708416"/>
              <a:ext cx="1632443" cy="475615"/>
            </a:xfrm>
            <a:prstGeom prst="rect">
              <a:avLst/>
            </a:prstGeom>
            <a:noFill/>
          </p:spPr>
          <p:txBody>
            <a:bodyPr wrap="square" rtlCol="0">
              <a:spAutoFit/>
            </a:bodyPr>
            <a:lstStyle>
              <a:defPPr>
                <a:defRPr lang="zh-CN"/>
              </a:defPPr>
              <a:lvl1pPr>
                <a:lnSpc>
                  <a:spcPts val="1500"/>
                </a:lnSpc>
                <a:defRPr sz="900"/>
              </a:lvl1pPr>
            </a:lstStyle>
            <a:p>
              <a:r>
                <a:rPr lang="zh-CN" altLang="en-US" dirty="0">
                  <a:solidFill>
                    <a:schemeClr val="bg2">
                      <a:lumMod val="10000"/>
                    </a:schemeClr>
                  </a:solidFill>
                </a:rPr>
                <a:t>通过网络探测、流量汇聚等多种方式进行资产信息</a:t>
              </a:r>
              <a:r>
                <a:rPr lang="zh-CN" altLang="en-US" dirty="0">
                  <a:solidFill>
                    <a:schemeClr val="bg2">
                      <a:lumMod val="10000"/>
                    </a:schemeClr>
                  </a:solidFill>
                </a:rPr>
                <a:t>采集</a:t>
              </a:r>
              <a:endParaRPr lang="zh-CN" altLang="en-US" dirty="0">
                <a:solidFill>
                  <a:schemeClr val="bg2">
                    <a:lumMod val="10000"/>
                  </a:schemeClr>
                </a:solidFill>
              </a:endParaRPr>
            </a:p>
          </p:txBody>
        </p:sp>
        <p:grpSp>
          <p:nvGrpSpPr>
            <p:cNvPr id="18" name="组合 17"/>
            <p:cNvGrpSpPr/>
            <p:nvPr/>
          </p:nvGrpSpPr>
          <p:grpSpPr>
            <a:xfrm>
              <a:off x="2909888" y="3601612"/>
              <a:ext cx="622067" cy="622064"/>
              <a:chOff x="5575533" y="3979905"/>
              <a:chExt cx="622067" cy="622064"/>
            </a:xfrm>
          </p:grpSpPr>
          <p:sp>
            <p:nvSpPr>
              <p:cNvPr id="19" name="椭圆 18"/>
              <p:cNvSpPr/>
              <p:nvPr/>
            </p:nvSpPr>
            <p:spPr>
              <a:xfrm>
                <a:off x="5575533" y="3979905"/>
                <a:ext cx="622067" cy="622064"/>
              </a:xfrm>
              <a:prstGeom prst="ellipse">
                <a:avLst/>
              </a:prstGeom>
              <a:solidFill>
                <a:schemeClr val="accent3"/>
              </a:solidFill>
              <a:ln w="12700" cap="rnd">
                <a:noFill/>
                <a:prstDash val="solid"/>
                <a:round/>
              </a:ln>
              <a:effectLst>
                <a:outerShdw blurRad="254000" dist="127000" algn="ctr" rotWithShape="0">
                  <a:schemeClr val="accent3">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0" name="任意多边形 19"/>
              <p:cNvSpPr/>
              <p:nvPr/>
            </p:nvSpPr>
            <p:spPr bwMode="auto">
              <a:xfrm>
                <a:off x="5751343" y="4160244"/>
                <a:ext cx="264447" cy="240835"/>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dirty="0"/>
              </a:p>
            </p:txBody>
          </p:sp>
        </p:grpSp>
        <p:sp>
          <p:nvSpPr>
            <p:cNvPr id="12" name="圆角矩形 11"/>
            <p:cNvSpPr/>
            <p:nvPr/>
          </p:nvSpPr>
          <p:spPr>
            <a:xfrm rot="2700000">
              <a:off x="7219375" y="3553207"/>
              <a:ext cx="830997" cy="830997"/>
            </a:xfrm>
            <a:prstGeom prst="roundRect">
              <a:avLst>
                <a:gd name="adj" fmla="val 8500"/>
              </a:avLst>
            </a:prstGeom>
            <a:solidFill>
              <a:schemeClr val="accent5">
                <a:lumMod val="40000"/>
                <a:lumOff val="60000"/>
              </a:schemeClr>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9" name="圆角矩形 38"/>
            <p:cNvSpPr/>
            <p:nvPr/>
          </p:nvSpPr>
          <p:spPr>
            <a:xfrm rot="5400000">
              <a:off x="5598556" y="3560166"/>
              <a:ext cx="2574925" cy="1996342"/>
            </a:xfrm>
            <a:prstGeom prst="roundRect">
              <a:avLst>
                <a:gd name="adj" fmla="val 45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0" name="文本框 39"/>
            <p:cNvSpPr txBox="1"/>
            <p:nvPr/>
          </p:nvSpPr>
          <p:spPr>
            <a:xfrm>
              <a:off x="6108572" y="4419837"/>
              <a:ext cx="1516940" cy="337185"/>
            </a:xfrm>
            <a:prstGeom prst="rect">
              <a:avLst/>
            </a:prstGeom>
            <a:noFill/>
          </p:spPr>
          <p:txBody>
            <a:bodyPr wrap="square" rtlCol="0">
              <a:spAutoFit/>
            </a:bodyPr>
            <a:lstStyle/>
            <a:p>
              <a:r>
                <a:rPr lang="zh-CN" altLang="en-US" sz="1600" b="1" dirty="0">
                  <a:solidFill>
                    <a:schemeClr val="accent5">
                      <a:lumMod val="60000"/>
                      <a:lumOff val="40000"/>
                    </a:schemeClr>
                  </a:solidFill>
                </a:rPr>
                <a:t>分析</a:t>
              </a:r>
              <a:endParaRPr lang="zh-CN" altLang="en-US" sz="1600" b="1" dirty="0">
                <a:solidFill>
                  <a:schemeClr val="accent5">
                    <a:lumMod val="60000"/>
                    <a:lumOff val="40000"/>
                  </a:schemeClr>
                </a:solidFill>
              </a:endParaRPr>
            </a:p>
          </p:txBody>
        </p:sp>
        <p:sp>
          <p:nvSpPr>
            <p:cNvPr id="45" name="文本框 44"/>
            <p:cNvSpPr txBox="1"/>
            <p:nvPr/>
          </p:nvSpPr>
          <p:spPr>
            <a:xfrm>
              <a:off x="5984111" y="4708420"/>
              <a:ext cx="1632443" cy="475615"/>
            </a:xfrm>
            <a:prstGeom prst="rect">
              <a:avLst/>
            </a:prstGeom>
            <a:noFill/>
          </p:spPr>
          <p:txBody>
            <a:bodyPr wrap="square" rtlCol="0">
              <a:spAutoFit/>
            </a:bodyPr>
            <a:lstStyle>
              <a:defPPr>
                <a:defRPr lang="zh-CN"/>
              </a:defPPr>
              <a:lvl1pPr>
                <a:lnSpc>
                  <a:spcPts val="1500"/>
                </a:lnSpc>
                <a:defRPr sz="900"/>
              </a:lvl1pPr>
            </a:lstStyle>
            <a:p>
              <a:r>
                <a:rPr lang="zh-CN" altLang="en-US" dirty="0">
                  <a:solidFill>
                    <a:schemeClr val="bg2">
                      <a:lumMod val="10000"/>
                    </a:schemeClr>
                  </a:solidFill>
                </a:rPr>
                <a:t>网络空间资源属性</a:t>
              </a:r>
              <a:r>
                <a:rPr lang="zh-CN" altLang="en-US" dirty="0">
                  <a:solidFill>
                    <a:schemeClr val="bg2">
                      <a:lumMod val="10000"/>
                    </a:schemeClr>
                  </a:solidFill>
                </a:rPr>
                <a:t>关联</a:t>
              </a:r>
              <a:endParaRPr lang="zh-CN" altLang="en-US" dirty="0">
                <a:solidFill>
                  <a:schemeClr val="bg2">
                    <a:lumMod val="10000"/>
                  </a:schemeClr>
                </a:solidFill>
              </a:endParaRPr>
            </a:p>
            <a:p>
              <a:r>
                <a:rPr lang="zh-CN" altLang="en-US" dirty="0">
                  <a:solidFill>
                    <a:schemeClr val="bg2">
                      <a:lumMod val="10000"/>
                    </a:schemeClr>
                  </a:solidFill>
                </a:rPr>
                <a:t>建立网络空间资产</a:t>
              </a:r>
              <a:r>
                <a:rPr lang="zh-CN" altLang="en-US" dirty="0">
                  <a:solidFill>
                    <a:schemeClr val="bg2">
                      <a:lumMod val="10000"/>
                    </a:schemeClr>
                  </a:solidFill>
                </a:rPr>
                <a:t>档案</a:t>
              </a:r>
              <a:endParaRPr lang="zh-CN" altLang="en-US" dirty="0">
                <a:solidFill>
                  <a:schemeClr val="bg2">
                    <a:lumMod val="10000"/>
                  </a:schemeClr>
                </a:solidFill>
              </a:endParaRPr>
            </a:p>
          </p:txBody>
        </p:sp>
        <p:sp>
          <p:nvSpPr>
            <p:cNvPr id="58" name="圆角矩形 57"/>
            <p:cNvSpPr/>
            <p:nvPr/>
          </p:nvSpPr>
          <p:spPr>
            <a:xfrm rot="2700000">
              <a:off x="10374493" y="3553208"/>
              <a:ext cx="830997" cy="830997"/>
            </a:xfrm>
            <a:prstGeom prst="roundRect">
              <a:avLst>
                <a:gd name="adj" fmla="val 8500"/>
              </a:avLst>
            </a:prstGeom>
            <a:solidFill>
              <a:schemeClr val="accent1">
                <a:lumMod val="60000"/>
                <a:lumOff val="40000"/>
              </a:schemeClr>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59" name="圆角矩形 58"/>
            <p:cNvSpPr/>
            <p:nvPr/>
          </p:nvSpPr>
          <p:spPr>
            <a:xfrm rot="5400000">
              <a:off x="8753674" y="3560167"/>
              <a:ext cx="2574925" cy="1996342"/>
            </a:xfrm>
            <a:prstGeom prst="roundRect">
              <a:avLst>
                <a:gd name="adj" fmla="val 4500"/>
              </a:avLst>
            </a:prstGeom>
            <a:solidFill>
              <a:srgbClr val="FFFFFF"/>
            </a:solidFill>
            <a:ln w="12700" cap="rnd">
              <a:noFill/>
              <a:prstDash val="solid"/>
              <a:round/>
            </a:ln>
            <a:effectLst>
              <a:outerShdw blurRad="254000" dist="127000" algn="ctr" rotWithShape="0">
                <a:schemeClr val="bg1">
                  <a:lumMod val="6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60" name="文本框 59"/>
            <p:cNvSpPr txBox="1"/>
            <p:nvPr/>
          </p:nvSpPr>
          <p:spPr>
            <a:xfrm>
              <a:off x="9256705" y="4419838"/>
              <a:ext cx="1516940" cy="337185"/>
            </a:xfrm>
            <a:prstGeom prst="rect">
              <a:avLst/>
            </a:prstGeom>
            <a:noFill/>
          </p:spPr>
          <p:txBody>
            <a:bodyPr wrap="square" rtlCol="0">
              <a:spAutoFit/>
            </a:bodyPr>
            <a:lstStyle/>
            <a:p>
              <a:r>
                <a:rPr lang="zh-CN" altLang="en-US" sz="1600" b="1" dirty="0">
                  <a:solidFill>
                    <a:schemeClr val="accent1">
                      <a:lumMod val="75000"/>
                    </a:schemeClr>
                  </a:solidFill>
                </a:rPr>
                <a:t>表达</a:t>
              </a:r>
              <a:endParaRPr lang="zh-CN" altLang="en-US" sz="1600" b="1" dirty="0">
                <a:solidFill>
                  <a:schemeClr val="accent1">
                    <a:lumMod val="75000"/>
                  </a:schemeClr>
                </a:solidFill>
              </a:endParaRPr>
            </a:p>
          </p:txBody>
        </p:sp>
        <p:sp>
          <p:nvSpPr>
            <p:cNvPr id="61" name="文本框 60"/>
            <p:cNvSpPr txBox="1"/>
            <p:nvPr/>
          </p:nvSpPr>
          <p:spPr>
            <a:xfrm>
              <a:off x="9139229" y="4708421"/>
              <a:ext cx="1632443" cy="475615"/>
            </a:xfrm>
            <a:prstGeom prst="rect">
              <a:avLst/>
            </a:prstGeom>
            <a:noFill/>
          </p:spPr>
          <p:txBody>
            <a:bodyPr wrap="square" rtlCol="0">
              <a:spAutoFit/>
            </a:bodyPr>
            <a:lstStyle>
              <a:defPPr>
                <a:defRPr lang="zh-CN"/>
              </a:defPPr>
              <a:lvl1pPr>
                <a:lnSpc>
                  <a:spcPts val="1500"/>
                </a:lnSpc>
                <a:defRPr sz="900"/>
              </a:lvl1pPr>
            </a:lstStyle>
            <a:p>
              <a:r>
                <a:rPr lang="zh-CN" altLang="en-US" dirty="0">
                  <a:solidFill>
                    <a:schemeClr val="bg2">
                      <a:lumMod val="10000"/>
                    </a:schemeClr>
                  </a:solidFill>
                </a:rPr>
                <a:t>反映网络空间资源状态、行为以及上层人类</a:t>
              </a:r>
              <a:r>
                <a:rPr lang="zh-CN" altLang="en-US" dirty="0">
                  <a:solidFill>
                    <a:schemeClr val="bg2">
                      <a:lumMod val="10000"/>
                    </a:schemeClr>
                  </a:solidFill>
                </a:rPr>
                <a:t>意图</a:t>
              </a:r>
              <a:endParaRPr lang="zh-CN" altLang="en-US" dirty="0">
                <a:solidFill>
                  <a:schemeClr val="bg2">
                    <a:lumMod val="10000"/>
                  </a:schemeClr>
                </a:solidFill>
              </a:endParaRPr>
            </a:p>
          </p:txBody>
        </p:sp>
        <p:grpSp>
          <p:nvGrpSpPr>
            <p:cNvPr id="51" name="组合 50"/>
            <p:cNvGrpSpPr/>
            <p:nvPr/>
          </p:nvGrpSpPr>
          <p:grpSpPr>
            <a:xfrm>
              <a:off x="9218414" y="3602370"/>
              <a:ext cx="622067" cy="622065"/>
              <a:chOff x="10360160" y="4588856"/>
              <a:chExt cx="622067" cy="622064"/>
            </a:xfrm>
          </p:grpSpPr>
          <p:sp>
            <p:nvSpPr>
              <p:cNvPr id="52" name="椭圆 51"/>
              <p:cNvSpPr/>
              <p:nvPr/>
            </p:nvSpPr>
            <p:spPr>
              <a:xfrm>
                <a:off x="10360160" y="4588856"/>
                <a:ext cx="622067" cy="622064"/>
              </a:xfrm>
              <a:prstGeom prst="ellipse">
                <a:avLst/>
              </a:prstGeom>
              <a:solidFill>
                <a:schemeClr val="accent1">
                  <a:lumMod val="60000"/>
                  <a:lumOff val="40000"/>
                </a:schemeClr>
              </a:solidFill>
              <a:ln w="12700" cap="rnd">
                <a:noFill/>
                <a:prstDash val="solid"/>
                <a:round/>
              </a:ln>
              <a:effectLst>
                <a:outerShdw blurRad="254000" dist="127000" algn="ctr" rotWithShape="0">
                  <a:schemeClr val="accent2">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53" name="任意多边形 52"/>
              <p:cNvSpPr/>
              <p:nvPr/>
            </p:nvSpPr>
            <p:spPr>
              <a:xfrm>
                <a:off x="10530737" y="4772675"/>
                <a:ext cx="269680" cy="264863"/>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0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grpSp>
        <p:grpSp>
          <p:nvGrpSpPr>
            <p:cNvPr id="27" name="组合 26"/>
            <p:cNvGrpSpPr/>
            <p:nvPr/>
          </p:nvGrpSpPr>
          <p:grpSpPr>
            <a:xfrm>
              <a:off x="6066296" y="3595307"/>
              <a:ext cx="622067" cy="622065"/>
              <a:chOff x="10453302" y="4536011"/>
              <a:chExt cx="622067" cy="622065"/>
            </a:xfrm>
          </p:grpSpPr>
          <p:sp>
            <p:nvSpPr>
              <p:cNvPr id="28" name="椭圆 27"/>
              <p:cNvSpPr/>
              <p:nvPr/>
            </p:nvSpPr>
            <p:spPr>
              <a:xfrm>
                <a:off x="10453302" y="4536011"/>
                <a:ext cx="622067" cy="622065"/>
              </a:xfrm>
              <a:prstGeom prst="ellipse">
                <a:avLst/>
              </a:prstGeom>
              <a:solidFill>
                <a:schemeClr val="accent5">
                  <a:lumMod val="40000"/>
                  <a:lumOff val="60000"/>
                </a:schemeClr>
              </a:solidFill>
              <a:ln w="12700" cap="rnd">
                <a:noFill/>
                <a:prstDash val="solid"/>
                <a:round/>
              </a:ln>
              <a:effectLst>
                <a:outerShdw blurRad="254000" dist="127000" algn="ctr" rotWithShape="0">
                  <a:schemeClr val="accent4">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29" name="任意多边形 28"/>
              <p:cNvSpPr/>
              <p:nvPr/>
            </p:nvSpPr>
            <p:spPr bwMode="auto">
              <a:xfrm>
                <a:off x="10625394" y="4743992"/>
                <a:ext cx="276247" cy="214745"/>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spTree>
    <p:custDataLst>
      <p:tags r:id="rId2"/>
    </p:custDataLst>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239395" y="278765"/>
            <a:ext cx="10822940" cy="1066800"/>
            <a:chOff x="377" y="568"/>
            <a:chExt cx="17044" cy="1680"/>
          </a:xfrm>
        </p:grpSpPr>
        <p:sp>
          <p:nvSpPr>
            <p:cNvPr id="21" name="文本框 20"/>
            <p:cNvSpPr txBox="1"/>
            <p:nvPr/>
          </p:nvSpPr>
          <p:spPr>
            <a:xfrm>
              <a:off x="377" y="568"/>
              <a:ext cx="12058" cy="725"/>
            </a:xfrm>
            <a:prstGeom prst="rect">
              <a:avLst/>
            </a:prstGeom>
            <a:noFill/>
          </p:spPr>
          <p:txBody>
            <a:bodyPr wrap="square" rtlCol="0">
              <a:spAutoFit/>
              <a:scene3d>
                <a:camera prst="orthographicFront"/>
                <a:lightRig rig="threePt" dir="t"/>
              </a:scene3d>
              <a:sp3d contourW="12700"/>
            </a:bodyPr>
            <a:lstStyle/>
            <a:p>
              <a:pPr marR="0" indent="0" defTabSz="914400" fontAlgn="auto">
                <a:lnSpc>
                  <a:spcPct val="100000"/>
                </a:lnSpc>
                <a:spcBef>
                  <a:spcPts val="0"/>
                </a:spcBef>
                <a:spcAft>
                  <a:spcPts val="0"/>
                </a:spcAft>
                <a:buClrTx/>
                <a:buSzTx/>
                <a:buFontTx/>
                <a:buNone/>
                <a:defRPr/>
              </a:pPr>
              <a:r>
                <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rPr>
                <a:t>资产测绘</a:t>
              </a:r>
              <a:r>
                <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rPr>
                <a:t>价值</a:t>
              </a:r>
              <a:endParaRPr kumimoji="0" lang="zh-CN" altLang="en-US" sz="2400" b="1" i="0" kern="1200" cap="none" spc="0" normalizeH="0" baseline="0" noProof="0" dirty="0">
                <a:solidFill>
                  <a:srgbClr val="007ADD"/>
                </a:solidFill>
                <a:latin typeface="微软雅黑" panose="020B0503020204020204" pitchFamily="34" charset="-122"/>
                <a:ea typeface="微软雅黑" panose="020B0503020204020204" pitchFamily="34" charset="-122"/>
              </a:endParaRPr>
            </a:p>
          </p:txBody>
        </p:sp>
        <p:sp>
          <p:nvSpPr>
            <p:cNvPr id="26" name="矩形 25"/>
            <p:cNvSpPr/>
            <p:nvPr/>
          </p:nvSpPr>
          <p:spPr>
            <a:xfrm>
              <a:off x="533" y="1295"/>
              <a:ext cx="1169" cy="12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
          <p:nvSpPr>
            <p:cNvPr id="38" name="矩形 37"/>
            <p:cNvSpPr/>
            <p:nvPr/>
          </p:nvSpPr>
          <p:spPr>
            <a:xfrm>
              <a:off x="9312" y="1814"/>
              <a:ext cx="8109" cy="434"/>
            </a:xfrm>
            <a:prstGeom prst="rect">
              <a:avLst/>
            </a:prstGeom>
          </p:spPr>
          <p:txBody>
            <a:bodyPr wrap="square">
              <a:spAutoFit/>
            </a:bodyPr>
            <a:lstStyle/>
            <a:p>
              <a:pPr>
                <a:lnSpc>
                  <a:spcPct val="150000"/>
                </a:lnSpc>
              </a:pPr>
              <a:r>
                <a:rPr lang="zh-CN" altLang="en-US" sz="900" b="1" kern="1300" spc="200" dirty="0">
                  <a:solidFill>
                    <a:schemeClr val="bg1"/>
                  </a:solidFill>
                </a:rPr>
                <a:t>深圳</a:t>
              </a:r>
              <a:r>
                <a:rPr lang="en-US" altLang="zh-CN" sz="900" b="1" kern="1300" spc="200" dirty="0">
                  <a:solidFill>
                    <a:schemeClr val="bg1"/>
                  </a:solidFill>
                </a:rPr>
                <a:t>.</a:t>
              </a:r>
              <a:r>
                <a:rPr lang="zh-CN" altLang="en-US" sz="900" b="1" kern="1300" spc="200" dirty="0">
                  <a:solidFill>
                    <a:schemeClr val="bg1"/>
                  </a:solidFill>
                </a:rPr>
                <a:t>国际金融科技城</a:t>
              </a:r>
              <a:r>
                <a:rPr lang="en-US" altLang="zh-CN" sz="900" b="1" kern="1300" spc="200" dirty="0">
                  <a:solidFill>
                    <a:schemeClr val="bg1"/>
                  </a:solidFill>
                </a:rPr>
                <a:t>6F/18F</a:t>
              </a:r>
              <a:r>
                <a:rPr lang="zh-CN" altLang="en-US" sz="900" b="1" kern="1300" spc="200" dirty="0">
                  <a:solidFill>
                    <a:schemeClr val="bg1"/>
                  </a:solidFill>
                </a:rPr>
                <a:t>（总部和</a:t>
              </a:r>
              <a:r>
                <a:rPr lang="en-US" altLang="zh-CN" sz="900" b="1" kern="1300" spc="200" dirty="0">
                  <a:solidFill>
                    <a:schemeClr val="bg1"/>
                  </a:solidFill>
                </a:rPr>
                <a:t>5G</a:t>
              </a:r>
              <a:r>
                <a:rPr lang="zh-CN" altLang="en-US" sz="900" b="1" kern="1300" spc="200" dirty="0">
                  <a:solidFill>
                    <a:schemeClr val="bg1"/>
                  </a:solidFill>
                </a:rPr>
                <a:t>物联网安全</a:t>
              </a:r>
              <a:r>
                <a:rPr lang="zh-CN" altLang="zh-CN" sz="900" b="1" kern="1300" spc="200" dirty="0">
                  <a:solidFill>
                    <a:schemeClr val="bg1"/>
                  </a:solidFill>
                </a:rPr>
                <a:t>实验室</a:t>
              </a:r>
              <a:r>
                <a:rPr lang="zh-CN" altLang="en-US" sz="900" b="1" kern="1300" spc="200" dirty="0">
                  <a:solidFill>
                    <a:schemeClr val="bg1"/>
                  </a:solidFill>
                </a:rPr>
                <a:t>）</a:t>
              </a:r>
              <a:endParaRPr lang="zh-CN" altLang="en-US" sz="900" b="1" kern="1300" spc="200" dirty="0">
                <a:solidFill>
                  <a:schemeClr val="bg1"/>
                </a:solidFill>
              </a:endParaRPr>
            </a:p>
          </p:txBody>
        </p:sp>
      </p:grpSp>
      <p:pic>
        <p:nvPicPr>
          <p:cNvPr id="49" name="图片 48" descr="矢量LOGO新 - 副本-01"/>
          <p:cNvPicPr>
            <a:picLocks noChangeAspect="1"/>
          </p:cNvPicPr>
          <p:nvPr/>
        </p:nvPicPr>
        <p:blipFill>
          <a:blip r:embed="rId1"/>
          <a:stretch>
            <a:fillRect/>
          </a:stretch>
        </p:blipFill>
        <p:spPr>
          <a:xfrm>
            <a:off x="10513695" y="332105"/>
            <a:ext cx="1452245" cy="490220"/>
          </a:xfrm>
          <a:prstGeom prst="rect">
            <a:avLst/>
          </a:prstGeom>
        </p:spPr>
      </p:pic>
      <p:grpSp>
        <p:nvGrpSpPr>
          <p:cNvPr id="2" name="组合 1"/>
          <p:cNvGrpSpPr/>
          <p:nvPr/>
        </p:nvGrpSpPr>
        <p:grpSpPr>
          <a:xfrm>
            <a:off x="338455" y="1123950"/>
            <a:ext cx="11255375" cy="4610735"/>
            <a:chOff x="1987216" y="1123652"/>
            <a:chExt cx="8217568" cy="4610696"/>
          </a:xfrm>
        </p:grpSpPr>
        <p:grpSp>
          <p:nvGrpSpPr>
            <p:cNvPr id="58" name="组合 57"/>
            <p:cNvGrpSpPr/>
            <p:nvPr/>
          </p:nvGrpSpPr>
          <p:grpSpPr>
            <a:xfrm>
              <a:off x="2227744" y="2966234"/>
              <a:ext cx="7736512" cy="2768114"/>
              <a:chOff x="1961598" y="3145065"/>
              <a:chExt cx="7736512" cy="2768114"/>
            </a:xfrm>
          </p:grpSpPr>
          <p:grpSp>
            <p:nvGrpSpPr>
              <p:cNvPr id="33" name="组合 32"/>
              <p:cNvGrpSpPr/>
              <p:nvPr/>
            </p:nvGrpSpPr>
            <p:grpSpPr>
              <a:xfrm>
                <a:off x="1961598" y="3145065"/>
                <a:ext cx="3441742" cy="2768114"/>
                <a:chOff x="2306559" y="2280160"/>
                <a:chExt cx="3217941" cy="3139113"/>
              </a:xfrm>
            </p:grpSpPr>
            <p:sp>
              <p:nvSpPr>
                <p:cNvPr id="23" name="圆角矩形 22"/>
                <p:cNvSpPr/>
                <p:nvPr/>
              </p:nvSpPr>
              <p:spPr>
                <a:xfrm>
                  <a:off x="2306559" y="2280160"/>
                  <a:ext cx="3217941" cy="712241"/>
                </a:xfrm>
                <a:prstGeom prst="roundRect">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0861" tIns="20861" rIns="20861" bIns="20861" numCol="1" spcCol="1270" rtlCol="0" fromWordArt="0" anchor="ctr" anchorCtr="0" forceAA="0" compatLnSpc="1">
                  <a:noAutofit/>
                </a:bodyPr>
                <a:lstStyle/>
                <a:p>
                  <a:pPr marL="0" lvl="0" indent="0" algn="ctr" defTabSz="913765" rtl="0" eaLnBrk="1" latinLnBrk="0" hangingPunct="1">
                    <a:lnSpc>
                      <a:spcPct val="120000"/>
                    </a:lnSpc>
                    <a:spcBef>
                      <a:spcPct val="0"/>
                    </a:spcBef>
                    <a:spcAft>
                      <a:spcPct val="35000"/>
                    </a:spcAft>
                    <a:buNone/>
                  </a:pPr>
                  <a:r>
                    <a:rPr lang="en-US" altLang="zh-CN" sz="2000" b="1" kern="1200" dirty="0">
                      <a:solidFill>
                        <a:srgbClr val="FFFFFF"/>
                      </a:solidFill>
                    </a:rPr>
                    <a:t>01.</a:t>
                  </a:r>
                  <a:r>
                    <a:rPr lang="zh-CN" altLang="en-US" sz="2000" b="1" kern="1200" dirty="0">
                      <a:solidFill>
                        <a:srgbClr val="FFFFFF"/>
                      </a:solidFill>
                    </a:rPr>
                    <a:t>资产</a:t>
                  </a:r>
                  <a:r>
                    <a:rPr lang="zh-CN" altLang="en-US" sz="2000" b="1" kern="1200" dirty="0">
                      <a:solidFill>
                        <a:srgbClr val="FFFFFF"/>
                      </a:solidFill>
                    </a:rPr>
                    <a:t>管理</a:t>
                  </a:r>
                  <a:endParaRPr lang="zh-CN" altLang="en-US" sz="2000" b="1" kern="1200" dirty="0">
                    <a:solidFill>
                      <a:srgbClr val="FFFFFF"/>
                    </a:solidFill>
                  </a:endParaRPr>
                </a:p>
              </p:txBody>
            </p:sp>
            <p:sp>
              <p:nvSpPr>
                <p:cNvPr id="24" name="任意多边形 23"/>
                <p:cNvSpPr/>
                <p:nvPr/>
              </p:nvSpPr>
              <p:spPr>
                <a:xfrm>
                  <a:off x="2662683" y="2992401"/>
                  <a:ext cx="356124" cy="772138"/>
                </a:xfrm>
                <a:custGeom>
                  <a:avLst/>
                  <a:gdLst/>
                  <a:ahLst/>
                  <a:cxnLst/>
                  <a:rect l="0" t="0" r="0" b="0"/>
                  <a:pathLst>
                    <a:path>
                      <a:moveTo>
                        <a:pt x="0" y="0"/>
                      </a:moveTo>
                      <a:lnTo>
                        <a:pt x="0" y="772138"/>
                      </a:lnTo>
                      <a:lnTo>
                        <a:pt x="356124" y="772138"/>
                      </a:lnTo>
                    </a:path>
                  </a:pathLst>
                </a:custGeom>
                <a:noFill/>
                <a:ln>
                  <a:solidFill>
                    <a:schemeClr val="tx1">
                      <a:lumMod val="50000"/>
                      <a:lumOff val="50000"/>
                      <a:alpha val="50000"/>
                    </a:schemeClr>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5" name="圆角矩形 24"/>
                <p:cNvSpPr/>
                <p:nvPr/>
              </p:nvSpPr>
              <p:spPr>
                <a:xfrm>
                  <a:off x="3018807" y="3569128"/>
                  <a:ext cx="2505693" cy="671081"/>
                </a:xfrm>
                <a:prstGeom prst="roundRect">
                  <a:avLst/>
                </a:prstGeom>
                <a:solidFill>
                  <a:schemeClr val="accent1">
                    <a:alpha val="1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9655" tIns="66455" rIns="109655" bIns="66455" numCol="1" spcCol="1270" anchor="ctr" anchorCtr="0">
                  <a:noAutofit/>
                </a:bodyPr>
                <a:lstStyle/>
                <a:p>
                  <a:pPr marL="0" lvl="0" indent="0" algn="l" defTabSz="533400">
                    <a:lnSpc>
                      <a:spcPct val="90000"/>
                    </a:lnSpc>
                    <a:spcBef>
                      <a:spcPct val="0"/>
                    </a:spcBef>
                    <a:spcAft>
                      <a:spcPct val="35000"/>
                    </a:spcAft>
                    <a:buNone/>
                  </a:pPr>
                  <a:r>
                    <a:rPr lang="zh-CN" altLang="en-US" sz="1100" kern="1200" dirty="0">
                      <a:solidFill>
                        <a:schemeClr val="tx1"/>
                      </a:solidFill>
                    </a:rPr>
                    <a:t>全网资产可视，辅助资产管理</a:t>
                  </a:r>
                  <a:r>
                    <a:rPr lang="en-US" altLang="zh-CN" sz="1100" kern="1200" dirty="0">
                      <a:solidFill>
                        <a:schemeClr val="tx1"/>
                      </a:solidFill>
                    </a:rPr>
                    <a:t> </a:t>
                  </a:r>
                  <a:endParaRPr lang="en-US" altLang="zh-CN" sz="1100" kern="1200" dirty="0">
                    <a:solidFill>
                      <a:schemeClr val="tx1"/>
                    </a:solidFill>
                  </a:endParaRPr>
                </a:p>
              </p:txBody>
            </p:sp>
            <p:sp>
              <p:nvSpPr>
                <p:cNvPr id="3" name="任意多边形 2"/>
                <p:cNvSpPr/>
                <p:nvPr/>
              </p:nvSpPr>
              <p:spPr>
                <a:xfrm>
                  <a:off x="2662683" y="2992402"/>
                  <a:ext cx="356124" cy="1503556"/>
                </a:xfrm>
                <a:custGeom>
                  <a:avLst/>
                  <a:gdLst/>
                  <a:ahLst/>
                  <a:cxnLst/>
                  <a:rect l="0" t="0" r="0" b="0"/>
                  <a:pathLst>
                    <a:path>
                      <a:moveTo>
                        <a:pt x="0" y="0"/>
                      </a:moveTo>
                      <a:lnTo>
                        <a:pt x="0" y="1839095"/>
                      </a:lnTo>
                      <a:lnTo>
                        <a:pt x="356124" y="1839095"/>
                      </a:lnTo>
                    </a:path>
                  </a:pathLst>
                </a:custGeom>
                <a:noFill/>
                <a:ln>
                  <a:solidFill>
                    <a:schemeClr val="tx1">
                      <a:lumMod val="50000"/>
                      <a:lumOff val="50000"/>
                      <a:alpha val="50000"/>
                    </a:schemeClr>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7" name="圆角矩形 26"/>
                <p:cNvSpPr/>
                <p:nvPr/>
              </p:nvSpPr>
              <p:spPr>
                <a:xfrm>
                  <a:off x="3018807" y="4748193"/>
                  <a:ext cx="2505693" cy="671080"/>
                </a:xfrm>
                <a:prstGeom prst="roundRect">
                  <a:avLst/>
                </a:prstGeom>
                <a:solidFill>
                  <a:schemeClr val="accent1">
                    <a:alpha val="1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9655" tIns="66455" rIns="109655" bIns="66455" numCol="1" spcCol="1270" anchor="ctr" anchorCtr="0">
                  <a:noAutofit/>
                </a:bodyPr>
                <a:lstStyle/>
                <a:p>
                  <a:pPr marL="0" lvl="0" indent="0" algn="l" defTabSz="533400">
                    <a:lnSpc>
                      <a:spcPct val="90000"/>
                    </a:lnSpc>
                    <a:spcBef>
                      <a:spcPct val="0"/>
                    </a:spcBef>
                    <a:spcAft>
                      <a:spcPct val="35000"/>
                    </a:spcAft>
                    <a:buNone/>
                  </a:pPr>
                  <a:r>
                    <a:rPr lang="zh-CN" altLang="en-US" sz="1100" kern="1200" dirty="0">
                      <a:solidFill>
                        <a:schemeClr val="tx1"/>
                      </a:solidFill>
                    </a:rPr>
                    <a:t>资产动态监控，辅助资产运维</a:t>
                  </a:r>
                  <a:r>
                    <a:rPr lang="en-US" altLang="zh-CN" sz="1100" kern="1200" dirty="0">
                      <a:solidFill>
                        <a:schemeClr val="tx1"/>
                      </a:solidFill>
                    </a:rPr>
                    <a:t>. </a:t>
                  </a:r>
                  <a:endParaRPr lang="zh-CN" altLang="en-US" sz="1100" kern="1200" dirty="0">
                    <a:solidFill>
                      <a:schemeClr val="tx1"/>
                    </a:solidFill>
                  </a:endParaRPr>
                </a:p>
              </p:txBody>
            </p:sp>
          </p:grpSp>
          <p:grpSp>
            <p:nvGrpSpPr>
              <p:cNvPr id="34" name="组合 33"/>
              <p:cNvGrpSpPr/>
              <p:nvPr/>
            </p:nvGrpSpPr>
            <p:grpSpPr>
              <a:xfrm>
                <a:off x="6256368" y="3145065"/>
                <a:ext cx="3441742" cy="2768114"/>
                <a:chOff x="2306559" y="2280160"/>
                <a:chExt cx="3217941" cy="3139113"/>
              </a:xfrm>
            </p:grpSpPr>
            <p:sp>
              <p:nvSpPr>
                <p:cNvPr id="35" name="圆角矩形 34"/>
                <p:cNvSpPr/>
                <p:nvPr/>
              </p:nvSpPr>
              <p:spPr>
                <a:xfrm>
                  <a:off x="2306559" y="2280160"/>
                  <a:ext cx="3217941" cy="712241"/>
                </a:xfrm>
                <a:prstGeom prst="roundRect">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normAutofit/>
                </a:bodyPr>
                <a:lstStyle/>
                <a:p>
                  <a:pPr algn="ctr" defTabSz="913765">
                    <a:lnSpc>
                      <a:spcPct val="120000"/>
                    </a:lnSpc>
                  </a:pPr>
                  <a:r>
                    <a:rPr lang="en-US" altLang="zh-CN" sz="2000" b="1" dirty="0">
                      <a:solidFill>
                        <a:srgbClr val="FFFFFF"/>
                      </a:solidFill>
                    </a:rPr>
                    <a:t>02.</a:t>
                  </a:r>
                  <a:r>
                    <a:rPr lang="zh-CN" altLang="en-US" sz="2000" b="1" dirty="0">
                      <a:solidFill>
                        <a:srgbClr val="FFFFFF"/>
                      </a:solidFill>
                    </a:rPr>
                    <a:t>安全</a:t>
                  </a:r>
                  <a:r>
                    <a:rPr lang="zh-CN" altLang="en-US" sz="2000" b="1" dirty="0">
                      <a:solidFill>
                        <a:srgbClr val="FFFFFF"/>
                      </a:solidFill>
                    </a:rPr>
                    <a:t>管理</a:t>
                  </a:r>
                  <a:endParaRPr lang="zh-CN" altLang="en-US" sz="2000" b="1" dirty="0">
                    <a:solidFill>
                      <a:srgbClr val="FFFFFF"/>
                    </a:solidFill>
                  </a:endParaRPr>
                </a:p>
              </p:txBody>
            </p:sp>
            <p:sp>
              <p:nvSpPr>
                <p:cNvPr id="36" name="任意多边形 35"/>
                <p:cNvSpPr/>
                <p:nvPr/>
              </p:nvSpPr>
              <p:spPr>
                <a:xfrm>
                  <a:off x="2662683" y="2992401"/>
                  <a:ext cx="356124" cy="772138"/>
                </a:xfrm>
                <a:custGeom>
                  <a:avLst/>
                  <a:gdLst/>
                  <a:ahLst/>
                  <a:cxnLst/>
                  <a:rect l="0" t="0" r="0" b="0"/>
                  <a:pathLst>
                    <a:path>
                      <a:moveTo>
                        <a:pt x="0" y="0"/>
                      </a:moveTo>
                      <a:lnTo>
                        <a:pt x="0" y="772138"/>
                      </a:lnTo>
                      <a:lnTo>
                        <a:pt x="356124" y="772138"/>
                      </a:lnTo>
                    </a:path>
                  </a:pathLst>
                </a:custGeom>
                <a:noFill/>
                <a:ln>
                  <a:solidFill>
                    <a:schemeClr val="tx1">
                      <a:lumMod val="50000"/>
                      <a:lumOff val="50000"/>
                      <a:alpha val="50000"/>
                    </a:schemeClr>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7" name="圆角矩形 36"/>
                <p:cNvSpPr/>
                <p:nvPr/>
              </p:nvSpPr>
              <p:spPr>
                <a:xfrm>
                  <a:off x="3018807" y="3569128"/>
                  <a:ext cx="2505693" cy="671081"/>
                </a:xfrm>
                <a:prstGeom prst="roundRect">
                  <a:avLst/>
                </a:prstGeom>
                <a:solidFill>
                  <a:schemeClr val="accent6">
                    <a:alpha val="1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9655" tIns="66455" rIns="109655" bIns="66455" numCol="1" spcCol="1270" anchor="ctr" anchorCtr="0">
                  <a:noAutofit/>
                </a:bodyPr>
                <a:lstStyle/>
                <a:p>
                  <a:pPr marL="0" lvl="0" indent="0" algn="l" defTabSz="533400">
                    <a:lnSpc>
                      <a:spcPct val="90000"/>
                    </a:lnSpc>
                    <a:spcBef>
                      <a:spcPct val="0"/>
                    </a:spcBef>
                    <a:spcAft>
                      <a:spcPct val="35000"/>
                    </a:spcAft>
                    <a:buNone/>
                  </a:pPr>
                  <a:r>
                    <a:rPr lang="zh-CN" altLang="en-US" sz="1100" kern="1200" dirty="0">
                      <a:solidFill>
                        <a:schemeClr val="tx1"/>
                      </a:solidFill>
                    </a:rPr>
                    <a:t>资产风险可视，辅助安全</a:t>
                  </a:r>
                  <a:r>
                    <a:rPr lang="zh-CN" altLang="en-US" sz="1100" kern="1200" dirty="0">
                      <a:solidFill>
                        <a:schemeClr val="tx1"/>
                      </a:solidFill>
                    </a:rPr>
                    <a:t>决策</a:t>
                  </a:r>
                  <a:endParaRPr lang="zh-CN" altLang="en-US" sz="1100" kern="1200" dirty="0">
                    <a:solidFill>
                      <a:schemeClr val="tx1"/>
                    </a:solidFill>
                  </a:endParaRPr>
                </a:p>
              </p:txBody>
            </p:sp>
            <p:sp>
              <p:nvSpPr>
                <p:cNvPr id="4" name="任意多边形 3"/>
                <p:cNvSpPr/>
                <p:nvPr/>
              </p:nvSpPr>
              <p:spPr>
                <a:xfrm>
                  <a:off x="2662683" y="2992401"/>
                  <a:ext cx="356124" cy="1839095"/>
                </a:xfrm>
                <a:custGeom>
                  <a:avLst/>
                  <a:gdLst/>
                  <a:ahLst/>
                  <a:cxnLst/>
                  <a:rect l="0" t="0" r="0" b="0"/>
                  <a:pathLst>
                    <a:path>
                      <a:moveTo>
                        <a:pt x="0" y="0"/>
                      </a:moveTo>
                      <a:lnTo>
                        <a:pt x="0" y="1839095"/>
                      </a:lnTo>
                      <a:lnTo>
                        <a:pt x="356124" y="1839095"/>
                      </a:lnTo>
                    </a:path>
                  </a:pathLst>
                </a:custGeom>
                <a:noFill/>
                <a:ln>
                  <a:solidFill>
                    <a:schemeClr val="tx1">
                      <a:lumMod val="50000"/>
                      <a:lumOff val="50000"/>
                      <a:alpha val="50000"/>
                    </a:schemeClr>
                  </a:solidFill>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圆角矩形 38"/>
                <p:cNvSpPr/>
                <p:nvPr/>
              </p:nvSpPr>
              <p:spPr>
                <a:xfrm>
                  <a:off x="3018807" y="4748193"/>
                  <a:ext cx="2505693" cy="671080"/>
                </a:xfrm>
                <a:prstGeom prst="roundRect">
                  <a:avLst/>
                </a:prstGeom>
                <a:solidFill>
                  <a:schemeClr val="accent6">
                    <a:alpha val="10000"/>
                  </a:schemeClr>
                </a:solidFill>
                <a:ln>
                  <a:noFill/>
                </a:ln>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9655" tIns="66455" rIns="109655" bIns="66455" numCol="1" spcCol="1270" anchor="ctr" anchorCtr="0">
                  <a:noAutofit/>
                </a:bodyPr>
                <a:lstStyle/>
                <a:p>
                  <a:pPr marL="0" lvl="0" indent="0" algn="l" defTabSz="533400">
                    <a:lnSpc>
                      <a:spcPct val="90000"/>
                    </a:lnSpc>
                    <a:spcBef>
                      <a:spcPct val="0"/>
                    </a:spcBef>
                    <a:spcAft>
                      <a:spcPct val="35000"/>
                    </a:spcAft>
                    <a:buNone/>
                  </a:pPr>
                  <a:r>
                    <a:rPr lang="zh-CN" altLang="en-US" sz="1100" kern="1200" dirty="0">
                      <a:solidFill>
                        <a:schemeClr val="tx1"/>
                      </a:solidFill>
                    </a:rPr>
                    <a:t>资产风险可控，保障资产安全</a:t>
                  </a:r>
                  <a:r>
                    <a:rPr lang="en-US" altLang="zh-CN" sz="1100" kern="1200" dirty="0">
                      <a:solidFill>
                        <a:schemeClr val="tx1"/>
                      </a:solidFill>
                    </a:rPr>
                    <a:t> </a:t>
                  </a:r>
                  <a:endParaRPr lang="zh-CN" altLang="en-US" sz="1100" kern="1200" dirty="0">
                    <a:solidFill>
                      <a:schemeClr val="tx1"/>
                    </a:solidFill>
                  </a:endParaRPr>
                </a:p>
              </p:txBody>
            </p:sp>
          </p:grpSp>
        </p:grpSp>
        <p:sp>
          <p:nvSpPr>
            <p:cNvPr id="56" name="矩形 55"/>
            <p:cNvSpPr/>
            <p:nvPr/>
          </p:nvSpPr>
          <p:spPr>
            <a:xfrm>
              <a:off x="1987216" y="1123652"/>
              <a:ext cx="8217568" cy="815667"/>
            </a:xfrm>
            <a:prstGeom prst="rect">
              <a:avLst/>
            </a:prstGeom>
          </p:spPr>
          <p:txBody>
            <a:bodyPr wrap="square" anchor="b" anchorCtr="0">
              <a:noAutofit/>
            </a:bodyPr>
            <a:lstStyle/>
            <a:p>
              <a:pPr algn="ctr">
                <a:buSzPct val="25000"/>
              </a:pPr>
              <a:r>
                <a:rPr lang="zh-CN" altLang="en-US" sz="3200" b="1" dirty="0"/>
                <a:t>资产测绘能发挥什么价值，取决于能够采集</a:t>
              </a:r>
              <a:r>
                <a:rPr lang="zh-CN" altLang="en-US" sz="3200" b="1" dirty="0"/>
                <a:t>分析什么资产</a:t>
              </a:r>
              <a:r>
                <a:rPr lang="zh-CN" altLang="en-US" sz="3200" b="1" dirty="0"/>
                <a:t>数据</a:t>
              </a:r>
              <a:endParaRPr lang="zh-CN" altLang="en-US" sz="3200" b="1" dirty="0"/>
            </a:p>
          </p:txBody>
        </p:sp>
        <p:sp>
          <p:nvSpPr>
            <p:cNvPr id="57" name="文本框 56"/>
            <p:cNvSpPr txBox="1"/>
            <p:nvPr/>
          </p:nvSpPr>
          <p:spPr>
            <a:xfrm>
              <a:off x="1987216" y="2077815"/>
              <a:ext cx="8217568" cy="410842"/>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1600" dirty="0">
                  <a:solidFill>
                    <a:schemeClr val="tx1"/>
                  </a:solidFill>
                </a:rPr>
                <a:t>资产的探测和发现能力，是网络空间资产测绘的</a:t>
              </a:r>
              <a:r>
                <a:rPr lang="zh-CN" altLang="en-US" sz="1600" dirty="0">
                  <a:solidFill>
                    <a:schemeClr val="tx1"/>
                  </a:solidFill>
                </a:rPr>
                <a:t>核心</a:t>
              </a:r>
              <a:endParaRPr lang="zh-CN" altLang="en-US" sz="1600" dirty="0">
                <a:solidFill>
                  <a:schemeClr val="tx1"/>
                </a:solidFill>
              </a:endParaRPr>
            </a:p>
          </p:txBody>
        </p:sp>
      </p:grpSp>
    </p:spTree>
    <p:custDataLst>
      <p:tags r:id="rId2"/>
    </p:custDataLst>
  </p:cSld>
  <p:clrMapOvr>
    <a:masterClrMapping/>
  </p:clrMapOvr>
  <p:transition advClick="0"/>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文本框 56"/>
          <p:cNvSpPr txBox="1"/>
          <p:nvPr/>
        </p:nvSpPr>
        <p:spPr>
          <a:xfrm>
            <a:off x="285115" y="258445"/>
            <a:ext cx="7086600" cy="460375"/>
          </a:xfrm>
          <a:prstGeom prst="rect">
            <a:avLst/>
          </a:prstGeom>
          <a:noFill/>
        </p:spPr>
        <p:txBody>
          <a:bodyPr wrap="square" rtlCol="0">
            <a:spAutoFit/>
          </a:bodyPr>
          <a:lstStyle/>
          <a:p>
            <a:r>
              <a:rPr lang="zh-CN" altLang="en-US" sz="2400" b="1">
                <a:solidFill>
                  <a:srgbClr val="2267CE"/>
                </a:solidFill>
                <a:latin typeface="微软雅黑" panose="020B0503020204020204" pitchFamily="34" charset="-122"/>
                <a:ea typeface="微软雅黑" panose="020B0503020204020204" pitchFamily="34" charset="-122"/>
                <a:sym typeface="+mn-ea"/>
              </a:rPr>
              <a:t>应用场景</a:t>
            </a:r>
            <a:r>
              <a:rPr lang="en-US" altLang="zh-CN" sz="2400" b="1">
                <a:solidFill>
                  <a:srgbClr val="2267CE"/>
                </a:solidFill>
                <a:latin typeface="微软雅黑" panose="020B0503020204020204" pitchFamily="34" charset="-122"/>
                <a:ea typeface="微软雅黑" panose="020B0503020204020204" pitchFamily="34" charset="-122"/>
                <a:sym typeface="+mn-ea"/>
              </a:rPr>
              <a:t>1—</a:t>
            </a:r>
            <a:r>
              <a:rPr lang="zh-CN" altLang="en-US" sz="2400" b="1">
                <a:solidFill>
                  <a:srgbClr val="2267CE"/>
                </a:solidFill>
                <a:latin typeface="微软雅黑" panose="020B0503020204020204" pitchFamily="34" charset="-122"/>
                <a:ea typeface="微软雅黑" panose="020B0503020204020204" pitchFamily="34" charset="-122"/>
                <a:sym typeface="+mn-ea"/>
              </a:rPr>
              <a:t>互联</a:t>
            </a:r>
            <a:r>
              <a:rPr lang="en-US" altLang="zh-CN" sz="2400" b="1">
                <a:solidFill>
                  <a:srgbClr val="2267CE"/>
                </a:solidFill>
                <a:latin typeface="微软雅黑" panose="020B0503020204020204" pitchFamily="34" charset="-122"/>
                <a:ea typeface="微软雅黑" panose="020B0503020204020204" pitchFamily="34" charset="-122"/>
                <a:sym typeface="+mn-ea"/>
              </a:rPr>
              <a:t>网暴露面评估服务</a:t>
            </a:r>
            <a:endParaRPr lang="zh-CN" altLang="en-US" sz="900">
              <a:solidFill>
                <a:schemeClr val="tx1">
                  <a:lumMod val="65000"/>
                  <a:lumOff val="35000"/>
                </a:schemeClr>
              </a:solidFill>
              <a:sym typeface="+mn-ea"/>
            </a:endParaRPr>
          </a:p>
        </p:txBody>
      </p:sp>
      <p:sp>
        <p:nvSpPr>
          <p:cNvPr id="3" name="文本框 2"/>
          <p:cNvSpPr txBox="1"/>
          <p:nvPr/>
        </p:nvSpPr>
        <p:spPr>
          <a:xfrm>
            <a:off x="938530" y="1461770"/>
            <a:ext cx="6345555" cy="2999740"/>
          </a:xfrm>
          <a:prstGeom prst="rect">
            <a:avLst/>
          </a:prstGeom>
          <a:noFill/>
        </p:spPr>
        <p:txBody>
          <a:bodyPr wrap="square" rtlCol="0" anchor="t">
            <a:spAutoFit/>
          </a:bodyPr>
          <a:lstStyle/>
          <a:p>
            <a:pPr fontAlgn="auto">
              <a:lnSpc>
                <a:spcPct val="150000"/>
              </a:lnSpc>
            </a:pPr>
            <a:r>
              <a:rPr lang="zh-CN" altLang="en-US" b="1">
                <a:solidFill>
                  <a:srgbClr val="FF0000"/>
                </a:solidFill>
              </a:rPr>
              <a:t>利用空间测绘技术，对暴露在互联网攻击面的资产进行整体排查、统计、梳理和处置。目前，这方面的应用已经成为了很多大型企业和事业单位在执行攻防对抗演习工作中不可或缺的环节。</a:t>
            </a:r>
            <a:endParaRPr lang="zh-CN" altLang="en-US" b="1">
              <a:solidFill>
                <a:srgbClr val="FF0000"/>
              </a:solidFill>
            </a:endParaRPr>
          </a:p>
          <a:p>
            <a:pPr fontAlgn="auto">
              <a:lnSpc>
                <a:spcPct val="150000"/>
              </a:lnSpc>
            </a:pPr>
            <a:endParaRPr lang="zh-CN" altLang="en-US"/>
          </a:p>
          <a:p>
            <a:pPr fontAlgn="auto">
              <a:lnSpc>
                <a:spcPct val="150000"/>
              </a:lnSpc>
            </a:pPr>
            <a:r>
              <a:rPr lang="zh-CN" altLang="en-US" b="1"/>
              <a:t>典型的代表厂商，包括：白帽汇、数字观星、魔方安全、远江盛邦等</a:t>
            </a:r>
            <a:r>
              <a:rPr lang="en-US" altLang="zh-CN" b="1"/>
              <a:t>...</a:t>
            </a:r>
            <a:endParaRPr lang="en-US" altLang="zh-CN" b="1"/>
          </a:p>
        </p:txBody>
      </p:sp>
      <p:sp>
        <p:nvSpPr>
          <p:cNvPr id="2" name="矩形 1"/>
          <p:cNvSpPr/>
          <p:nvPr/>
        </p:nvSpPr>
        <p:spPr>
          <a:xfrm>
            <a:off x="7777480" y="0"/>
            <a:ext cx="4414520" cy="6858000"/>
          </a:xfrm>
          <a:prstGeom prst="rect">
            <a:avLst/>
          </a:prstGeom>
          <a:solidFill>
            <a:srgbClr val="007A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7859395" y="1719580"/>
            <a:ext cx="4144010" cy="3969385"/>
          </a:xfrm>
          <a:prstGeom prst="rect">
            <a:avLst/>
          </a:prstGeom>
          <a:noFill/>
        </p:spPr>
        <p:txBody>
          <a:bodyPr wrap="square" rtlCol="0">
            <a:spAutoFit/>
          </a:bodyPr>
          <a:lstStyle/>
          <a:p>
            <a:r>
              <a:rPr lang="zh-CN" altLang="en-US" b="1">
                <a:solidFill>
                  <a:schemeClr val="bg1"/>
                </a:solidFill>
              </a:rPr>
              <a:t>目前主要以攻防厂商为主，除了基础的</a:t>
            </a:r>
            <a:endParaRPr lang="zh-CN" altLang="en-US" b="1">
              <a:solidFill>
                <a:schemeClr val="bg1"/>
              </a:solidFill>
            </a:endParaRPr>
          </a:p>
          <a:p>
            <a:endParaRPr lang="zh-CN" altLang="en-US" b="1">
              <a:solidFill>
                <a:schemeClr val="bg1"/>
              </a:solidFill>
            </a:endParaRPr>
          </a:p>
          <a:p>
            <a:r>
              <a:rPr lang="zh-CN" altLang="en-US" b="1">
                <a:solidFill>
                  <a:schemeClr val="bg1"/>
                </a:solidFill>
              </a:rPr>
              <a:t>互联网暴露面外，还引入对信息资产、</a:t>
            </a:r>
            <a:endParaRPr lang="zh-CN" altLang="en-US" b="1">
              <a:solidFill>
                <a:schemeClr val="bg1"/>
              </a:solidFill>
            </a:endParaRPr>
          </a:p>
          <a:p>
            <a:endParaRPr lang="zh-CN" altLang="en-US" b="1">
              <a:solidFill>
                <a:schemeClr val="bg1"/>
              </a:solidFill>
            </a:endParaRPr>
          </a:p>
          <a:p>
            <a:r>
              <a:rPr lang="zh-CN" altLang="en-US" b="1">
                <a:solidFill>
                  <a:schemeClr val="bg1"/>
                </a:solidFill>
              </a:rPr>
              <a:t>影子资产的监控预警，比如针对开源社</a:t>
            </a:r>
            <a:endParaRPr lang="zh-CN" altLang="en-US" b="1">
              <a:solidFill>
                <a:schemeClr val="bg1"/>
              </a:solidFill>
            </a:endParaRPr>
          </a:p>
          <a:p>
            <a:endParaRPr lang="zh-CN" altLang="en-US" b="1">
              <a:solidFill>
                <a:schemeClr val="bg1"/>
              </a:solidFill>
            </a:endParaRPr>
          </a:p>
          <a:p>
            <a:r>
              <a:rPr lang="zh-CN" altLang="en-US" b="1">
                <a:solidFill>
                  <a:schemeClr val="bg1"/>
                </a:solidFill>
              </a:rPr>
              <a:t>区代码泄露监控；</a:t>
            </a:r>
            <a:endParaRPr lang="zh-CN" altLang="en-US" b="1">
              <a:solidFill>
                <a:schemeClr val="bg1"/>
              </a:solidFill>
            </a:endParaRPr>
          </a:p>
          <a:p>
            <a:endParaRPr lang="zh-CN" altLang="en-US" b="1">
              <a:solidFill>
                <a:schemeClr val="bg1"/>
              </a:solidFill>
            </a:endParaRPr>
          </a:p>
          <a:p>
            <a:r>
              <a:rPr lang="zh-CN" altLang="en-US" b="1">
                <a:solidFill>
                  <a:schemeClr val="bg1"/>
                </a:solidFill>
              </a:rPr>
              <a:t>基于关键字对网络空间信息资产和影子</a:t>
            </a:r>
            <a:endParaRPr lang="zh-CN" altLang="en-US" b="1">
              <a:solidFill>
                <a:schemeClr val="bg1"/>
              </a:solidFill>
            </a:endParaRPr>
          </a:p>
          <a:p>
            <a:endParaRPr lang="zh-CN" altLang="en-US" b="1">
              <a:solidFill>
                <a:schemeClr val="bg1"/>
              </a:solidFill>
            </a:endParaRPr>
          </a:p>
          <a:p>
            <a:r>
              <a:rPr lang="zh-CN" altLang="en-US" b="1">
                <a:solidFill>
                  <a:schemeClr val="bg1"/>
                </a:solidFill>
              </a:rPr>
              <a:t>资产进行监控；</a:t>
            </a:r>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a:p>
            <a:endParaRPr lang="zh-CN" altLang="en-US" b="1">
              <a:solidFill>
                <a:schemeClr val="bg1"/>
              </a:solidFill>
            </a:endParaRPr>
          </a:p>
        </p:txBody>
      </p:sp>
      <p:sp>
        <p:nvSpPr>
          <p:cNvPr id="5" name="矩形 4"/>
          <p:cNvSpPr/>
          <p:nvPr/>
        </p:nvSpPr>
        <p:spPr>
          <a:xfrm>
            <a:off x="338455" y="740410"/>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1465" y="149225"/>
            <a:ext cx="5252085" cy="667385"/>
          </a:xfrm>
        </p:spPr>
        <p:txBody>
          <a:bodyPr/>
          <a:lstStyle/>
          <a:p>
            <a:r>
              <a:rPr lang="zh-CN" altLang="en-US" sz="2400" b="1">
                <a:solidFill>
                  <a:srgbClr val="2267CE"/>
                </a:solidFill>
                <a:cs typeface="+mn-cs"/>
              </a:rPr>
              <a:t>魔方</a:t>
            </a:r>
            <a:r>
              <a:rPr lang="zh-CN" altLang="en-US" sz="2400" b="1">
                <a:solidFill>
                  <a:srgbClr val="2267CE"/>
                </a:solidFill>
                <a:cs typeface="+mn-cs"/>
              </a:rPr>
              <a:t>安全产品整体架构</a:t>
            </a:r>
            <a:endParaRPr lang="zh-CN" altLang="en-US" dirty="0"/>
          </a:p>
        </p:txBody>
      </p:sp>
      <p:pic>
        <p:nvPicPr>
          <p:cNvPr id="11" name="图片 10"/>
          <p:cNvPicPr>
            <a:picLocks noChangeAspect="1"/>
          </p:cNvPicPr>
          <p:nvPr/>
        </p:nvPicPr>
        <p:blipFill>
          <a:blip r:embed="rId1"/>
          <a:stretch>
            <a:fillRect/>
          </a:stretch>
        </p:blipFill>
        <p:spPr>
          <a:xfrm>
            <a:off x="2152650" y="3017472"/>
            <a:ext cx="1247140" cy="734060"/>
          </a:xfrm>
          <a:prstGeom prst="rect">
            <a:avLst/>
          </a:prstGeom>
        </p:spPr>
      </p:pic>
      <p:grpSp>
        <p:nvGrpSpPr>
          <p:cNvPr id="12" name="组 7"/>
          <p:cNvGrpSpPr/>
          <p:nvPr/>
        </p:nvGrpSpPr>
        <p:grpSpPr>
          <a:xfrm>
            <a:off x="-1615361" y="1872624"/>
            <a:ext cx="3613805" cy="3562957"/>
            <a:chOff x="-942828" y="1439423"/>
            <a:chExt cx="4690753" cy="5474524"/>
          </a:xfrm>
        </p:grpSpPr>
        <p:sp>
          <p:nvSpPr>
            <p:cNvPr id="13" name="弧 12"/>
            <p:cNvSpPr/>
            <p:nvPr/>
          </p:nvSpPr>
          <p:spPr>
            <a:xfrm rot="3509638">
              <a:off x="-1334713" y="1831308"/>
              <a:ext cx="5474524" cy="4690753"/>
            </a:xfrm>
            <a:prstGeom prst="arc">
              <a:avLst>
                <a:gd name="adj1" fmla="val 15205371"/>
                <a:gd name="adj2" fmla="val 21495727"/>
              </a:avLst>
            </a:prstGeom>
            <a:ln w="28575">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1600"/>
            </a:p>
          </p:txBody>
        </p:sp>
        <p:pic>
          <p:nvPicPr>
            <p:cNvPr id="14" name="图片 13"/>
            <p:cNvPicPr>
              <a:picLocks noChangeAspect="1"/>
            </p:cNvPicPr>
            <p:nvPr/>
          </p:nvPicPr>
          <p:blipFill>
            <a:blip r:embed="rId2"/>
            <a:stretch>
              <a:fillRect/>
            </a:stretch>
          </p:blipFill>
          <p:spPr>
            <a:xfrm>
              <a:off x="1506975" y="2177262"/>
              <a:ext cx="1040420" cy="896914"/>
            </a:xfrm>
            <a:prstGeom prst="rect">
              <a:avLst/>
            </a:prstGeom>
          </p:spPr>
        </p:pic>
        <p:pic>
          <p:nvPicPr>
            <p:cNvPr id="15" name="图片 14"/>
            <p:cNvPicPr>
              <a:picLocks noChangeAspect="1"/>
            </p:cNvPicPr>
            <p:nvPr/>
          </p:nvPicPr>
          <p:blipFill>
            <a:blip r:embed="rId3"/>
            <a:stretch>
              <a:fillRect/>
            </a:stretch>
          </p:blipFill>
          <p:spPr>
            <a:xfrm>
              <a:off x="1402549" y="3453531"/>
              <a:ext cx="1434779" cy="505589"/>
            </a:xfrm>
            <a:prstGeom prst="rect">
              <a:avLst/>
            </a:prstGeom>
          </p:spPr>
        </p:pic>
        <p:sp>
          <p:nvSpPr>
            <p:cNvPr id="16" name="文本框 15"/>
            <p:cNvSpPr txBox="1"/>
            <p:nvPr/>
          </p:nvSpPr>
          <p:spPr>
            <a:xfrm>
              <a:off x="1217042" y="3959120"/>
              <a:ext cx="1620286" cy="425612"/>
            </a:xfrm>
            <a:prstGeom prst="rect">
              <a:avLst/>
            </a:prstGeom>
            <a:noFill/>
          </p:spPr>
          <p:txBody>
            <a:bodyPr wrap="square" rtlCol="0">
              <a:spAutoFit/>
            </a:bodyPr>
            <a:lstStyle/>
            <a:p>
              <a:pPr algn="ctr"/>
              <a:r>
                <a:rPr kumimoji="1" lang="zh-CN" altLang="en-US" sz="1200" b="1" dirty="0"/>
                <a:t>漏洞社区</a:t>
              </a:r>
              <a:endParaRPr kumimoji="1" lang="zh-CN" altLang="en-US" sz="1200" b="1" dirty="0"/>
            </a:p>
          </p:txBody>
        </p:sp>
        <p:sp>
          <p:nvSpPr>
            <p:cNvPr id="17" name="文本框 16"/>
            <p:cNvSpPr txBox="1"/>
            <p:nvPr/>
          </p:nvSpPr>
          <p:spPr>
            <a:xfrm>
              <a:off x="1215638" y="3084198"/>
              <a:ext cx="1620286" cy="425612"/>
            </a:xfrm>
            <a:prstGeom prst="rect">
              <a:avLst/>
            </a:prstGeom>
            <a:noFill/>
          </p:spPr>
          <p:txBody>
            <a:bodyPr wrap="square" rtlCol="0">
              <a:spAutoFit/>
            </a:bodyPr>
            <a:lstStyle/>
            <a:p>
              <a:pPr algn="ctr"/>
              <a:r>
                <a:rPr kumimoji="1" lang="zh-CN" altLang="en-US" sz="1200" b="1" dirty="0"/>
                <a:t>开源社区</a:t>
              </a:r>
              <a:endParaRPr kumimoji="1" lang="zh-CN" altLang="en-US" sz="1200" b="1" dirty="0"/>
            </a:p>
          </p:txBody>
        </p:sp>
        <p:pic>
          <p:nvPicPr>
            <p:cNvPr id="18" name="图片 17"/>
            <p:cNvPicPr>
              <a:picLocks noChangeAspect="1"/>
            </p:cNvPicPr>
            <p:nvPr/>
          </p:nvPicPr>
          <p:blipFill>
            <a:blip r:embed="rId4"/>
            <a:stretch>
              <a:fillRect/>
            </a:stretch>
          </p:blipFill>
          <p:spPr>
            <a:xfrm>
              <a:off x="1530725" y="4266897"/>
              <a:ext cx="976172" cy="909991"/>
            </a:xfrm>
            <a:prstGeom prst="rect">
              <a:avLst/>
            </a:prstGeom>
          </p:spPr>
        </p:pic>
        <p:sp>
          <p:nvSpPr>
            <p:cNvPr id="19" name="文本框 18"/>
            <p:cNvSpPr txBox="1"/>
            <p:nvPr/>
          </p:nvSpPr>
          <p:spPr>
            <a:xfrm>
              <a:off x="1228917" y="5176889"/>
              <a:ext cx="1620286" cy="425612"/>
            </a:xfrm>
            <a:prstGeom prst="rect">
              <a:avLst/>
            </a:prstGeom>
            <a:noFill/>
          </p:spPr>
          <p:txBody>
            <a:bodyPr wrap="square" rtlCol="0">
              <a:spAutoFit/>
            </a:bodyPr>
            <a:lstStyle/>
            <a:p>
              <a:pPr algn="ctr"/>
              <a:r>
                <a:rPr kumimoji="1" lang="zh-CN" altLang="en-US" sz="1200" b="1" dirty="0"/>
                <a:t>全球</a:t>
              </a:r>
              <a:r>
                <a:rPr kumimoji="1" lang="en-US" altLang="zh-CN" sz="1200" b="1" dirty="0"/>
                <a:t>DNS</a:t>
              </a:r>
              <a:r>
                <a:rPr kumimoji="1" lang="zh-CN" altLang="en-US" sz="1200" b="1" dirty="0"/>
                <a:t>数据</a:t>
              </a:r>
              <a:endParaRPr kumimoji="1" lang="zh-CN" altLang="en-US" sz="1200" b="1" dirty="0"/>
            </a:p>
          </p:txBody>
        </p:sp>
        <p:pic>
          <p:nvPicPr>
            <p:cNvPr id="20" name="图片 19"/>
            <p:cNvPicPr>
              <a:picLocks noChangeAspect="1"/>
            </p:cNvPicPr>
            <p:nvPr/>
          </p:nvPicPr>
          <p:blipFill>
            <a:blip r:embed="rId5"/>
            <a:stretch>
              <a:fillRect/>
            </a:stretch>
          </p:blipFill>
          <p:spPr>
            <a:xfrm>
              <a:off x="1314993" y="5569910"/>
              <a:ext cx="1474766" cy="504357"/>
            </a:xfrm>
            <a:prstGeom prst="rect">
              <a:avLst/>
            </a:prstGeom>
          </p:spPr>
        </p:pic>
        <p:sp>
          <p:nvSpPr>
            <p:cNvPr id="21" name="文本框 20"/>
            <p:cNvSpPr txBox="1"/>
            <p:nvPr/>
          </p:nvSpPr>
          <p:spPr>
            <a:xfrm>
              <a:off x="1208668" y="6086879"/>
              <a:ext cx="1620286" cy="425612"/>
            </a:xfrm>
            <a:prstGeom prst="rect">
              <a:avLst/>
            </a:prstGeom>
            <a:noFill/>
          </p:spPr>
          <p:txBody>
            <a:bodyPr wrap="square" rtlCol="0">
              <a:spAutoFit/>
            </a:bodyPr>
            <a:lstStyle/>
            <a:p>
              <a:pPr algn="ctr"/>
              <a:r>
                <a:rPr kumimoji="1" lang="zh-CN" altLang="en-US" sz="1200" b="1" dirty="0"/>
                <a:t>第三方指纹库</a:t>
              </a:r>
              <a:endParaRPr kumimoji="1" lang="zh-CN" altLang="en-US" sz="1200" b="1" dirty="0"/>
            </a:p>
          </p:txBody>
        </p:sp>
      </p:grpSp>
      <p:grpSp>
        <p:nvGrpSpPr>
          <p:cNvPr id="22" name="组 71"/>
          <p:cNvGrpSpPr/>
          <p:nvPr/>
        </p:nvGrpSpPr>
        <p:grpSpPr>
          <a:xfrm>
            <a:off x="3125878" y="1607203"/>
            <a:ext cx="1434967" cy="4088823"/>
            <a:chOff x="3278005" y="1054599"/>
            <a:chExt cx="1434967" cy="4088823"/>
          </a:xfrm>
        </p:grpSpPr>
        <p:cxnSp>
          <p:nvCxnSpPr>
            <p:cNvPr id="23" name="Straight Connector 6"/>
            <p:cNvCxnSpPr/>
            <p:nvPr/>
          </p:nvCxnSpPr>
          <p:spPr bwMode="auto">
            <a:xfrm flipH="1" flipV="1">
              <a:off x="4062180" y="1054599"/>
              <a:ext cx="47035" cy="4088823"/>
            </a:xfrm>
            <a:prstGeom prst="line">
              <a:avLst/>
            </a:prstGeom>
            <a:noFill/>
            <a:ln w="25400" cap="flat" cmpd="sng" algn="ctr">
              <a:solidFill>
                <a:schemeClr val="bg1">
                  <a:lumMod val="85000"/>
                </a:schemeClr>
              </a:solidFill>
              <a:prstDash val="dash"/>
            </a:ln>
            <a:effectLst/>
          </p:spPr>
        </p:cxnSp>
        <p:pic>
          <p:nvPicPr>
            <p:cNvPr id="24" name="Picture 7" descr="DiagramComponents_Firewall Port.png"/>
            <p:cNvPicPr>
              <a:picLocks noChangeAspect="1"/>
            </p:cNvPicPr>
            <p:nvPr/>
          </p:nvPicPr>
          <p:blipFill>
            <a:blip r:embed="rId6" cstate="screen"/>
            <a:stretch>
              <a:fillRect/>
            </a:stretch>
          </p:blipFill>
          <p:spPr>
            <a:xfrm>
              <a:off x="3278005" y="2180093"/>
              <a:ext cx="1434967" cy="1489805"/>
            </a:xfrm>
            <a:prstGeom prst="rect">
              <a:avLst/>
            </a:prstGeom>
          </p:spPr>
        </p:pic>
      </p:grpSp>
      <p:grpSp>
        <p:nvGrpSpPr>
          <p:cNvPr id="25" name="组 73"/>
          <p:cNvGrpSpPr/>
          <p:nvPr/>
        </p:nvGrpSpPr>
        <p:grpSpPr>
          <a:xfrm>
            <a:off x="4484544" y="1292123"/>
            <a:ext cx="4403147" cy="4646938"/>
            <a:chOff x="4682147" y="935775"/>
            <a:chExt cx="4987558" cy="5118515"/>
          </a:xfrm>
        </p:grpSpPr>
        <p:sp>
          <p:nvSpPr>
            <p:cNvPr id="26" name="TextBox 85"/>
            <p:cNvSpPr txBox="1"/>
            <p:nvPr/>
          </p:nvSpPr>
          <p:spPr bwMode="auto">
            <a:xfrm rot="16200000">
              <a:off x="6433187" y="2950881"/>
              <a:ext cx="1633793" cy="245675"/>
            </a:xfrm>
            <a:prstGeom prst="rect">
              <a:avLst/>
            </a:prstGeom>
            <a:noFill/>
            <a:effectLst/>
          </p:spPr>
          <p:txBody>
            <a:bodyPr>
              <a:spAutoFit/>
            </a:bodyPr>
            <a:lstStyle>
              <a:lvl1pPr defTabSz="912495">
                <a:defRPr>
                  <a:solidFill>
                    <a:schemeClr val="tx1"/>
                  </a:solidFill>
                  <a:latin typeface="Calibri" panose="020F0502020204030204" pitchFamily="34" charset="0"/>
                  <a:ea typeface="宋体" panose="02010600030101010101" pitchFamily="2" charset="-122"/>
                </a:defRPr>
              </a:lvl1pPr>
              <a:lvl2pPr marL="742950" indent="-285750" defTabSz="912495">
                <a:defRPr>
                  <a:solidFill>
                    <a:schemeClr val="tx1"/>
                  </a:solidFill>
                  <a:latin typeface="Calibri" panose="020F0502020204030204" pitchFamily="34" charset="0"/>
                  <a:ea typeface="宋体" panose="02010600030101010101" pitchFamily="2" charset="-122"/>
                </a:defRPr>
              </a:lvl2pPr>
              <a:lvl3pPr marL="1143000" indent="-228600" defTabSz="912495">
                <a:defRPr>
                  <a:solidFill>
                    <a:schemeClr val="tx1"/>
                  </a:solidFill>
                  <a:latin typeface="Calibri" panose="020F0502020204030204" pitchFamily="34" charset="0"/>
                  <a:ea typeface="宋体" panose="02010600030101010101" pitchFamily="2" charset="-122"/>
                </a:defRPr>
              </a:lvl3pPr>
              <a:lvl4pPr marL="1600200" indent="-228600" defTabSz="912495">
                <a:defRPr>
                  <a:solidFill>
                    <a:schemeClr val="tx1"/>
                  </a:solidFill>
                  <a:latin typeface="Calibri" panose="020F0502020204030204" pitchFamily="34" charset="0"/>
                  <a:ea typeface="宋体" panose="02010600030101010101" pitchFamily="2" charset="-122"/>
                </a:defRPr>
              </a:lvl4pPr>
              <a:lvl5pPr marL="2057400" indent="-228600" defTabSz="912495">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endParaRPr kumimoji="1" lang="zh-CN" altLang="en-US" sz="900" b="1" dirty="0">
                <a:solidFill>
                  <a:srgbClr val="404040"/>
                </a:solidFill>
                <a:latin typeface="微软雅黑" panose="020B0503020204020204" pitchFamily="34" charset="-122"/>
                <a:ea typeface="微软雅黑" panose="020B0503020204020204" pitchFamily="34" charset="-122"/>
              </a:endParaRPr>
            </a:p>
          </p:txBody>
        </p:sp>
        <p:sp>
          <p:nvSpPr>
            <p:cNvPr id="27" name="TextBox 86"/>
            <p:cNvSpPr txBox="1"/>
            <p:nvPr/>
          </p:nvSpPr>
          <p:spPr bwMode="auto">
            <a:xfrm>
              <a:off x="7568768" y="4809230"/>
              <a:ext cx="2100936" cy="305109"/>
            </a:xfrm>
            <a:prstGeom prst="rect">
              <a:avLst/>
            </a:prstGeom>
            <a:noFill/>
            <a:effectLst/>
          </p:spPr>
          <p:txBody>
            <a:bodyPr wrap="square">
              <a:spAutoFit/>
            </a:bodyPr>
            <a:lstStyle>
              <a:defPPr>
                <a:defRPr lang="zh-CN"/>
              </a:defPPr>
              <a:lvl1pPr algn="ctr" defTabSz="912495">
                <a:defRPr kumimoji="1" sz="1200" b="1">
                  <a:solidFill>
                    <a:srgbClr val="404040"/>
                  </a:solidFill>
                  <a:latin typeface="微软雅黑" panose="020B0503020204020204" pitchFamily="34" charset="-122"/>
                  <a:ea typeface="微软雅黑" panose="020B0503020204020204" pitchFamily="34" charset="-122"/>
                </a:defRPr>
              </a:lvl1pPr>
              <a:lvl2pPr marL="742950" indent="-285750" defTabSz="912495">
                <a:defRPr>
                  <a:latin typeface="Calibri" panose="020F0502020204030204" pitchFamily="34" charset="0"/>
                  <a:ea typeface="宋体" panose="02010600030101010101" pitchFamily="2" charset="-122"/>
                </a:defRPr>
              </a:lvl2pPr>
              <a:lvl3pPr marL="1143000" indent="-228600" defTabSz="912495">
                <a:defRPr>
                  <a:latin typeface="Calibri" panose="020F0502020204030204" pitchFamily="34" charset="0"/>
                  <a:ea typeface="宋体" panose="02010600030101010101" pitchFamily="2" charset="-122"/>
                </a:defRPr>
              </a:lvl3pPr>
              <a:lvl4pPr marL="1600200" indent="-228600" defTabSz="912495">
                <a:defRPr>
                  <a:latin typeface="Calibri" panose="020F0502020204030204" pitchFamily="34" charset="0"/>
                  <a:ea typeface="宋体" panose="02010600030101010101" pitchFamily="2" charset="-122"/>
                </a:defRPr>
              </a:lvl4pPr>
              <a:lvl5pPr marL="2057400" indent="-228600" defTabSz="912495">
                <a:defRPr>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t>自动化上线前安全评估</a:t>
              </a:r>
              <a:endParaRPr lang="zh-CN" altLang="en-US" dirty="0"/>
            </a:p>
          </p:txBody>
        </p:sp>
        <p:sp>
          <p:nvSpPr>
            <p:cNvPr id="28" name="Bent Arrow 75"/>
            <p:cNvSpPr/>
            <p:nvPr/>
          </p:nvSpPr>
          <p:spPr bwMode="auto">
            <a:xfrm rot="10800000" flipH="1" flipV="1">
              <a:off x="5829167" y="1131570"/>
              <a:ext cx="1900468" cy="864547"/>
            </a:xfrm>
            <a:prstGeom prst="bentArrow">
              <a:avLst/>
            </a:prstGeom>
            <a:solidFill>
              <a:srgbClr val="2E7AD2"/>
            </a:solidFill>
            <a:ln w="9525" cap="flat" cmpd="sng" algn="ctr">
              <a:noFill/>
              <a:prstDash val="solid"/>
            </a:ln>
            <a:effectLst/>
          </p:spPr>
          <p:txBody>
            <a:bodyPr anchor="ctr"/>
            <a:lstStyle/>
            <a:p>
              <a:pPr algn="ctr" defTabSz="913765"/>
              <a:endParaRPr kumimoji="1" lang="zh-CN" altLang="en-US" sz="700" kern="0" dirty="0">
                <a:solidFill>
                  <a:srgbClr val="284448"/>
                </a:solidFill>
                <a:latin typeface="微软雅黑" panose="020B0503020204020204" pitchFamily="34" charset="-122"/>
                <a:ea typeface="微软雅黑" panose="020B0503020204020204" pitchFamily="34" charset="-122"/>
              </a:endParaRPr>
            </a:p>
          </p:txBody>
        </p:sp>
        <p:sp>
          <p:nvSpPr>
            <p:cNvPr id="29" name="Bent Arrow 75"/>
            <p:cNvSpPr/>
            <p:nvPr/>
          </p:nvSpPr>
          <p:spPr bwMode="auto">
            <a:xfrm rot="10800000" flipH="1">
              <a:off x="5881418" y="4800092"/>
              <a:ext cx="1812669" cy="891863"/>
            </a:xfrm>
            <a:prstGeom prst="bentArrow">
              <a:avLst>
                <a:gd name="adj1" fmla="val 21655"/>
                <a:gd name="adj2" fmla="val 25000"/>
                <a:gd name="adj3" fmla="val 25000"/>
                <a:gd name="adj4" fmla="val 43750"/>
              </a:avLst>
            </a:prstGeom>
            <a:solidFill>
              <a:srgbClr val="2E7AD2"/>
            </a:solidFill>
            <a:ln w="9525" cap="flat" cmpd="sng" algn="ctr">
              <a:noFill/>
              <a:prstDash val="solid"/>
            </a:ln>
            <a:effectLst/>
          </p:spPr>
          <p:txBody>
            <a:bodyPr anchor="ctr"/>
            <a:lstStyle/>
            <a:p>
              <a:pPr algn="ctr" defTabSz="913765"/>
              <a:endParaRPr kumimoji="1" lang="zh-CN" altLang="en-US" sz="700" kern="0" dirty="0">
                <a:solidFill>
                  <a:srgbClr val="284448"/>
                </a:solidFill>
                <a:latin typeface="微软雅黑" panose="020B0503020204020204" pitchFamily="34" charset="-122"/>
                <a:ea typeface="微软雅黑" panose="020B0503020204020204" pitchFamily="34" charset="-122"/>
              </a:endParaRPr>
            </a:p>
          </p:txBody>
        </p:sp>
        <p:sp>
          <p:nvSpPr>
            <p:cNvPr id="30" name="Up Arrow 76"/>
            <p:cNvSpPr/>
            <p:nvPr/>
          </p:nvSpPr>
          <p:spPr bwMode="auto">
            <a:xfrm rot="5400000">
              <a:off x="7292899" y="3104699"/>
              <a:ext cx="477950" cy="602185"/>
            </a:xfrm>
            <a:prstGeom prst="upArrow">
              <a:avLst/>
            </a:prstGeom>
            <a:solidFill>
              <a:srgbClr val="2E7AD2"/>
            </a:solidFill>
            <a:ln w="9525" cap="flat" cmpd="sng" algn="ctr">
              <a:noFill/>
              <a:prstDash val="solid"/>
            </a:ln>
            <a:effectLst/>
          </p:spPr>
          <p:txBody>
            <a:bodyPr anchor="ctr"/>
            <a:lstStyle/>
            <a:p>
              <a:pPr algn="ctr" defTabSz="913765"/>
              <a:endParaRPr kumimoji="1" lang="zh-CN" altLang="en-US" sz="700" kern="0" dirty="0">
                <a:solidFill>
                  <a:srgbClr val="284448"/>
                </a:solidFill>
                <a:latin typeface="微软雅黑" panose="020B0503020204020204" pitchFamily="34" charset="-122"/>
                <a:ea typeface="微软雅黑" panose="020B0503020204020204" pitchFamily="34" charset="-122"/>
              </a:endParaRPr>
            </a:p>
          </p:txBody>
        </p:sp>
        <p:sp>
          <p:nvSpPr>
            <p:cNvPr id="31" name="TextBox 84"/>
            <p:cNvSpPr txBox="1"/>
            <p:nvPr/>
          </p:nvSpPr>
          <p:spPr bwMode="auto">
            <a:xfrm>
              <a:off x="7670679" y="2651202"/>
              <a:ext cx="1999026" cy="305109"/>
            </a:xfrm>
            <a:prstGeom prst="rect">
              <a:avLst/>
            </a:prstGeom>
            <a:noFill/>
            <a:effectLst/>
          </p:spPr>
          <p:txBody>
            <a:bodyPr wrap="square">
              <a:spAutoFit/>
            </a:bodyPr>
            <a:lstStyle>
              <a:lvl1pPr defTabSz="912495">
                <a:defRPr>
                  <a:solidFill>
                    <a:schemeClr val="tx1"/>
                  </a:solidFill>
                  <a:latin typeface="Calibri" panose="020F0502020204030204" pitchFamily="34" charset="0"/>
                  <a:ea typeface="宋体" panose="02010600030101010101" pitchFamily="2" charset="-122"/>
                </a:defRPr>
              </a:lvl1pPr>
              <a:lvl2pPr marL="742950" indent="-285750" defTabSz="912495">
                <a:defRPr>
                  <a:solidFill>
                    <a:schemeClr val="tx1"/>
                  </a:solidFill>
                  <a:latin typeface="Calibri" panose="020F0502020204030204" pitchFamily="34" charset="0"/>
                  <a:ea typeface="宋体" panose="02010600030101010101" pitchFamily="2" charset="-122"/>
                </a:defRPr>
              </a:lvl2pPr>
              <a:lvl3pPr marL="1143000" indent="-228600" defTabSz="912495">
                <a:defRPr>
                  <a:solidFill>
                    <a:schemeClr val="tx1"/>
                  </a:solidFill>
                  <a:latin typeface="Calibri" panose="020F0502020204030204" pitchFamily="34" charset="0"/>
                  <a:ea typeface="宋体" panose="02010600030101010101" pitchFamily="2" charset="-122"/>
                </a:defRPr>
              </a:lvl3pPr>
              <a:lvl4pPr marL="1600200" indent="-228600" defTabSz="912495">
                <a:defRPr>
                  <a:solidFill>
                    <a:schemeClr val="tx1"/>
                  </a:solidFill>
                  <a:latin typeface="Calibri" panose="020F0502020204030204" pitchFamily="34" charset="0"/>
                  <a:ea typeface="宋体" panose="02010600030101010101" pitchFamily="2" charset="-122"/>
                </a:defRPr>
              </a:lvl4pPr>
              <a:lvl5pPr marL="2057400" indent="-228600" defTabSz="912495">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kumimoji="1" lang="zh-CN" altLang="en-US" sz="1200" b="1" dirty="0">
                  <a:solidFill>
                    <a:srgbClr val="404040"/>
                  </a:solidFill>
                  <a:latin typeface="微软雅黑" panose="020B0503020204020204" pitchFamily="34" charset="-122"/>
                  <a:ea typeface="微软雅黑" panose="020B0503020204020204" pitchFamily="34" charset="-122"/>
                </a:rPr>
                <a:t>资产发现与漏洞监控</a:t>
              </a:r>
              <a:endParaRPr kumimoji="1" lang="zh-CN" altLang="en-US" sz="1200" b="1" dirty="0">
                <a:solidFill>
                  <a:srgbClr val="404040"/>
                </a:solidFill>
                <a:latin typeface="微软雅黑" panose="020B0503020204020204" pitchFamily="34" charset="-122"/>
                <a:ea typeface="微软雅黑" panose="020B0503020204020204" pitchFamily="34" charset="-122"/>
              </a:endParaRPr>
            </a:p>
          </p:txBody>
        </p:sp>
        <p:sp>
          <p:nvSpPr>
            <p:cNvPr id="32" name="TextBox 84"/>
            <p:cNvSpPr txBox="1"/>
            <p:nvPr/>
          </p:nvSpPr>
          <p:spPr bwMode="auto">
            <a:xfrm>
              <a:off x="7802338" y="935775"/>
              <a:ext cx="1633795" cy="276999"/>
            </a:xfrm>
            <a:prstGeom prst="rect">
              <a:avLst/>
            </a:prstGeom>
            <a:noFill/>
            <a:effectLst/>
          </p:spPr>
          <p:txBody>
            <a:bodyPr>
              <a:spAutoFit/>
            </a:bodyPr>
            <a:lstStyle>
              <a:lvl1pPr defTabSz="912495">
                <a:defRPr>
                  <a:solidFill>
                    <a:schemeClr val="tx1"/>
                  </a:solidFill>
                  <a:latin typeface="Calibri" panose="020F0502020204030204" pitchFamily="34" charset="0"/>
                  <a:ea typeface="宋体" panose="02010600030101010101" pitchFamily="2" charset="-122"/>
                </a:defRPr>
              </a:lvl1pPr>
              <a:lvl2pPr marL="742950" indent="-285750" defTabSz="912495">
                <a:defRPr>
                  <a:solidFill>
                    <a:schemeClr val="tx1"/>
                  </a:solidFill>
                  <a:latin typeface="Calibri" panose="020F0502020204030204" pitchFamily="34" charset="0"/>
                  <a:ea typeface="宋体" panose="02010600030101010101" pitchFamily="2" charset="-122"/>
                </a:defRPr>
              </a:lvl2pPr>
              <a:lvl3pPr marL="1143000" indent="-228600" defTabSz="912495">
                <a:defRPr>
                  <a:solidFill>
                    <a:schemeClr val="tx1"/>
                  </a:solidFill>
                  <a:latin typeface="Calibri" panose="020F0502020204030204" pitchFamily="34" charset="0"/>
                  <a:ea typeface="宋体" panose="02010600030101010101" pitchFamily="2" charset="-122"/>
                </a:defRPr>
              </a:lvl3pPr>
              <a:lvl4pPr marL="1600200" indent="-228600" defTabSz="912495">
                <a:defRPr>
                  <a:solidFill>
                    <a:schemeClr val="tx1"/>
                  </a:solidFill>
                  <a:latin typeface="Calibri" panose="020F0502020204030204" pitchFamily="34" charset="0"/>
                  <a:ea typeface="宋体" panose="02010600030101010101" pitchFamily="2" charset="-122"/>
                </a:defRPr>
              </a:lvl4pPr>
              <a:lvl5pPr marL="2057400" indent="-228600" defTabSz="912495">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kumimoji="1" lang="zh-CN" altLang="en-US" sz="1200" b="1" dirty="0">
                  <a:solidFill>
                    <a:srgbClr val="404040"/>
                  </a:solidFill>
                  <a:latin typeface="微软雅黑" panose="020B0503020204020204" pitchFamily="34" charset="-122"/>
                  <a:ea typeface="微软雅黑" panose="020B0503020204020204" pitchFamily="34" charset="-122"/>
                </a:rPr>
                <a:t>扫描能力服务化</a:t>
              </a:r>
              <a:endParaRPr kumimoji="1" lang="zh-CN" altLang="en-US" sz="1200" b="1" dirty="0">
                <a:solidFill>
                  <a:srgbClr val="404040"/>
                </a:solidFill>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7"/>
            <a:stretch>
              <a:fillRect/>
            </a:stretch>
          </p:blipFill>
          <p:spPr>
            <a:xfrm>
              <a:off x="7729635" y="5141111"/>
              <a:ext cx="1634000" cy="913179"/>
            </a:xfrm>
            <a:prstGeom prst="rect">
              <a:avLst/>
            </a:prstGeom>
          </p:spPr>
        </p:pic>
        <p:pic>
          <p:nvPicPr>
            <p:cNvPr id="34" name="图片 33"/>
            <p:cNvPicPr>
              <a:picLocks noChangeAspect="1"/>
            </p:cNvPicPr>
            <p:nvPr/>
          </p:nvPicPr>
          <p:blipFill>
            <a:blip r:embed="rId8"/>
            <a:stretch>
              <a:fillRect/>
            </a:stretch>
          </p:blipFill>
          <p:spPr>
            <a:xfrm>
              <a:off x="7936972" y="3004192"/>
              <a:ext cx="1315696" cy="1056742"/>
            </a:xfrm>
            <a:prstGeom prst="rect">
              <a:avLst/>
            </a:prstGeom>
          </p:spPr>
        </p:pic>
        <p:pic>
          <p:nvPicPr>
            <p:cNvPr id="35" name="图片 34"/>
            <p:cNvPicPr>
              <a:picLocks noChangeAspect="1"/>
            </p:cNvPicPr>
            <p:nvPr/>
          </p:nvPicPr>
          <p:blipFill>
            <a:blip r:embed="rId9"/>
            <a:stretch>
              <a:fillRect/>
            </a:stretch>
          </p:blipFill>
          <p:spPr>
            <a:xfrm>
              <a:off x="7835531" y="1217343"/>
              <a:ext cx="1466130" cy="902778"/>
            </a:xfrm>
            <a:prstGeom prst="rect">
              <a:avLst/>
            </a:prstGeom>
          </p:spPr>
        </p:pic>
        <p:grpSp>
          <p:nvGrpSpPr>
            <p:cNvPr id="36" name="组 72"/>
            <p:cNvGrpSpPr/>
            <p:nvPr/>
          </p:nvGrpSpPr>
          <p:grpSpPr>
            <a:xfrm>
              <a:off x="4682147" y="2015616"/>
              <a:ext cx="2510009" cy="2784478"/>
              <a:chOff x="3444737" y="2719616"/>
              <a:chExt cx="2709377" cy="1802231"/>
            </a:xfrm>
          </p:grpSpPr>
          <p:grpSp>
            <p:nvGrpSpPr>
              <p:cNvPr id="38" name="组 68"/>
              <p:cNvGrpSpPr/>
              <p:nvPr/>
            </p:nvGrpSpPr>
            <p:grpSpPr>
              <a:xfrm>
                <a:off x="3444737" y="2719616"/>
                <a:ext cx="2709377" cy="1802231"/>
                <a:chOff x="4847299" y="2344500"/>
                <a:chExt cx="3558686" cy="1802233"/>
              </a:xfrm>
            </p:grpSpPr>
            <p:sp>
              <p:nvSpPr>
                <p:cNvPr id="40" name="Rounded Rectangle 35"/>
                <p:cNvSpPr/>
                <p:nvPr/>
              </p:nvSpPr>
              <p:spPr bwMode="auto">
                <a:xfrm>
                  <a:off x="4847299" y="2344500"/>
                  <a:ext cx="3558686" cy="1802233"/>
                </a:xfrm>
                <a:prstGeom prst="roundRect">
                  <a:avLst/>
                </a:prstGeom>
                <a:solidFill>
                  <a:schemeClr val="bg1">
                    <a:lumMod val="95000"/>
                  </a:schemeClr>
                </a:solidFill>
                <a:ln w="9525" cap="flat" cmpd="sng" algn="ctr">
                  <a:solidFill>
                    <a:srgbClr val="DDDDDD">
                      <a:shade val="95000"/>
                      <a:satMod val="105000"/>
                    </a:srgbClr>
                  </a:solidFill>
                  <a:prstDash val="solid"/>
                </a:ln>
                <a:effectLst/>
              </p:spPr>
              <p:txBody>
                <a:bodyPr anchor="ctr"/>
                <a:lstStyle/>
                <a:p>
                  <a:pPr algn="ctr" defTabSz="913765" eaLnBrk="1" fontAlgn="auto" hangingPunct="1">
                    <a:spcBef>
                      <a:spcPts val="0"/>
                    </a:spcBef>
                    <a:spcAft>
                      <a:spcPts val="0"/>
                    </a:spcAft>
                    <a:defRPr/>
                  </a:pPr>
                  <a:endParaRPr kumimoji="1" lang="zh-CN" altLang="en-US" sz="700" kern="0" dirty="0">
                    <a:solidFill>
                      <a:srgbClr val="FFFFFF"/>
                    </a:solidFill>
                    <a:latin typeface="微软雅黑" panose="020B0503020204020204" pitchFamily="34" charset="-122"/>
                    <a:ea typeface="微软雅黑" panose="020B0503020204020204" pitchFamily="34" charset="-122"/>
                  </a:endParaRPr>
                </a:p>
              </p:txBody>
            </p:sp>
            <p:sp>
              <p:nvSpPr>
                <p:cNvPr id="41" name="Rounded Rectangle 27"/>
                <p:cNvSpPr/>
                <p:nvPr/>
              </p:nvSpPr>
              <p:spPr bwMode="auto">
                <a:xfrm>
                  <a:off x="5199573" y="3637539"/>
                  <a:ext cx="2770591" cy="318249"/>
                </a:xfrm>
                <a:prstGeom prst="roundRect">
                  <a:avLst/>
                </a:prstGeom>
                <a:solidFill>
                  <a:srgbClr val="2E7AD2"/>
                </a:solidFill>
                <a:ln w="9525" cap="flat" cmpd="sng" algn="ctr">
                  <a:solidFill>
                    <a:schemeClr val="bg1">
                      <a:lumMod val="65000"/>
                    </a:schemeClr>
                  </a:solidFill>
                  <a:prstDash val="solid"/>
                </a:ln>
                <a:effectLst/>
              </p:spPr>
              <p:txBody>
                <a:bodyPr anchor="ctr"/>
                <a:lstStyle>
                  <a:lvl1pPr defTabSz="912495">
                    <a:defRPr>
                      <a:solidFill>
                        <a:schemeClr val="tx1"/>
                      </a:solidFill>
                      <a:latin typeface="Calibri" panose="020F0502020204030204" pitchFamily="34" charset="0"/>
                      <a:ea typeface="宋体" panose="02010600030101010101" pitchFamily="2" charset="-122"/>
                    </a:defRPr>
                  </a:lvl1pPr>
                  <a:lvl2pPr marL="742950" indent="-285750" defTabSz="912495">
                    <a:defRPr>
                      <a:solidFill>
                        <a:schemeClr val="tx1"/>
                      </a:solidFill>
                      <a:latin typeface="Calibri" panose="020F0502020204030204" pitchFamily="34" charset="0"/>
                      <a:ea typeface="宋体" panose="02010600030101010101" pitchFamily="2" charset="-122"/>
                    </a:defRPr>
                  </a:lvl2pPr>
                  <a:lvl3pPr marL="1143000" indent="-228600" defTabSz="912495">
                    <a:defRPr>
                      <a:solidFill>
                        <a:schemeClr val="tx1"/>
                      </a:solidFill>
                      <a:latin typeface="Calibri" panose="020F0502020204030204" pitchFamily="34" charset="0"/>
                      <a:ea typeface="宋体" panose="02010600030101010101" pitchFamily="2" charset="-122"/>
                    </a:defRPr>
                  </a:lvl3pPr>
                  <a:lvl4pPr marL="1600200" indent="-228600" defTabSz="912495">
                    <a:defRPr>
                      <a:solidFill>
                        <a:schemeClr val="tx1"/>
                      </a:solidFill>
                      <a:latin typeface="Calibri" panose="020F0502020204030204" pitchFamily="34" charset="0"/>
                      <a:ea typeface="宋体" panose="02010600030101010101" pitchFamily="2" charset="-122"/>
                    </a:defRPr>
                  </a:lvl4pPr>
                  <a:lvl5pPr marL="2057400" indent="-228600" defTabSz="912495">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kumimoji="1" lang="en-US" altLang="zh-CN" sz="1200" b="1" dirty="0">
                      <a:solidFill>
                        <a:srgbClr val="FFFFFF"/>
                      </a:solidFill>
                      <a:latin typeface="微软雅黑" panose="020B0503020204020204" pitchFamily="34" charset="-122"/>
                      <a:ea typeface="微软雅黑" panose="020B0503020204020204" pitchFamily="34" charset="-122"/>
                    </a:rPr>
                    <a:t>Web</a:t>
                  </a:r>
                  <a:r>
                    <a:rPr kumimoji="1" lang="zh-CN" altLang="en-US" sz="1200" b="1" dirty="0">
                      <a:solidFill>
                        <a:srgbClr val="FFFFFF"/>
                      </a:solidFill>
                      <a:latin typeface="微软雅黑" panose="020B0503020204020204" pitchFamily="34" charset="-122"/>
                      <a:ea typeface="微软雅黑" panose="020B0503020204020204" pitchFamily="34" charset="-122"/>
                    </a:rPr>
                    <a:t>管理平台</a:t>
                  </a:r>
                  <a:endParaRPr kumimoji="1" lang="zh-CN" altLang="en-US" sz="1200" b="1" dirty="0">
                    <a:solidFill>
                      <a:srgbClr val="FFFFFF"/>
                    </a:solidFill>
                    <a:latin typeface="微软雅黑" panose="020B0503020204020204" pitchFamily="34" charset="-122"/>
                    <a:ea typeface="微软雅黑" panose="020B0503020204020204" pitchFamily="34" charset="-122"/>
                  </a:endParaRPr>
                </a:p>
              </p:txBody>
            </p:sp>
            <p:sp>
              <p:nvSpPr>
                <p:cNvPr id="42" name="Rounded Rectangle 32"/>
                <p:cNvSpPr/>
                <p:nvPr/>
              </p:nvSpPr>
              <p:spPr bwMode="auto">
                <a:xfrm>
                  <a:off x="6599454" y="2695370"/>
                  <a:ext cx="1338644" cy="399259"/>
                </a:xfrm>
                <a:prstGeom prst="roundRect">
                  <a:avLst/>
                </a:prstGeom>
                <a:solidFill>
                  <a:srgbClr val="4BCA73"/>
                </a:solidFill>
                <a:ln w="9525" cap="flat" cmpd="sng" algn="ctr">
                  <a:solidFill>
                    <a:schemeClr val="bg1">
                      <a:lumMod val="65000"/>
                    </a:schemeClr>
                  </a:solidFill>
                  <a:prstDash val="solid"/>
                </a:ln>
                <a:effectLst/>
              </p:spPr>
              <p:txBody>
                <a:bodyPr anchor="ctr"/>
                <a:lstStyle/>
                <a:p>
                  <a:pPr algn="ctr" defTabSz="913765"/>
                  <a:r>
                    <a:rPr kumimoji="1" lang="zh-CN" altLang="en-US" sz="1100" b="1" kern="0" dirty="0">
                      <a:solidFill>
                        <a:schemeClr val="bg1"/>
                      </a:solidFill>
                      <a:latin typeface="微软雅黑" panose="020B0503020204020204" pitchFamily="34" charset="-122"/>
                      <a:ea typeface="微软雅黑" panose="020B0503020204020204" pitchFamily="34" charset="-122"/>
                    </a:rPr>
                    <a:t>动态扫描节点</a:t>
                  </a:r>
                  <a:endParaRPr kumimoji="1" lang="en-US" altLang="zh-CN" sz="1100" b="1" kern="0" dirty="0">
                    <a:solidFill>
                      <a:schemeClr val="bg1"/>
                    </a:solidFill>
                    <a:latin typeface="微软雅黑" panose="020B0503020204020204" pitchFamily="34" charset="-122"/>
                    <a:ea typeface="微软雅黑" panose="020B0503020204020204" pitchFamily="34" charset="-122"/>
                  </a:endParaRPr>
                </a:p>
              </p:txBody>
            </p:sp>
            <p:sp>
              <p:nvSpPr>
                <p:cNvPr id="43" name="Rounded Rectangle 29"/>
                <p:cNvSpPr/>
                <p:nvPr/>
              </p:nvSpPr>
              <p:spPr bwMode="auto">
                <a:xfrm>
                  <a:off x="5136802" y="2695369"/>
                  <a:ext cx="1336738" cy="399259"/>
                </a:xfrm>
                <a:prstGeom prst="roundRect">
                  <a:avLst/>
                </a:prstGeom>
                <a:solidFill>
                  <a:srgbClr val="4BCA73"/>
                </a:solidFill>
                <a:ln w="9525" cap="flat" cmpd="sng" algn="ctr">
                  <a:solidFill>
                    <a:schemeClr val="bg1">
                      <a:lumMod val="65000"/>
                    </a:schemeClr>
                  </a:solidFill>
                  <a:prstDash val="solid"/>
                </a:ln>
                <a:effectLst/>
              </p:spPr>
              <p:txBody>
                <a:bodyPr anchor="ctr"/>
                <a:lstStyle/>
                <a:p>
                  <a:pPr algn="ctr" defTabSz="913765"/>
                  <a:r>
                    <a:rPr kumimoji="1" lang="zh-CN" altLang="en-US" sz="1100" b="1" kern="0" dirty="0">
                      <a:solidFill>
                        <a:schemeClr val="bg1"/>
                      </a:solidFill>
                      <a:latin typeface="微软雅黑" panose="020B0503020204020204" pitchFamily="34" charset="-122"/>
                      <a:ea typeface="微软雅黑" panose="020B0503020204020204" pitchFamily="34" charset="-122"/>
                    </a:rPr>
                    <a:t>第三方扫描工具</a:t>
                  </a:r>
                  <a:endParaRPr kumimoji="1" lang="zh-CN" altLang="en-US" sz="1100" b="1" kern="0" dirty="0">
                    <a:solidFill>
                      <a:schemeClr val="bg1"/>
                    </a:solidFill>
                    <a:latin typeface="微软雅黑" panose="020B0503020204020204" pitchFamily="34" charset="-122"/>
                    <a:ea typeface="微软雅黑" panose="020B0503020204020204" pitchFamily="34" charset="-122"/>
                  </a:endParaRPr>
                </a:p>
              </p:txBody>
            </p:sp>
          </p:grpSp>
          <p:sp>
            <p:nvSpPr>
              <p:cNvPr id="39" name="TextBox 63"/>
              <p:cNvSpPr txBox="1"/>
              <p:nvPr/>
            </p:nvSpPr>
            <p:spPr bwMode="auto">
              <a:xfrm>
                <a:off x="3843831" y="2729052"/>
                <a:ext cx="1850871" cy="368867"/>
              </a:xfrm>
              <a:prstGeom prst="rect">
                <a:avLst/>
              </a:prstGeom>
              <a:noFill/>
              <a:effectLst/>
            </p:spPr>
            <p:txBody>
              <a:bodyPr lIns="85671" tIns="42838" rIns="85671" bIns="42838">
                <a:spAutoFit/>
              </a:bodyPr>
              <a:lstStyle>
                <a:lvl1pPr defTabSz="912495">
                  <a:defRPr>
                    <a:solidFill>
                      <a:schemeClr val="tx1"/>
                    </a:solidFill>
                    <a:latin typeface="Calibri" panose="020F0502020204030204" pitchFamily="34" charset="0"/>
                    <a:ea typeface="宋体" panose="02010600030101010101" pitchFamily="2" charset="-122"/>
                  </a:defRPr>
                </a:lvl1pPr>
                <a:lvl2pPr marL="742950" indent="-285750" defTabSz="912495">
                  <a:defRPr>
                    <a:solidFill>
                      <a:schemeClr val="tx1"/>
                    </a:solidFill>
                    <a:latin typeface="Calibri" panose="020F0502020204030204" pitchFamily="34" charset="0"/>
                    <a:ea typeface="宋体" panose="02010600030101010101" pitchFamily="2" charset="-122"/>
                  </a:defRPr>
                </a:lvl2pPr>
                <a:lvl3pPr marL="1143000" indent="-228600" defTabSz="912495">
                  <a:defRPr>
                    <a:solidFill>
                      <a:schemeClr val="tx1"/>
                    </a:solidFill>
                    <a:latin typeface="Calibri" panose="020F0502020204030204" pitchFamily="34" charset="0"/>
                    <a:ea typeface="宋体" panose="02010600030101010101" pitchFamily="2" charset="-122"/>
                  </a:defRPr>
                </a:lvl3pPr>
                <a:lvl4pPr marL="1600200" indent="-228600" defTabSz="912495">
                  <a:defRPr>
                    <a:solidFill>
                      <a:schemeClr val="tx1"/>
                    </a:solidFill>
                    <a:latin typeface="Calibri" panose="020F0502020204030204" pitchFamily="34" charset="0"/>
                    <a:ea typeface="宋体" panose="02010600030101010101" pitchFamily="2" charset="-122"/>
                  </a:defRPr>
                </a:lvl4pPr>
                <a:lvl5pPr marL="2057400" indent="-228600" defTabSz="912495">
                  <a:defRPr>
                    <a:solidFill>
                      <a:schemeClr val="tx1"/>
                    </a:solidFill>
                    <a:latin typeface="Calibri" panose="020F0502020204030204" pitchFamily="34" charset="0"/>
                    <a:ea typeface="宋体" panose="02010600030101010101" pitchFamily="2" charset="-122"/>
                  </a:defRPr>
                </a:lvl5pPr>
                <a:lvl6pPr marL="25146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91249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kumimoji="1" lang="zh-CN" altLang="en-US" sz="1400" dirty="0">
                    <a:latin typeface="微软雅黑" panose="020B0503020204020204" pitchFamily="34" charset="-122"/>
                    <a:ea typeface="微软雅黑" panose="020B0503020204020204" pitchFamily="34" charset="-122"/>
                    <a:cs typeface="Arial Black" panose="020B0A04020102020204" charset="0"/>
                  </a:rPr>
                  <a:t>星云</a:t>
                </a:r>
                <a:endParaRPr kumimoji="1" lang="en-US" altLang="zh-CN" sz="1400" dirty="0">
                  <a:latin typeface="微软雅黑" panose="020B0503020204020204" pitchFamily="34" charset="-122"/>
                  <a:ea typeface="微软雅黑" panose="020B0503020204020204" pitchFamily="34" charset="-122"/>
                  <a:cs typeface="Arial Black" panose="020B0A04020102020204" charset="0"/>
                </a:endParaRPr>
              </a:p>
              <a:p>
                <a:pPr algn="ctr" eaLnBrk="1" hangingPunct="1"/>
                <a:r>
                  <a:rPr kumimoji="1" lang="zh-CN" altLang="en-US" sz="1400" dirty="0">
                    <a:latin typeface="微软雅黑" panose="020B0503020204020204" pitchFamily="34" charset="-122"/>
                    <a:ea typeface="微软雅黑" panose="020B0503020204020204" pitchFamily="34" charset="-122"/>
                    <a:cs typeface="Arial Black" panose="020B0A04020102020204" charset="0"/>
                  </a:rPr>
                  <a:t>私有化部署</a:t>
                </a:r>
                <a:endParaRPr kumimoji="1" lang="zh-CN" altLang="en-US" sz="1400" dirty="0">
                  <a:latin typeface="微软雅黑" panose="020B0503020204020204" pitchFamily="34" charset="-122"/>
                  <a:ea typeface="微软雅黑" panose="020B0503020204020204" pitchFamily="34" charset="-122"/>
                  <a:cs typeface="Arial Black" panose="020B0A04020102020204" charset="0"/>
                </a:endParaRPr>
              </a:p>
            </p:txBody>
          </p:sp>
        </p:grpSp>
        <p:sp>
          <p:nvSpPr>
            <p:cNvPr id="37" name="Rounded Rectangle 27"/>
            <p:cNvSpPr/>
            <p:nvPr/>
          </p:nvSpPr>
          <p:spPr bwMode="auto">
            <a:xfrm>
              <a:off x="4927619" y="3398918"/>
              <a:ext cx="1954151" cy="491700"/>
            </a:xfrm>
            <a:prstGeom prst="roundRect">
              <a:avLst/>
            </a:prstGeom>
            <a:solidFill>
              <a:srgbClr val="A754D0"/>
            </a:solidFill>
            <a:ln w="9525" cap="flat" cmpd="sng" algn="ctr">
              <a:solidFill>
                <a:schemeClr val="bg1">
                  <a:lumMod val="65000"/>
                </a:schemeClr>
              </a:solidFill>
              <a:prstDash val="solid"/>
            </a:ln>
            <a:effectLst/>
          </p:spPr>
          <p:txBody>
            <a:bodyPr anchor="ctr"/>
            <a:lstStyle/>
            <a:p>
              <a:pPr algn="ctr" defTabSz="912495"/>
              <a:r>
                <a:rPr kumimoji="1" lang="zh-CN" altLang="en-US" sz="1200" b="1" dirty="0">
                  <a:solidFill>
                    <a:srgbClr val="FFFFFF"/>
                  </a:solidFill>
                  <a:latin typeface="微软雅黑" panose="020B0503020204020204" pitchFamily="34" charset="-122"/>
                  <a:ea typeface="微软雅黑" panose="020B0503020204020204" pitchFamily="34" charset="-122"/>
                </a:rPr>
                <a:t>控制引擎</a:t>
              </a:r>
              <a:endParaRPr kumimoji="1" lang="zh-CN" altLang="en-US" sz="1200" b="1" dirty="0">
                <a:solidFill>
                  <a:srgbClr val="FFFFFF"/>
                </a:solidFill>
                <a:latin typeface="微软雅黑" panose="020B0503020204020204" pitchFamily="34" charset="-122"/>
                <a:ea typeface="微软雅黑" panose="020B0503020204020204" pitchFamily="34" charset="-122"/>
              </a:endParaRPr>
            </a:p>
          </p:txBody>
        </p:sp>
      </p:grpSp>
      <p:sp>
        <p:nvSpPr>
          <p:cNvPr id="44" name="Up Arrow 76"/>
          <p:cNvSpPr/>
          <p:nvPr/>
        </p:nvSpPr>
        <p:spPr bwMode="auto">
          <a:xfrm rot="5400000">
            <a:off x="8780257" y="3240563"/>
            <a:ext cx="456014" cy="576565"/>
          </a:xfrm>
          <a:prstGeom prst="upArrow">
            <a:avLst/>
          </a:prstGeom>
          <a:solidFill>
            <a:srgbClr val="2E7AD2"/>
          </a:solidFill>
          <a:ln w="9525" cap="flat" cmpd="sng" algn="ctr">
            <a:noFill/>
            <a:prstDash val="solid"/>
          </a:ln>
          <a:effectLst/>
        </p:spPr>
        <p:txBody>
          <a:bodyPr anchor="ctr"/>
          <a:lstStyle/>
          <a:p>
            <a:pPr algn="ctr" defTabSz="913765"/>
            <a:endParaRPr kumimoji="1" lang="zh-CN" altLang="en-US" sz="700" kern="0" dirty="0">
              <a:solidFill>
                <a:srgbClr val="284448"/>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2635647" y="5047733"/>
            <a:ext cx="1485744" cy="369332"/>
          </a:xfrm>
          <a:prstGeom prst="rect">
            <a:avLst/>
          </a:prstGeom>
          <a:noFill/>
        </p:spPr>
        <p:txBody>
          <a:bodyPr wrap="square" rtlCol="0">
            <a:spAutoFit/>
          </a:bodyPr>
          <a:lstStyle/>
          <a:p>
            <a:pPr algn="ctr"/>
            <a:r>
              <a:rPr kumimoji="1" lang="zh-CN" altLang="en-US" b="1" dirty="0">
                <a:latin typeface="+mn-ea"/>
              </a:rPr>
              <a:t>互联网</a:t>
            </a:r>
            <a:endParaRPr kumimoji="1" lang="zh-CN" altLang="en-US" b="1" dirty="0">
              <a:latin typeface="+mn-ea"/>
            </a:endParaRPr>
          </a:p>
        </p:txBody>
      </p:sp>
      <p:sp>
        <p:nvSpPr>
          <p:cNvPr id="46" name="文本框 45"/>
          <p:cNvSpPr txBox="1"/>
          <p:nvPr/>
        </p:nvSpPr>
        <p:spPr>
          <a:xfrm>
            <a:off x="3746705" y="5047733"/>
            <a:ext cx="1485744" cy="369332"/>
          </a:xfrm>
          <a:prstGeom prst="rect">
            <a:avLst/>
          </a:prstGeom>
          <a:noFill/>
        </p:spPr>
        <p:txBody>
          <a:bodyPr wrap="square" rtlCol="0">
            <a:spAutoFit/>
          </a:bodyPr>
          <a:lstStyle/>
          <a:p>
            <a:pPr algn="ctr"/>
            <a:r>
              <a:rPr kumimoji="1" lang="zh-CN" altLang="en-US" b="1" dirty="0">
                <a:latin typeface="+mn-ea"/>
              </a:rPr>
              <a:t>内网</a:t>
            </a:r>
            <a:endParaRPr kumimoji="1" lang="zh-CN" altLang="en-US" b="1" dirty="0">
              <a:latin typeface="+mn-ea"/>
            </a:endParaRPr>
          </a:p>
        </p:txBody>
      </p:sp>
      <p:sp>
        <p:nvSpPr>
          <p:cNvPr id="47" name="文本框 46"/>
          <p:cNvSpPr txBox="1"/>
          <p:nvPr/>
        </p:nvSpPr>
        <p:spPr>
          <a:xfrm>
            <a:off x="2347499" y="5727879"/>
            <a:ext cx="3172142" cy="461665"/>
          </a:xfrm>
          <a:prstGeom prst="rect">
            <a:avLst/>
          </a:prstGeom>
          <a:noFill/>
        </p:spPr>
        <p:txBody>
          <a:bodyPr wrap="square" rtlCol="0">
            <a:spAutoFit/>
          </a:bodyPr>
          <a:lstStyle/>
          <a:p>
            <a:pPr algn="ctr"/>
            <a:r>
              <a:rPr kumimoji="1" lang="zh-CN" altLang="en-US" sz="2400" b="1" dirty="0">
                <a:solidFill>
                  <a:srgbClr val="00B050"/>
                </a:solidFill>
              </a:rPr>
              <a:t>发现</a:t>
            </a:r>
            <a:endParaRPr kumimoji="1" lang="zh-CN" altLang="en-US" sz="2400" b="1" dirty="0">
              <a:solidFill>
                <a:srgbClr val="00B050"/>
              </a:solidFill>
            </a:endParaRPr>
          </a:p>
        </p:txBody>
      </p:sp>
      <p:sp>
        <p:nvSpPr>
          <p:cNvPr id="48" name="文本框 47"/>
          <p:cNvSpPr txBox="1"/>
          <p:nvPr/>
        </p:nvSpPr>
        <p:spPr>
          <a:xfrm>
            <a:off x="9206344" y="5727879"/>
            <a:ext cx="3172142" cy="461665"/>
          </a:xfrm>
          <a:prstGeom prst="rect">
            <a:avLst/>
          </a:prstGeom>
          <a:noFill/>
        </p:spPr>
        <p:txBody>
          <a:bodyPr wrap="square" rtlCol="0">
            <a:spAutoFit/>
          </a:bodyPr>
          <a:lstStyle/>
          <a:p>
            <a:pPr algn="ctr"/>
            <a:r>
              <a:rPr kumimoji="1" lang="zh-CN" altLang="en-US" sz="2400" b="1" dirty="0">
                <a:solidFill>
                  <a:srgbClr val="00B050"/>
                </a:solidFill>
              </a:rPr>
              <a:t>处置</a:t>
            </a:r>
            <a:endParaRPr kumimoji="1" lang="zh-CN" altLang="en-US" sz="2400" b="1" dirty="0">
              <a:solidFill>
                <a:srgbClr val="00B050"/>
              </a:solidFill>
            </a:endParaRPr>
          </a:p>
        </p:txBody>
      </p:sp>
      <p:pic>
        <p:nvPicPr>
          <p:cNvPr id="49" name="图片 48"/>
          <p:cNvPicPr>
            <a:picLocks noChangeAspect="1"/>
          </p:cNvPicPr>
          <p:nvPr/>
        </p:nvPicPr>
        <p:blipFill rotWithShape="1">
          <a:blip r:embed="rId10"/>
          <a:srcRect l="3983" t="980" r="3935"/>
          <a:stretch>
            <a:fillRect/>
          </a:stretch>
        </p:blipFill>
        <p:spPr>
          <a:xfrm>
            <a:off x="9392831" y="2395572"/>
            <a:ext cx="2799169" cy="2541568"/>
          </a:xfrm>
          <a:prstGeom prst="rect">
            <a:avLst/>
          </a:prstGeom>
        </p:spPr>
      </p:pic>
      <p:sp>
        <p:nvSpPr>
          <p:cNvPr id="50" name="文本框 49"/>
          <p:cNvSpPr txBox="1"/>
          <p:nvPr/>
        </p:nvSpPr>
        <p:spPr>
          <a:xfrm>
            <a:off x="2347499" y="3789505"/>
            <a:ext cx="778379" cy="523220"/>
          </a:xfrm>
          <a:prstGeom prst="rect">
            <a:avLst/>
          </a:prstGeom>
          <a:noFill/>
        </p:spPr>
        <p:txBody>
          <a:bodyPr wrap="square" rtlCol="0">
            <a:spAutoFit/>
          </a:bodyPr>
          <a:lstStyle/>
          <a:p>
            <a:pPr algn="ctr"/>
            <a:r>
              <a:rPr kumimoji="1" lang="zh-CN" altLang="en-US" sz="1400" b="1" dirty="0">
                <a:latin typeface="+mj-ea"/>
                <a:ea typeface="+mj-ea"/>
              </a:rPr>
              <a:t>星云</a:t>
            </a:r>
            <a:endParaRPr kumimoji="1" lang="en-US" altLang="zh-CN" sz="1400" b="1" dirty="0">
              <a:latin typeface="+mj-ea"/>
              <a:ea typeface="+mj-ea"/>
            </a:endParaRPr>
          </a:p>
          <a:p>
            <a:pPr algn="ctr"/>
            <a:r>
              <a:rPr kumimoji="1" lang="en-US" altLang="zh-CN" sz="1400" b="1" dirty="0">
                <a:latin typeface="+mj-ea"/>
                <a:ea typeface="+mj-ea"/>
              </a:rPr>
              <a:t>SaaS</a:t>
            </a:r>
            <a:endParaRPr kumimoji="1" lang="en-US" altLang="zh-CN" sz="1400" b="1" dirty="0">
              <a:latin typeface="+mj-ea"/>
              <a:ea typeface="+mj-ea"/>
            </a:endParaRPr>
          </a:p>
        </p:txBody>
      </p:sp>
      <p:sp>
        <p:nvSpPr>
          <p:cNvPr id="5" name="矩形 4"/>
          <p:cNvSpPr/>
          <p:nvPr/>
        </p:nvSpPr>
        <p:spPr>
          <a:xfrm>
            <a:off x="338455" y="740410"/>
            <a:ext cx="742315" cy="76200"/>
          </a:xfrm>
          <a:prstGeom prst="rect">
            <a:avLst/>
          </a:prstGeom>
          <a:ln w="3175"/>
        </p:spPr>
        <p:style>
          <a:lnRef idx="3">
            <a:schemeClr val="lt1"/>
          </a:lnRef>
          <a:fillRef idx="1">
            <a:schemeClr val="accent3"/>
          </a:fillRef>
          <a:effectRef idx="1">
            <a:schemeClr val="accent3"/>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Click="0"/>
    </mc:Choice>
    <mc:Fallback>
      <p:transition spd="slow" advClick="0"/>
    </mc:Fallback>
  </mc:AlternateContent>
</p:sld>
</file>

<file path=ppt/tags/tag1.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10.xml><?xml version="1.0" encoding="utf-8"?>
<p:tagLst xmlns:p="http://schemas.openxmlformats.org/presentationml/2006/main">
  <p:tag name="KSO_WM_UNIT_PLACING_PICTURE_USER_VIEWPORT" val="{&quot;height&quot;:3855,&quot;width&quot;:19200}"/>
</p:tagLst>
</file>

<file path=ppt/tags/tag11.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12.xml><?xml version="1.0" encoding="utf-8"?>
<p:tagLst xmlns:p="http://schemas.openxmlformats.org/presentationml/2006/main">
  <p:tag name="KSO_WM_UNIT_PLACING_PICTURE_USER_VIEWPORT" val="{&quot;height&quot;:3210,&quot;width&quot;:3330}"/>
</p:tagLst>
</file>

<file path=ppt/tags/tag13.xml><?xml version="1.0" encoding="utf-8"?>
<p:tagLst xmlns:p="http://schemas.openxmlformats.org/presentationml/2006/main">
  <p:tag name="KSO_WM_UNIT_PLACING_PICTURE_USER_VIEWPORT" val="{&quot;height&quot;:4696.773228346457,&quot;width&quot;:16062.785826771653}"/>
</p:tagLst>
</file>

<file path=ppt/tags/tag14.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ags/tag1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6.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1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1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xml><?xml version="1.0" encoding="utf-8"?>
<p:tagLst xmlns:p="http://schemas.openxmlformats.org/presentationml/2006/main">
  <p:tag name="KSO_WM_UNIT_PLACING_PICTURE_USER_VIEWPORT" val="{&quot;height&quot;:3855,&quot;width&quot;:19200}"/>
</p:tagLst>
</file>

<file path=ppt/tags/tag2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1.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3.xml><?xml version="1.0" encoding="utf-8"?>
<p:tagLst xmlns:p="http://schemas.openxmlformats.org/presentationml/2006/main">
  <p:tag name="ISLIDE.DIAGRAM" val="#751722;"/>
</p:tagLst>
</file>

<file path=ppt/tags/tag24.xml><?xml version="1.0" encoding="utf-8"?>
<p:tagLst xmlns:p="http://schemas.openxmlformats.org/presentationml/2006/main">
  <p:tag name="KSO_WM_BEAUTIFY_FLAG" val="#wm#"/>
  <p:tag name="KSO_WM_TEMPLATE_CATEGORY" val="custom"/>
  <p:tag name="KSO_WM_TEMPLATE_INDEX" val="20184553"/>
  <p:tag name="ISLIDE.ICON" val="#177072;#407154;#13590;"/>
</p:tagLst>
</file>

<file path=ppt/tags/tag25.xml><?xml version="1.0" encoding="utf-8"?>
<p:tagLst xmlns:p="http://schemas.openxmlformats.org/presentationml/2006/main">
  <p:tag name="KSO_WM_BEAUTIFY_FLAG" val="#wm#"/>
  <p:tag name="KSO_WM_TEMPLATE_CATEGORY" val="custom"/>
  <p:tag name="KSO_WM_TEMPLATE_INDEX" val="20184553"/>
  <p:tag name="ISLIDE.ICON" val="#177072;#407154;#13590;"/>
</p:tagLst>
</file>

<file path=ppt/tags/tag26.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27.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28.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29.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30.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31.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 name="ISLIDE.DIAGRAM" val="#587453;"/>
</p:tagLst>
</file>

<file path=ppt/tags/tag33.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34.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 name="ISLIDE.ICON" val="#373440;#170472;#137768;#167987;#171324;#171327;#373423;"/>
</p:tagLst>
</file>

<file path=ppt/tags/tag35.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7.xml><?xml version="1.0" encoding="utf-8"?>
<p:tagLst xmlns:p="http://schemas.openxmlformats.org/presentationml/2006/main">
  <p:tag name="KSO_WM_UNIT_PLACING_PICTURE_USER_VIEWPORT" val="{&quot;height&quot;:2814,&quot;width&quot;:5829}"/>
</p:tagLst>
</file>

<file path=ppt/tags/tag38.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39.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TAG_VERSION" val="1.0"/>
  <p:tag name="KSO_WM_TEMPLATE_CATEGORY" val="custom"/>
  <p:tag name="KSO_WM_TEMPLATE_INDEX" val="20184553"/>
</p:tagLst>
</file>

<file path=ppt/tags/tag40.xml><?xml version="1.0" encoding="utf-8"?>
<p:tagLst xmlns:p="http://schemas.openxmlformats.org/presentationml/2006/main">
  <p:tag name="KSO_WM_UNIT_TABLE_BEAUTIFY" val="smartTable{2d20419d-c3e4-4511-8ab6-c1402cbee321}"/>
</p:tagLst>
</file>

<file path=ppt/tags/tag41.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42.xml><?xml version="1.0" encoding="utf-8"?>
<p:tagLst xmlns:p="http://schemas.openxmlformats.org/presentationml/2006/main">
  <p:tag name="ISLIDE.DIAGRAM" val="#487033;"/>
  <p:tag name="ISLIDE.ICON" val="#394079;#380360;#405095;#66977;#407153;"/>
</p:tagLst>
</file>

<file path=ppt/tags/tag43.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4.xml><?xml version="1.0" encoding="utf-8"?>
<p:tagLst xmlns:p="http://schemas.openxmlformats.org/presentationml/2006/main">
  <p:tag name="KSO_WM_UNIT_TABLE_BEAUTIFY" val="smartTable{f9089a42-b399-45c4-a934-f8cb7ef01d83}"/>
  <p:tag name="TABLE_ENDDRAG_ORIGIN_RECT" val="608*395"/>
  <p:tag name="TABLE_ENDDRAG_RECT" val="84*92*608*395"/>
</p:tagLst>
</file>

<file path=ppt/tags/tag45.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46.xml><?xml version="1.0" encoding="utf-8"?>
<p:tagLst xmlns:p="http://schemas.openxmlformats.org/presentationml/2006/main">
  <p:tag name="KSO_WM_UNIT_PLACING_PICTURE_USER_VIEWPORT" val="{&quot;height&quot;:3855,&quot;width&quot;:19200}"/>
</p:tagLst>
</file>

<file path=ppt/tags/tag47.xml><?xml version="1.0" encoding="utf-8"?>
<p:tagLst xmlns:p="http://schemas.openxmlformats.org/presentationml/2006/main">
  <p:tag name="KSO_WM_UNIT_FILL_FORE_SCHEMECOLOR_INDEX_1_BRIGHTNESS" val="-0.25"/>
  <p:tag name="KSO_WM_UNIT_FILL_FORE_SCHEMECOLOR_INDEX_1" val="5"/>
  <p:tag name="KSO_WM_UNIT_FILL_FORE_SCHEMECOLOR_INDEX_1_POS" val="0.15"/>
  <p:tag name="KSO_WM_UNIT_FILL_FORE_SCHEMECOLOR_INDEX_1_TRANS" val="0"/>
  <p:tag name="KSO_WM_UNIT_FILL_FORE_SCHEMECOLOR_INDEX_2_BRIGHTNESS" val="0.25"/>
  <p:tag name="KSO_WM_UNIT_FILL_FORE_SCHEMECOLOR_INDEX_2" val="13"/>
  <p:tag name="KSO_WM_UNIT_FILL_FORE_SCHEMECOLOR_INDEX_2_POS" val="0.98"/>
  <p:tag name="KSO_WM_UNIT_FILL_FORE_SCHEMECOLOR_INDEX_2_TRANS" val="0.59"/>
  <p:tag name="KSO_WM_UNIT_FILL_GRADIENT_TYPE" val="0"/>
  <p:tag name="KSO_WM_UNIT_FILL_GRADIENT_ANGLE" val="7"/>
  <p:tag name="KSO_WM_UNIT_FILL_GRADIENT_DIRECTION" val="-2"/>
  <p:tag name="KSO_WM_UNIT_FILL_TYPE" val="3"/>
  <p:tag name="KSO_WM_UNIT_TEXT_FILL_FORE_SCHEMECOLOR_INDEX_BRIGHTNESS" val="0"/>
  <p:tag name="KSO_WM_UNIT_TEXT_FILL_FORE_SCHEMECOLOR_INDEX" val="2"/>
  <p:tag name="KSO_WM_UNIT_TEXT_FILL_TYPE" val="1"/>
</p:tagLst>
</file>

<file path=ppt/tags/tag48.xml><?xml version="1.0" encoding="utf-8"?>
<p:tagLst xmlns:p="http://schemas.openxmlformats.org/presentationml/2006/main">
  <p:tag name="KSO_WM_TAG_VERSION" val="1.0"/>
  <p:tag name="KSO_WM_TEMPLATE_CATEGORY" val="custom"/>
  <p:tag name="KSO_WM_TEMPLATE_INDEX" val="20184553"/>
  <p:tag name="KSO_WM_UNIT_TYPE" val="a"/>
  <p:tag name="KSO_WM_UNIT_INDEX" val="1"/>
  <p:tag name="KSO_WM_UNIT_ID" val="custom20184553_1*a*1"/>
  <p:tag name="KSO_WM_UNIT_LAYERLEVEL" val="1"/>
  <p:tag name="KSO_WM_UNIT_VALUE" val="10"/>
  <p:tag name="KSO_WM_UNIT_ISCONTENTSTITLE" val="0"/>
  <p:tag name="KSO_WM_UNIT_HIGHLIGHT" val="0"/>
  <p:tag name="KSO_WM_UNIT_COMPATIBLE" val="0"/>
  <p:tag name="KSO_WM_UNIT_CLEAR" val="0"/>
  <p:tag name="KSO_WM_BEAUTIFY_FLAG" val="#wm#"/>
  <p:tag name="KSO_WM_UNIT_PRESET_TEXT" val="空白演示"/>
</p:tagLst>
</file>

<file path=ppt/tags/tag49.xml><?xml version="1.0" encoding="utf-8"?>
<p:tagLst xmlns:p="http://schemas.openxmlformats.org/presentationml/2006/main">
  <p:tag name="KSO_WM_TAG_VERSION" val="1.0"/>
  <p:tag name="KSO_WM_BEAUTIFY_FLAG" val="#wm#"/>
  <p:tag name="KSO_WM_TEMPLATE_CATEGORY" val="custom"/>
  <p:tag name="KSO_WM_TEMPLATE_INDEX" val="140"/>
  <p:tag name="KSO_WM_UNIT_TYPE" val="a"/>
  <p:tag name="KSO_WM_UNIT_INDEX" val="1"/>
  <p:tag name="KSO_WM_UNIT_ID" val="custom140_4*a*1"/>
  <p:tag name="KSO_WM_UNIT_CLEAR" val="1"/>
  <p:tag name="KSO_WM_UNIT_LAYERLEVEL" val="1"/>
  <p:tag name="KSO_WM_UNIT_VALUE" val="27"/>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AG_VERSION" val="1.0"/>
  <p:tag name="KSO_WM_TEMPLATE_CATEGORY" val="custom"/>
  <p:tag name="KSO_WM_TEMPLATE_INDEX" val="20184553"/>
</p:tagLst>
</file>

<file path=ppt/tags/tag50.xml><?xml version="1.0" encoding="utf-8"?>
<p:tagLst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6、10、14、20、26、27、28、29、31、"/>
</p:tagLst>
</file>

<file path=ppt/tags/tag6.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ags/tag7.xml><?xml version="1.0" encoding="utf-8"?>
<p:tagLst xmlns:p="http://schemas.openxmlformats.org/presentationml/2006/main">
  <p:tag name="KSO_WM_TAG_VERSION" val="1.0"/>
  <p:tag name="KSO_WM_TEMPLATE_CATEGORY" val="custom"/>
  <p:tag name="KSO_WM_TEMPLATE_INDEX" val="20184553"/>
</p:tagLst>
</file>

<file path=ppt/tags/tag8.xml><?xml version="1.0" encoding="utf-8"?>
<p:tagLst xmlns:p="http://schemas.openxmlformats.org/presentationml/2006/main">
  <p:tag name="KSO_WM_TAG_VERSION" val="1.0"/>
  <p:tag name="KSO_WM_TEMPLATE_CATEGORY" val="custom"/>
  <p:tag name="KSO_WM_TEMPLATE_INDEX" val="20184553"/>
</p:tagLst>
</file>

<file path=ppt/tags/tag9.xml><?xml version="1.0" encoding="utf-8"?>
<p:tagLst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6、10、14、20、26、27、28、29、31"/>
</p:tagLst>
</file>

<file path=ppt/theme/theme1.xml><?xml version="1.0" encoding="utf-8"?>
<a:theme xmlns:a="http://schemas.openxmlformats.org/drawingml/2006/main" name="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14">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8636</Words>
  <Application>WPS 演示</Application>
  <PresentationFormat>宽屏</PresentationFormat>
  <Paragraphs>1173</Paragraphs>
  <Slides>40</Slides>
  <Notes>29</Notes>
  <HiddenSlides>0</HiddenSlides>
  <MMClips>0</MMClips>
  <ScaleCrop>false</ScaleCrop>
  <HeadingPairs>
    <vt:vector size="6" baseType="variant">
      <vt:variant>
        <vt:lpstr>已用的字体</vt:lpstr>
      </vt:variant>
      <vt:variant>
        <vt:i4>24</vt:i4>
      </vt:variant>
      <vt:variant>
        <vt:lpstr>主题</vt:lpstr>
      </vt:variant>
      <vt:variant>
        <vt:i4>2</vt:i4>
      </vt:variant>
      <vt:variant>
        <vt:lpstr>幻灯片标题</vt:lpstr>
      </vt:variant>
      <vt:variant>
        <vt:i4>40</vt:i4>
      </vt:variant>
    </vt:vector>
  </HeadingPairs>
  <TitlesOfParts>
    <vt:vector size="66" baseType="lpstr">
      <vt:lpstr>Arial</vt:lpstr>
      <vt:lpstr>宋体</vt:lpstr>
      <vt:lpstr>Wingdings</vt:lpstr>
      <vt:lpstr>黑体</vt:lpstr>
      <vt:lpstr>Arial</vt:lpstr>
      <vt:lpstr>微软雅黑</vt:lpstr>
      <vt:lpstr>Century Gothic</vt:lpstr>
      <vt:lpstr>Arial Unicode MS</vt:lpstr>
      <vt:lpstr>Times New Roman</vt:lpstr>
      <vt:lpstr>Wingdings</vt:lpstr>
      <vt:lpstr>Calibri</vt:lpstr>
      <vt:lpstr>Impact</vt:lpstr>
      <vt:lpstr>汉仪雅酷黑 75W</vt:lpstr>
      <vt:lpstr>Arial Unicode MS</vt:lpstr>
      <vt:lpstr>微软简仿宋</vt:lpstr>
      <vt:lpstr>仿宋</vt:lpstr>
      <vt:lpstr>思源黑体 CN Normal</vt:lpstr>
      <vt:lpstr>Roboto Thin</vt:lpstr>
      <vt:lpstr>Roboto</vt:lpstr>
      <vt:lpstr>思源黑体</vt:lpstr>
      <vt:lpstr>微软雅黑 Light</vt:lpstr>
      <vt:lpstr>Iskoola Pota</vt:lpstr>
      <vt:lpstr>Segoe UI Symbol</vt:lpstr>
      <vt:lpstr>Arial Black</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魔方产品的整体架构</vt:lpstr>
      <vt:lpstr>PowerPoint 演示文稿</vt:lpstr>
      <vt:lpstr>PowerPoint 演示文稿</vt:lpstr>
      <vt:lpstr>PowerPoint 演示文稿</vt:lpstr>
      <vt:lpstr>PowerPoint 演示文稿</vt:lpstr>
      <vt:lpstr>PowerPoint 演示文稿</vt:lpstr>
      <vt:lpstr>PowerPoint 演示文稿</vt:lpstr>
      <vt:lpstr>我们能够采集哪些资产数据？</vt:lpstr>
      <vt:lpstr>PowerPoint 演示文稿</vt:lpstr>
      <vt:lpstr>PowerPoint 演示文稿</vt:lpstr>
      <vt:lpstr>PowerPoint 演示文稿</vt:lpstr>
      <vt:lpstr>PowerPoint 演示文稿</vt:lpstr>
      <vt:lpstr>PowerPoint 演示文稿</vt:lpstr>
      <vt:lpstr>我们能够分析&amp;输出什么结果？</vt:lpstr>
      <vt:lpstr>PowerPoint 演示文稿</vt:lpstr>
      <vt:lpstr>PowerPoint 演示文稿</vt:lpstr>
      <vt:lpstr>我们能够表达什么内容？</vt:lpstr>
      <vt:lpstr>PowerPoint 演示文稿</vt:lpstr>
      <vt:lpstr>PowerPoint 演示文稿</vt:lpstr>
      <vt:lpstr>PowerPoint 演示文稿</vt:lpstr>
      <vt:lpstr>我们能够传递什么价值？</vt:lpstr>
      <vt:lpstr>PowerPoint 演示文稿</vt:lpstr>
      <vt:lpstr>PowerPoint 演示文稿</vt:lpstr>
      <vt:lpstr>我们方案有什么优势？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11542</cp:lastModifiedBy>
  <cp:revision>410</cp:revision>
  <dcterms:created xsi:type="dcterms:W3CDTF">2021-03-08T08:06:00Z</dcterms:created>
  <dcterms:modified xsi:type="dcterms:W3CDTF">2021-09-24T04:45:58Z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BB0411BA782348919B07DE2FCC09FB6B</vt:lpwstr>
  </property>
</Properties>
</file>